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Lst>
  <p:sldSz cx="18288000" cy="10287000"/>
  <p:notesSz cx="6858000" cy="9144000"/>
  <p:embeddedFontLst>
    <p:embeddedFont>
      <p:font typeface="Cabin" panose="020B0604020202020204" charset="0"/>
      <p:regular r:id="rId84"/>
    </p:embeddedFont>
    <p:embeddedFont>
      <p:font typeface="Cabin Bold" panose="020B0604020202020204" charset="0"/>
      <p:regular r:id="rId85"/>
    </p:embeddedFont>
    <p:embeddedFont>
      <p:font typeface="Calibri" panose="020F0502020204030204" pitchFamily="34" charset="0"/>
      <p:regular r:id="rId86"/>
      <p:bold r:id="rId87"/>
      <p:italic r:id="rId88"/>
      <p:boldItalic r:id="rId89"/>
    </p:embeddedFont>
    <p:embeddedFont>
      <p:font typeface="Nunito" pitchFamily="2" charset="0"/>
      <p:regular r:id="rId90"/>
      <p:bold r:id="rId91"/>
      <p:italic r:id="rId92"/>
      <p:boldItalic r:id="rId93"/>
    </p:embeddedFont>
    <p:embeddedFont>
      <p:font typeface="Nunito Bold" charset="0"/>
      <p:regular r:id="rId9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2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5.png"/><Relationship Id="rId3" Type="http://schemas.openxmlformats.org/officeDocument/2006/relationships/image" Target="../media/image17.png"/><Relationship Id="rId7" Type="http://schemas.openxmlformats.org/officeDocument/2006/relationships/image" Target="../media/image10.png"/><Relationship Id="rId12"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3.jpeg"/><Relationship Id="rId5" Type="http://schemas.openxmlformats.org/officeDocument/2006/relationships/image" Target="../media/image19.png"/><Relationship Id="rId10" Type="http://schemas.openxmlformats.org/officeDocument/2006/relationships/image" Target="../media/image22.png"/><Relationship Id="rId4" Type="http://schemas.openxmlformats.org/officeDocument/2006/relationships/image" Target="../media/image18.sv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 Id="rId9"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 Id="rId9"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 Id="rId9" Type="http://schemas.openxmlformats.org/officeDocument/2006/relationships/image" Target="../media/image41.svg"/></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5.svg"/><Relationship Id="rId4" Type="http://schemas.openxmlformats.org/officeDocument/2006/relationships/image" Target="../media/image18.sv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5.svg"/><Relationship Id="rId4" Type="http://schemas.openxmlformats.org/officeDocument/2006/relationships/image" Target="../media/image18.sv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 Id="rId9" Type="http://schemas.openxmlformats.org/officeDocument/2006/relationships/image" Target="../media/image41.sv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 Id="rId9" Type="http://schemas.openxmlformats.org/officeDocument/2006/relationships/image" Target="../media/image41.sv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31.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5.svg"/><Relationship Id="rId4" Type="http://schemas.openxmlformats.org/officeDocument/2006/relationships/image" Target="../media/image18.svg"/><Relationship Id="rId9"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17.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45.svg"/><Relationship Id="rId4" Type="http://schemas.openxmlformats.org/officeDocument/2006/relationships/image" Target="../media/image18.sv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s>
</file>

<file path=ppt/slides/_rels/slide3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0.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6.svg"/><Relationship Id="rId4" Type="http://schemas.openxmlformats.org/officeDocument/2006/relationships/image" Target="../media/image11.sv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52.svg"/><Relationship Id="rId4" Type="http://schemas.openxmlformats.org/officeDocument/2006/relationships/image" Target="../media/image11.svg"/><Relationship Id="rId9"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3.pn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4.pn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5.pn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6.pn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3.svg"/><Relationship Id="rId12"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png"/><Relationship Id="rId11" Type="http://schemas.openxmlformats.org/officeDocument/2006/relationships/image" Target="../media/image34.svg"/><Relationship Id="rId5" Type="http://schemas.openxmlformats.org/officeDocument/2006/relationships/image" Target="../media/image11.svg"/><Relationship Id="rId10"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18.svg"/></Relationships>
</file>

<file path=ppt/slides/_rels/slide4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5.svg"/><Relationship Id="rId4" Type="http://schemas.openxmlformats.org/officeDocument/2006/relationships/image" Target="../media/image11.sv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5.svg"/><Relationship Id="rId4" Type="http://schemas.openxmlformats.org/officeDocument/2006/relationships/image" Target="../media/image11.svg"/><Relationship Id="rId9"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45.svg"/><Relationship Id="rId4" Type="http://schemas.openxmlformats.org/officeDocument/2006/relationships/image" Target="../media/image11.sv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7.sv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8.png"/><Relationship Id="rId5" Type="http://schemas.openxmlformats.org/officeDocument/2006/relationships/image" Target="../media/image2.png"/><Relationship Id="rId10" Type="http://schemas.openxmlformats.org/officeDocument/2006/relationships/image" Target="../media/image45.svg"/><Relationship Id="rId4" Type="http://schemas.openxmlformats.org/officeDocument/2006/relationships/image" Target="../media/image11.svg"/><Relationship Id="rId9" Type="http://schemas.openxmlformats.org/officeDocument/2006/relationships/image" Target="../media/image44.png"/></Relationships>
</file>

<file path=ppt/slides/_rels/slide5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8.svg"/><Relationship Id="rId4" Type="http://schemas.openxmlformats.org/officeDocument/2006/relationships/image" Target="../media/image11.svg"/><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60.svg"/><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 Id="rId14" Type="http://schemas.openxmlformats.org/officeDocument/2006/relationships/image" Target="../media/image62.svg"/></Relationships>
</file>

<file path=ppt/slides/_rels/slide5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0.sv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image" Target="../media/image1.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47.svg"/><Relationship Id="rId5" Type="http://schemas.openxmlformats.org/officeDocument/2006/relationships/image" Target="../media/image2.png"/><Relationship Id="rId15" Type="http://schemas.openxmlformats.org/officeDocument/2006/relationships/image" Target="../media/image62.svg"/><Relationship Id="rId10" Type="http://schemas.openxmlformats.org/officeDocument/2006/relationships/image" Target="../media/image46.png"/><Relationship Id="rId4" Type="http://schemas.openxmlformats.org/officeDocument/2006/relationships/image" Target="../media/image11.svg"/><Relationship Id="rId9" Type="http://schemas.openxmlformats.org/officeDocument/2006/relationships/image" Target="../media/image65.png"/><Relationship Id="rId14" Type="http://schemas.openxmlformats.org/officeDocument/2006/relationships/image" Target="../media/image61.png"/></Relationships>
</file>

<file path=ppt/slides/_rels/slide5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17.png"/><Relationship Id="rId12" Type="http://schemas.openxmlformats.org/officeDocument/2006/relationships/image" Target="../media/image60.svg"/><Relationship Id="rId2" Type="http://schemas.openxmlformats.org/officeDocument/2006/relationships/image" Target="../media/image1.png"/><Relationship Id="rId16" Type="http://schemas.openxmlformats.org/officeDocument/2006/relationships/image" Target="../media/image64.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47.svg"/><Relationship Id="rId4" Type="http://schemas.openxmlformats.org/officeDocument/2006/relationships/image" Target="../media/image11.svg"/><Relationship Id="rId9" Type="http://schemas.openxmlformats.org/officeDocument/2006/relationships/image" Target="../media/image46.png"/><Relationship Id="rId14" Type="http://schemas.openxmlformats.org/officeDocument/2006/relationships/image" Target="../media/image62.svg"/></Relationships>
</file>

<file path=ppt/slides/_rels/slide5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8.svg"/><Relationship Id="rId4" Type="http://schemas.openxmlformats.org/officeDocument/2006/relationships/image" Target="../media/image11.svg"/><Relationship Id="rId9" Type="http://schemas.openxmlformats.org/officeDocument/2006/relationships/image" Target="../media/image37.png"/></Relationships>
</file>

<file path=ppt/slides/_rels/slide5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6.png"/><Relationship Id="rId5" Type="http://schemas.openxmlformats.org/officeDocument/2006/relationships/image" Target="../media/image2.png"/><Relationship Id="rId10" Type="http://schemas.openxmlformats.org/officeDocument/2006/relationships/image" Target="../media/image38.svg"/><Relationship Id="rId4" Type="http://schemas.openxmlformats.org/officeDocument/2006/relationships/image" Target="../media/image11.svg"/><Relationship Id="rId9" Type="http://schemas.openxmlformats.org/officeDocument/2006/relationships/image" Target="../media/image37.png"/></Relationships>
</file>

<file path=ppt/slides/_rels/slide5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5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0.svg"/><Relationship Id="rId9" Type="http://schemas.openxmlformats.org/officeDocument/2006/relationships/image" Target="../media/image17.png"/></Relationships>
</file>

<file path=ppt/slides/_rels/slide6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s>
</file>

<file path=ppt/slides/_rels/slide6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s>
</file>

<file path=ppt/slides/_rels/slide6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0.svg"/><Relationship Id="rId9" Type="http://schemas.openxmlformats.org/officeDocument/2006/relationships/image" Target="../media/image17.png"/></Relationships>
</file>

<file path=ppt/slides/_rels/slide7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7.pn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7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7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0.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4.svg"/><Relationship Id="rId4" Type="http://schemas.openxmlformats.org/officeDocument/2006/relationships/image" Target="../media/image11.svg"/><Relationship Id="rId9"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18.svg"/></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7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8.svg"/><Relationship Id="rId4" Type="http://schemas.openxmlformats.org/officeDocument/2006/relationships/image" Target="../media/image30.sv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17.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8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7.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8.svg"/></Relationships>
</file>

<file path=ppt/slides/_rels/slide8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6.png"/><Relationship Id="rId3" Type="http://schemas.openxmlformats.org/officeDocument/2006/relationships/image" Target="../media/image8.png"/><Relationship Id="rId7" Type="http://schemas.openxmlformats.org/officeDocument/2006/relationships/image" Target="../media/image2.png"/><Relationship Id="rId12" Type="http://schemas.openxmlformats.org/officeDocument/2006/relationships/image" Target="../media/image64.svg"/><Relationship Id="rId2" Type="http://schemas.openxmlformats.org/officeDocument/2006/relationships/image" Target="../media/image1.png"/><Relationship Id="rId16" Type="http://schemas.openxmlformats.org/officeDocument/2006/relationships/image" Target="../media/image11.svg"/><Relationship Id="rId1" Type="http://schemas.openxmlformats.org/officeDocument/2006/relationships/slideLayout" Target="../slideLayouts/slideLayout7.xml"/><Relationship Id="rId6" Type="http://schemas.openxmlformats.org/officeDocument/2006/relationships/image" Target="../media/image73.svg"/><Relationship Id="rId11" Type="http://schemas.openxmlformats.org/officeDocument/2006/relationships/image" Target="../media/image63.png"/><Relationship Id="rId5" Type="http://schemas.openxmlformats.org/officeDocument/2006/relationships/image" Target="../media/image72.png"/><Relationship Id="rId15" Type="http://schemas.openxmlformats.org/officeDocument/2006/relationships/image" Target="../media/image10.png"/><Relationship Id="rId10" Type="http://schemas.openxmlformats.org/officeDocument/2006/relationships/image" Target="../media/image62.svg"/><Relationship Id="rId4" Type="http://schemas.openxmlformats.org/officeDocument/2006/relationships/image" Target="../media/image9.svg"/><Relationship Id="rId9" Type="http://schemas.openxmlformats.org/officeDocument/2006/relationships/image" Target="../media/image61.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5035254" y="8084552"/>
            <a:ext cx="4879730" cy="884255"/>
            <a:chOff x="0" y="0"/>
            <a:chExt cx="6506307" cy="1179007"/>
          </a:xfrm>
        </p:grpSpPr>
        <p:grpSp>
          <p:nvGrpSpPr>
            <p:cNvPr id="6" name="Group 6"/>
            <p:cNvGrpSpPr/>
            <p:nvPr/>
          </p:nvGrpSpPr>
          <p:grpSpPr>
            <a:xfrm>
              <a:off x="0" y="0"/>
              <a:ext cx="6506307" cy="1179007"/>
              <a:chOff x="0" y="0"/>
              <a:chExt cx="1878465" cy="340396"/>
            </a:xfrm>
          </p:grpSpPr>
          <p:sp>
            <p:nvSpPr>
              <p:cNvPr id="7" name="Freeform 7"/>
              <p:cNvSpPr/>
              <p:nvPr/>
            </p:nvSpPr>
            <p:spPr>
              <a:xfrm>
                <a:off x="0" y="0"/>
                <a:ext cx="1878465" cy="340396"/>
              </a:xfrm>
              <a:custGeom>
                <a:avLst/>
                <a:gdLst/>
                <a:ahLst/>
                <a:cxnLst/>
                <a:rect l="l" t="t" r="r" b="b"/>
                <a:pathLst>
                  <a:path w="1878465" h="340396">
                    <a:moveTo>
                      <a:pt x="0" y="0"/>
                    </a:moveTo>
                    <a:lnTo>
                      <a:pt x="1878465" y="0"/>
                    </a:lnTo>
                    <a:lnTo>
                      <a:pt x="1878465" y="340396"/>
                    </a:lnTo>
                    <a:lnTo>
                      <a:pt x="0" y="340396"/>
                    </a:lnTo>
                    <a:close/>
                  </a:path>
                </a:pathLst>
              </a:custGeom>
              <a:solidFill>
                <a:srgbClr val="FFFFFF"/>
              </a:solidFill>
            </p:spPr>
          </p:sp>
        </p:grpSp>
        <p:sp>
          <p:nvSpPr>
            <p:cNvPr id="8" name="Freeform 8"/>
            <p:cNvSpPr/>
            <p:nvPr/>
          </p:nvSpPr>
          <p:spPr>
            <a:xfrm>
              <a:off x="387200" y="404896"/>
              <a:ext cx="427225" cy="427225"/>
            </a:xfrm>
            <a:custGeom>
              <a:avLst/>
              <a:gdLst/>
              <a:ahLst/>
              <a:cxnLst/>
              <a:rect l="l" t="t" r="r" b="b"/>
              <a:pathLst>
                <a:path w="427225" h="427225">
                  <a:moveTo>
                    <a:pt x="0" y="0"/>
                  </a:moveTo>
                  <a:lnTo>
                    <a:pt x="427225" y="0"/>
                  </a:lnTo>
                  <a:lnTo>
                    <a:pt x="427225" y="427225"/>
                  </a:lnTo>
                  <a:lnTo>
                    <a:pt x="0" y="4272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110942" y="295158"/>
              <a:ext cx="5148263" cy="600763"/>
            </a:xfrm>
            <a:prstGeom prst="rect">
              <a:avLst/>
            </a:prstGeom>
          </p:spPr>
          <p:txBody>
            <a:bodyPr lIns="0" tIns="0" rIns="0" bIns="0" rtlCol="0" anchor="t">
              <a:spAutoFit/>
            </a:bodyPr>
            <a:lstStyle/>
            <a:p>
              <a:pPr algn="l">
                <a:lnSpc>
                  <a:spcPts val="3603"/>
                </a:lnSpc>
                <a:spcBef>
                  <a:spcPct val="0"/>
                </a:spcBef>
              </a:pPr>
              <a:r>
                <a:rPr lang="en-US" sz="2771" b="1">
                  <a:solidFill>
                    <a:srgbClr val="000000"/>
                  </a:solidFill>
                  <a:latin typeface="Cabin Bold"/>
                  <a:ea typeface="Cabin Bold"/>
                  <a:cs typeface="Cabin Bold"/>
                  <a:sym typeface="Cabin Bold"/>
                </a:rPr>
                <a:t>DHTMDT19D</a:t>
              </a:r>
            </a:p>
          </p:txBody>
        </p:sp>
      </p:grpSp>
      <p:grpSp>
        <p:nvGrpSpPr>
          <p:cNvPr id="10" name="Group 10"/>
          <p:cNvGrpSpPr/>
          <p:nvPr/>
        </p:nvGrpSpPr>
        <p:grpSpPr>
          <a:xfrm>
            <a:off x="1221635" y="8090431"/>
            <a:ext cx="3544008" cy="926893"/>
            <a:chOff x="0" y="0"/>
            <a:chExt cx="4725344" cy="1235858"/>
          </a:xfrm>
        </p:grpSpPr>
        <p:grpSp>
          <p:nvGrpSpPr>
            <p:cNvPr id="11" name="Group 11"/>
            <p:cNvGrpSpPr/>
            <p:nvPr/>
          </p:nvGrpSpPr>
          <p:grpSpPr>
            <a:xfrm>
              <a:off x="0" y="0"/>
              <a:ext cx="4725344" cy="1235858"/>
              <a:chOff x="0" y="0"/>
              <a:chExt cx="1292864" cy="338133"/>
            </a:xfrm>
          </p:grpSpPr>
          <p:sp>
            <p:nvSpPr>
              <p:cNvPr id="12" name="Freeform 12"/>
              <p:cNvSpPr/>
              <p:nvPr/>
            </p:nvSpPr>
            <p:spPr>
              <a:xfrm>
                <a:off x="0" y="0"/>
                <a:ext cx="1292864" cy="338133"/>
              </a:xfrm>
              <a:custGeom>
                <a:avLst/>
                <a:gdLst/>
                <a:ahLst/>
                <a:cxnLst/>
                <a:rect l="l" t="t" r="r" b="b"/>
                <a:pathLst>
                  <a:path w="1292864" h="338133">
                    <a:moveTo>
                      <a:pt x="0" y="0"/>
                    </a:moveTo>
                    <a:lnTo>
                      <a:pt x="1292864" y="0"/>
                    </a:lnTo>
                    <a:lnTo>
                      <a:pt x="1292864" y="338133"/>
                    </a:lnTo>
                    <a:lnTo>
                      <a:pt x="0" y="338133"/>
                    </a:lnTo>
                    <a:close/>
                  </a:path>
                </a:pathLst>
              </a:custGeom>
              <a:solidFill>
                <a:srgbClr val="FFFFFF"/>
              </a:solidFill>
            </p:spPr>
          </p:sp>
        </p:grpSp>
        <p:sp>
          <p:nvSpPr>
            <p:cNvPr id="13" name="Freeform 13"/>
            <p:cNvSpPr/>
            <p:nvPr/>
          </p:nvSpPr>
          <p:spPr>
            <a:xfrm>
              <a:off x="289760" y="288340"/>
              <a:ext cx="974589" cy="659177"/>
            </a:xfrm>
            <a:custGeom>
              <a:avLst/>
              <a:gdLst/>
              <a:ahLst/>
              <a:cxnLst/>
              <a:rect l="l" t="t" r="r" b="b"/>
              <a:pathLst>
                <a:path w="974589" h="659177">
                  <a:moveTo>
                    <a:pt x="0" y="0"/>
                  </a:moveTo>
                  <a:lnTo>
                    <a:pt x="974589" y="0"/>
                  </a:lnTo>
                  <a:lnTo>
                    <a:pt x="974589" y="659177"/>
                  </a:lnTo>
                  <a:lnTo>
                    <a:pt x="0" y="6591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1583848" y="266985"/>
              <a:ext cx="2836341" cy="644738"/>
            </a:xfrm>
            <a:prstGeom prst="rect">
              <a:avLst/>
            </a:prstGeom>
          </p:spPr>
          <p:txBody>
            <a:bodyPr lIns="0" tIns="0" rIns="0" bIns="0" rtlCol="0" anchor="t">
              <a:spAutoFit/>
            </a:bodyPr>
            <a:lstStyle/>
            <a:p>
              <a:pPr algn="l">
                <a:lnSpc>
                  <a:spcPts val="4059"/>
                </a:lnSpc>
                <a:spcBef>
                  <a:spcPct val="0"/>
                </a:spcBef>
              </a:pPr>
              <a:r>
                <a:rPr lang="en-US" sz="2899" b="1">
                  <a:solidFill>
                    <a:srgbClr val="000000"/>
                  </a:solidFill>
                  <a:latin typeface="Cabin Bold"/>
                  <a:ea typeface="Cabin Bold"/>
                  <a:cs typeface="Cabin Bold"/>
                  <a:sym typeface="Cabin Bold"/>
                </a:rPr>
                <a:t>NHÓM 13</a:t>
              </a:r>
            </a:p>
          </p:txBody>
        </p:sp>
      </p:grpSp>
      <p:grpSp>
        <p:nvGrpSpPr>
          <p:cNvPr id="15" name="Group 15"/>
          <p:cNvGrpSpPr/>
          <p:nvPr/>
        </p:nvGrpSpPr>
        <p:grpSpPr>
          <a:xfrm>
            <a:off x="10181684" y="1556417"/>
            <a:ext cx="7087021" cy="7701883"/>
            <a:chOff x="0" y="0"/>
            <a:chExt cx="9449361" cy="10269177"/>
          </a:xfrm>
        </p:grpSpPr>
        <p:grpSp>
          <p:nvGrpSpPr>
            <p:cNvPr id="16" name="Group 16"/>
            <p:cNvGrpSpPr/>
            <p:nvPr/>
          </p:nvGrpSpPr>
          <p:grpSpPr>
            <a:xfrm>
              <a:off x="0" y="0"/>
              <a:ext cx="9449361" cy="10269177"/>
              <a:chOff x="0" y="0"/>
              <a:chExt cx="2585364" cy="2809668"/>
            </a:xfrm>
          </p:grpSpPr>
          <p:sp>
            <p:nvSpPr>
              <p:cNvPr id="17" name="Freeform 17"/>
              <p:cNvSpPr/>
              <p:nvPr/>
            </p:nvSpPr>
            <p:spPr>
              <a:xfrm>
                <a:off x="0" y="0"/>
                <a:ext cx="2585364" cy="2809668"/>
              </a:xfrm>
              <a:custGeom>
                <a:avLst/>
                <a:gdLst/>
                <a:ahLst/>
                <a:cxnLst/>
                <a:rect l="l" t="t" r="r" b="b"/>
                <a:pathLst>
                  <a:path w="2585364" h="2809668">
                    <a:moveTo>
                      <a:pt x="0" y="0"/>
                    </a:moveTo>
                    <a:lnTo>
                      <a:pt x="2585364" y="0"/>
                    </a:lnTo>
                    <a:lnTo>
                      <a:pt x="2585364" y="2809668"/>
                    </a:lnTo>
                    <a:lnTo>
                      <a:pt x="0" y="2809668"/>
                    </a:lnTo>
                    <a:close/>
                  </a:path>
                </a:pathLst>
              </a:custGeom>
              <a:solidFill>
                <a:srgbClr val="FFFFFF"/>
              </a:solidFill>
            </p:spPr>
          </p:sp>
        </p:grpSp>
        <p:sp>
          <p:nvSpPr>
            <p:cNvPr id="18" name="Freeform 18"/>
            <p:cNvSpPr/>
            <p:nvPr/>
          </p:nvSpPr>
          <p:spPr>
            <a:xfrm>
              <a:off x="574489" y="4115030"/>
              <a:ext cx="8300383" cy="5191513"/>
            </a:xfrm>
            <a:custGeom>
              <a:avLst/>
              <a:gdLst/>
              <a:ahLst/>
              <a:cxnLst/>
              <a:rect l="l" t="t" r="r" b="b"/>
              <a:pathLst>
                <a:path w="8300383" h="5191513">
                  <a:moveTo>
                    <a:pt x="0" y="0"/>
                  </a:moveTo>
                  <a:lnTo>
                    <a:pt x="8300383" y="0"/>
                  </a:lnTo>
                  <a:lnTo>
                    <a:pt x="8300383" y="5191513"/>
                  </a:lnTo>
                  <a:lnTo>
                    <a:pt x="0" y="51915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7785462" y="2248376"/>
              <a:ext cx="588821" cy="844188"/>
            </a:xfrm>
            <a:custGeom>
              <a:avLst/>
              <a:gdLst/>
              <a:ahLst/>
              <a:cxnLst/>
              <a:rect l="l" t="t" r="r" b="b"/>
              <a:pathLst>
                <a:path w="588821" h="844188">
                  <a:moveTo>
                    <a:pt x="0" y="0"/>
                  </a:moveTo>
                  <a:lnTo>
                    <a:pt x="588821" y="0"/>
                  </a:lnTo>
                  <a:lnTo>
                    <a:pt x="588821" y="844188"/>
                  </a:lnTo>
                  <a:lnTo>
                    <a:pt x="0" y="8441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203414">
              <a:off x="1217040" y="2912104"/>
              <a:ext cx="429264" cy="615433"/>
            </a:xfrm>
            <a:custGeom>
              <a:avLst/>
              <a:gdLst/>
              <a:ahLst/>
              <a:cxnLst/>
              <a:rect l="l" t="t" r="r" b="b"/>
              <a:pathLst>
                <a:path w="429264" h="615433">
                  <a:moveTo>
                    <a:pt x="0" y="0"/>
                  </a:moveTo>
                  <a:lnTo>
                    <a:pt x="429264" y="0"/>
                  </a:lnTo>
                  <a:lnTo>
                    <a:pt x="429264" y="615432"/>
                  </a:lnTo>
                  <a:lnTo>
                    <a:pt x="0" y="615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a:off x="3238926" y="901614"/>
              <a:ext cx="2971509" cy="2420429"/>
            </a:xfrm>
            <a:custGeom>
              <a:avLst/>
              <a:gdLst/>
              <a:ahLst/>
              <a:cxnLst/>
              <a:rect l="l" t="t" r="r" b="b"/>
              <a:pathLst>
                <a:path w="2971509" h="2420429">
                  <a:moveTo>
                    <a:pt x="0" y="0"/>
                  </a:moveTo>
                  <a:lnTo>
                    <a:pt x="2971509" y="0"/>
                  </a:lnTo>
                  <a:lnTo>
                    <a:pt x="2971509" y="2420430"/>
                  </a:lnTo>
                  <a:lnTo>
                    <a:pt x="0" y="24204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22" name="Group 22"/>
          <p:cNvGrpSpPr/>
          <p:nvPr/>
        </p:nvGrpSpPr>
        <p:grpSpPr>
          <a:xfrm>
            <a:off x="957925" y="655626"/>
            <a:ext cx="1520873" cy="1029683"/>
            <a:chOff x="0" y="0"/>
            <a:chExt cx="2027830" cy="1372910"/>
          </a:xfrm>
        </p:grpSpPr>
        <p:sp>
          <p:nvSpPr>
            <p:cNvPr id="23" name="Freeform 23"/>
            <p:cNvSpPr/>
            <p:nvPr/>
          </p:nvSpPr>
          <p:spPr>
            <a:xfrm>
              <a:off x="327460" y="0"/>
              <a:ext cx="1372910" cy="1372910"/>
            </a:xfrm>
            <a:custGeom>
              <a:avLst/>
              <a:gdLst/>
              <a:ahLst/>
              <a:cxnLst/>
              <a:rect l="l" t="t" r="r" b="b"/>
              <a:pathLst>
                <a:path w="1372910" h="1372910">
                  <a:moveTo>
                    <a:pt x="0" y="0"/>
                  </a:moveTo>
                  <a:lnTo>
                    <a:pt x="1372910" y="0"/>
                  </a:lnTo>
                  <a:lnTo>
                    <a:pt x="1372910" y="1372910"/>
                  </a:lnTo>
                  <a:lnTo>
                    <a:pt x="0" y="1372910"/>
                  </a:lnTo>
                  <a:lnTo>
                    <a:pt x="0" y="0"/>
                  </a:lnTo>
                  <a:close/>
                </a:path>
              </a:pathLst>
            </a:custGeom>
            <a:blipFill>
              <a:blip r:embed="rId15"/>
              <a:stretch>
                <a:fillRect/>
              </a:stretch>
            </a:blipFill>
          </p:spPr>
        </p:sp>
        <p:sp>
          <p:nvSpPr>
            <p:cNvPr id="24" name="Freeform 24"/>
            <p:cNvSpPr/>
            <p:nvPr/>
          </p:nvSpPr>
          <p:spPr>
            <a:xfrm>
              <a:off x="0" y="115138"/>
              <a:ext cx="2027830" cy="1142635"/>
            </a:xfrm>
            <a:custGeom>
              <a:avLst/>
              <a:gdLst/>
              <a:ahLst/>
              <a:cxnLst/>
              <a:rect l="l" t="t" r="r" b="b"/>
              <a:pathLst>
                <a:path w="2027830" h="1142635">
                  <a:moveTo>
                    <a:pt x="0" y="0"/>
                  </a:moveTo>
                  <a:lnTo>
                    <a:pt x="2027830" y="0"/>
                  </a:lnTo>
                  <a:lnTo>
                    <a:pt x="2027830" y="1142635"/>
                  </a:lnTo>
                  <a:lnTo>
                    <a:pt x="0" y="1142635"/>
                  </a:lnTo>
                  <a:lnTo>
                    <a:pt x="0" y="0"/>
                  </a:lnTo>
                  <a:close/>
                </a:path>
              </a:pathLst>
            </a:custGeom>
            <a:blipFill>
              <a:blip r:embed="rId16"/>
              <a:stretch>
                <a:fillRect/>
              </a:stretch>
            </a:blipFill>
          </p:spPr>
        </p:sp>
      </p:grpSp>
      <p:grpSp>
        <p:nvGrpSpPr>
          <p:cNvPr id="25" name="Group 25"/>
          <p:cNvGrpSpPr/>
          <p:nvPr/>
        </p:nvGrpSpPr>
        <p:grpSpPr>
          <a:xfrm>
            <a:off x="1175106" y="1932814"/>
            <a:ext cx="8739878" cy="5768344"/>
            <a:chOff x="0" y="0"/>
            <a:chExt cx="11653171" cy="7691126"/>
          </a:xfrm>
        </p:grpSpPr>
        <p:grpSp>
          <p:nvGrpSpPr>
            <p:cNvPr id="26" name="Group 26"/>
            <p:cNvGrpSpPr/>
            <p:nvPr/>
          </p:nvGrpSpPr>
          <p:grpSpPr>
            <a:xfrm>
              <a:off x="0" y="0"/>
              <a:ext cx="11653171" cy="7691126"/>
              <a:chOff x="0" y="0"/>
              <a:chExt cx="3188331" cy="2104308"/>
            </a:xfrm>
          </p:grpSpPr>
          <p:sp>
            <p:nvSpPr>
              <p:cNvPr id="27" name="Freeform 27"/>
              <p:cNvSpPr/>
              <p:nvPr/>
            </p:nvSpPr>
            <p:spPr>
              <a:xfrm>
                <a:off x="0" y="0"/>
                <a:ext cx="3188331" cy="2104308"/>
              </a:xfrm>
              <a:custGeom>
                <a:avLst/>
                <a:gdLst/>
                <a:ahLst/>
                <a:cxnLst/>
                <a:rect l="l" t="t" r="r" b="b"/>
                <a:pathLst>
                  <a:path w="3188331" h="2104308">
                    <a:moveTo>
                      <a:pt x="0" y="0"/>
                    </a:moveTo>
                    <a:lnTo>
                      <a:pt x="3188331" y="0"/>
                    </a:lnTo>
                    <a:lnTo>
                      <a:pt x="3188331" y="2104308"/>
                    </a:lnTo>
                    <a:lnTo>
                      <a:pt x="0" y="2104308"/>
                    </a:lnTo>
                    <a:close/>
                  </a:path>
                </a:pathLst>
              </a:custGeom>
              <a:solidFill>
                <a:srgbClr val="FFFFFF"/>
              </a:solidFill>
            </p:spPr>
          </p:sp>
        </p:grpSp>
        <p:sp>
          <p:nvSpPr>
            <p:cNvPr id="28" name="TextBox 28"/>
            <p:cNvSpPr txBox="1"/>
            <p:nvPr/>
          </p:nvSpPr>
          <p:spPr>
            <a:xfrm>
              <a:off x="687574" y="787329"/>
              <a:ext cx="10278022" cy="4597400"/>
            </a:xfrm>
            <a:prstGeom prst="rect">
              <a:avLst/>
            </a:prstGeom>
          </p:spPr>
          <p:txBody>
            <a:bodyPr lIns="0" tIns="0" rIns="0" bIns="0" rtlCol="0" anchor="t">
              <a:spAutoFit/>
            </a:bodyPr>
            <a:lstStyle/>
            <a:p>
              <a:pPr algn="l">
                <a:lnSpc>
                  <a:spcPts val="13589"/>
                </a:lnSpc>
              </a:pPr>
              <a:r>
                <a:rPr lang="en-US" sz="11324" b="1" spc="-169">
                  <a:solidFill>
                    <a:srgbClr val="003EA8"/>
                  </a:solidFill>
                  <a:latin typeface="Nunito Bold"/>
                  <a:ea typeface="Nunito Bold"/>
                  <a:cs typeface="Nunito Bold"/>
                  <a:sym typeface="Nunito Bold"/>
                </a:rPr>
                <a:t>BÁO CÁO</a:t>
              </a:r>
            </a:p>
            <a:p>
              <a:pPr algn="l">
                <a:lnSpc>
                  <a:spcPts val="13589"/>
                </a:lnSpc>
              </a:pPr>
              <a:r>
                <a:rPr lang="en-US" sz="11324" b="1" spc="-169">
                  <a:solidFill>
                    <a:srgbClr val="003EA8"/>
                  </a:solidFill>
                  <a:latin typeface="Nunito Bold"/>
                  <a:ea typeface="Nunito Bold"/>
                  <a:cs typeface="Nunito Bold"/>
                  <a:sym typeface="Nunito Bold"/>
                </a:rPr>
                <a:t>CUỐI KÌ</a:t>
              </a:r>
            </a:p>
          </p:txBody>
        </p:sp>
        <p:sp>
          <p:nvSpPr>
            <p:cNvPr id="29" name="TextBox 29"/>
            <p:cNvSpPr txBox="1"/>
            <p:nvPr/>
          </p:nvSpPr>
          <p:spPr>
            <a:xfrm>
              <a:off x="687574" y="5859715"/>
              <a:ext cx="10278022" cy="863600"/>
            </a:xfrm>
            <a:prstGeom prst="rect">
              <a:avLst/>
            </a:prstGeom>
          </p:spPr>
          <p:txBody>
            <a:bodyPr lIns="0" tIns="0" rIns="0" bIns="0" rtlCol="0" anchor="t">
              <a:spAutoFit/>
            </a:bodyPr>
            <a:lstStyle/>
            <a:p>
              <a:pPr algn="l">
                <a:lnSpc>
                  <a:spcPts val="5159"/>
                </a:lnSpc>
              </a:pPr>
              <a:r>
                <a:rPr lang="en-US" sz="4299" b="1">
                  <a:solidFill>
                    <a:srgbClr val="000000"/>
                  </a:solidFill>
                  <a:latin typeface="Cabin Bold"/>
                  <a:ea typeface="Cabin Bold"/>
                  <a:cs typeface="Cabin Bold"/>
                  <a:sym typeface="Cabin Bold"/>
                </a:rPr>
                <a:t>MÔN CƠ SỞ DỮ LIỆU</a:t>
              </a:r>
            </a:p>
          </p:txBody>
        </p:sp>
      </p:grpSp>
      <p:grpSp>
        <p:nvGrpSpPr>
          <p:cNvPr id="30" name="Group 30"/>
          <p:cNvGrpSpPr/>
          <p:nvPr/>
        </p:nvGrpSpPr>
        <p:grpSpPr>
          <a:xfrm>
            <a:off x="2344032" y="655626"/>
            <a:ext cx="1029683" cy="1029683"/>
            <a:chOff x="0" y="0"/>
            <a:chExt cx="1372910" cy="1372910"/>
          </a:xfrm>
        </p:grpSpPr>
        <p:sp>
          <p:nvSpPr>
            <p:cNvPr id="31" name="Freeform 31"/>
            <p:cNvSpPr/>
            <p:nvPr/>
          </p:nvSpPr>
          <p:spPr>
            <a:xfrm>
              <a:off x="0" y="0"/>
              <a:ext cx="1372910" cy="1372910"/>
            </a:xfrm>
            <a:custGeom>
              <a:avLst/>
              <a:gdLst/>
              <a:ahLst/>
              <a:cxnLst/>
              <a:rect l="l" t="t" r="r" b="b"/>
              <a:pathLst>
                <a:path w="1372910" h="1372910">
                  <a:moveTo>
                    <a:pt x="0" y="0"/>
                  </a:moveTo>
                  <a:lnTo>
                    <a:pt x="1372910" y="0"/>
                  </a:lnTo>
                  <a:lnTo>
                    <a:pt x="1372910" y="1372910"/>
                  </a:lnTo>
                  <a:lnTo>
                    <a:pt x="0" y="1372910"/>
                  </a:lnTo>
                  <a:lnTo>
                    <a:pt x="0" y="0"/>
                  </a:lnTo>
                  <a:close/>
                </a:path>
              </a:pathLst>
            </a:custGeom>
            <a:blipFill>
              <a:blip r:embed="rId15"/>
              <a:stretch>
                <a:fillRect/>
              </a:stretch>
            </a:blipFill>
          </p:spPr>
        </p:sp>
        <p:sp>
          <p:nvSpPr>
            <p:cNvPr id="32" name="Freeform 32"/>
            <p:cNvSpPr/>
            <p:nvPr/>
          </p:nvSpPr>
          <p:spPr>
            <a:xfrm>
              <a:off x="129820" y="129820"/>
              <a:ext cx="1113270" cy="1113270"/>
            </a:xfrm>
            <a:custGeom>
              <a:avLst/>
              <a:gdLst/>
              <a:ahLst/>
              <a:cxnLst/>
              <a:rect l="l" t="t" r="r" b="b"/>
              <a:pathLst>
                <a:path w="1113270" h="1113270">
                  <a:moveTo>
                    <a:pt x="0" y="0"/>
                  </a:moveTo>
                  <a:lnTo>
                    <a:pt x="1113270" y="0"/>
                  </a:lnTo>
                  <a:lnTo>
                    <a:pt x="1113270" y="1113270"/>
                  </a:lnTo>
                  <a:lnTo>
                    <a:pt x="0" y="1113270"/>
                  </a:lnTo>
                  <a:lnTo>
                    <a:pt x="0" y="0"/>
                  </a:lnTo>
                  <a:close/>
                </a:path>
              </a:pathLst>
            </a:custGeom>
            <a:blipFill>
              <a:blip r:embed="rId17"/>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92496" y="372929"/>
            <a:ext cx="15645951" cy="1105726"/>
            <a:chOff x="0" y="0"/>
            <a:chExt cx="5707685" cy="403372"/>
          </a:xfrm>
        </p:grpSpPr>
        <p:sp>
          <p:nvSpPr>
            <p:cNvPr id="4" name="Freeform 4"/>
            <p:cNvSpPr/>
            <p:nvPr/>
          </p:nvSpPr>
          <p:spPr>
            <a:xfrm>
              <a:off x="0" y="0"/>
              <a:ext cx="5707685" cy="403372"/>
            </a:xfrm>
            <a:custGeom>
              <a:avLst/>
              <a:gdLst/>
              <a:ahLst/>
              <a:cxnLst/>
              <a:rect l="l" t="t" r="r" b="b"/>
              <a:pathLst>
                <a:path w="5707685" h="403372">
                  <a:moveTo>
                    <a:pt x="0" y="0"/>
                  </a:moveTo>
                  <a:lnTo>
                    <a:pt x="5707685" y="0"/>
                  </a:lnTo>
                  <a:lnTo>
                    <a:pt x="5707685" y="403372"/>
                  </a:lnTo>
                  <a:lnTo>
                    <a:pt x="0" y="403372"/>
                  </a:lnTo>
                  <a:close/>
                </a:path>
              </a:pathLst>
            </a:custGeom>
            <a:solidFill>
              <a:srgbClr val="FFFFFF"/>
            </a:solidFill>
          </p:spPr>
        </p:sp>
      </p:grpSp>
      <p:sp>
        <p:nvSpPr>
          <p:cNvPr id="5" name="Freeform 5"/>
          <p:cNvSpPr/>
          <p:nvPr/>
        </p:nvSpPr>
        <p:spPr>
          <a:xfrm flipH="1">
            <a:off x="15331870" y="7884445"/>
            <a:ext cx="5533751" cy="1961966"/>
          </a:xfrm>
          <a:custGeom>
            <a:avLst/>
            <a:gdLst/>
            <a:ahLst/>
            <a:cxnLst/>
            <a:rect l="l" t="t" r="r" b="b"/>
            <a:pathLst>
              <a:path w="5533751" h="1961966">
                <a:moveTo>
                  <a:pt x="5533752" y="0"/>
                </a:moveTo>
                <a:lnTo>
                  <a:pt x="0" y="0"/>
                </a:lnTo>
                <a:lnTo>
                  <a:pt x="0" y="1961966"/>
                </a:lnTo>
                <a:lnTo>
                  <a:pt x="5533752" y="1961966"/>
                </a:lnTo>
                <a:lnTo>
                  <a:pt x="553375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397934" y="7678170"/>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259300" y="719285"/>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84821" y="292651"/>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292496" y="1812410"/>
            <a:ext cx="15645951" cy="7827727"/>
            <a:chOff x="0" y="0"/>
            <a:chExt cx="4582252" cy="2292518"/>
          </a:xfrm>
        </p:grpSpPr>
        <p:sp>
          <p:nvSpPr>
            <p:cNvPr id="10" name="Freeform 10"/>
            <p:cNvSpPr/>
            <p:nvPr/>
          </p:nvSpPr>
          <p:spPr>
            <a:xfrm>
              <a:off x="0" y="0"/>
              <a:ext cx="4582252" cy="2292518"/>
            </a:xfrm>
            <a:custGeom>
              <a:avLst/>
              <a:gdLst/>
              <a:ahLst/>
              <a:cxnLst/>
              <a:rect l="l" t="t" r="r" b="b"/>
              <a:pathLst>
                <a:path w="4582252" h="2292518">
                  <a:moveTo>
                    <a:pt x="0" y="0"/>
                  </a:moveTo>
                  <a:lnTo>
                    <a:pt x="4582252" y="0"/>
                  </a:lnTo>
                  <a:lnTo>
                    <a:pt x="4582252" y="2292518"/>
                  </a:lnTo>
                  <a:lnTo>
                    <a:pt x="0" y="2292518"/>
                  </a:lnTo>
                  <a:close/>
                </a:path>
              </a:pathLst>
            </a:custGeom>
            <a:solidFill>
              <a:srgbClr val="FFFFFF"/>
            </a:solidFill>
          </p:spPr>
        </p:sp>
      </p:grpSp>
      <p:sp>
        <p:nvSpPr>
          <p:cNvPr id="11" name="Freeform 11"/>
          <p:cNvSpPr/>
          <p:nvPr/>
        </p:nvSpPr>
        <p:spPr>
          <a:xfrm>
            <a:off x="2159388" y="2531279"/>
            <a:ext cx="13969224" cy="6389988"/>
          </a:xfrm>
          <a:custGeom>
            <a:avLst/>
            <a:gdLst/>
            <a:ahLst/>
            <a:cxnLst/>
            <a:rect l="l" t="t" r="r" b="b"/>
            <a:pathLst>
              <a:path w="13969224" h="6389988">
                <a:moveTo>
                  <a:pt x="0" y="0"/>
                </a:moveTo>
                <a:lnTo>
                  <a:pt x="13969224" y="0"/>
                </a:lnTo>
                <a:lnTo>
                  <a:pt x="13969224" y="6389988"/>
                </a:lnTo>
                <a:lnTo>
                  <a:pt x="0" y="6389988"/>
                </a:lnTo>
                <a:lnTo>
                  <a:pt x="0" y="0"/>
                </a:lnTo>
                <a:close/>
              </a:path>
            </a:pathLst>
          </a:custGeom>
          <a:blipFill>
            <a:blip r:embed="rId7"/>
            <a:stretch>
              <a:fillRect/>
            </a:stretch>
          </a:blipFill>
        </p:spPr>
      </p:sp>
      <p:sp>
        <p:nvSpPr>
          <p:cNvPr id="12" name="TextBox 12"/>
          <p:cNvSpPr txBox="1"/>
          <p:nvPr/>
        </p:nvSpPr>
        <p:spPr>
          <a:xfrm>
            <a:off x="2197855" y="444240"/>
            <a:ext cx="13892290" cy="1034415"/>
          </a:xfrm>
          <a:prstGeom prst="rect">
            <a:avLst/>
          </a:prstGeom>
        </p:spPr>
        <p:txBody>
          <a:bodyPr lIns="0" tIns="0" rIns="0" bIns="0" rtlCol="0" anchor="t">
            <a:spAutoFit/>
          </a:bodyPr>
          <a:lstStyle/>
          <a:p>
            <a:pPr algn="ctr">
              <a:lnSpc>
                <a:spcPts val="8369"/>
              </a:lnSpc>
            </a:pPr>
            <a:r>
              <a:rPr lang="en-US" sz="6199" b="1">
                <a:solidFill>
                  <a:srgbClr val="003EA8"/>
                </a:solidFill>
                <a:latin typeface="Nunito Bold"/>
                <a:ea typeface="Nunito Bold"/>
                <a:cs typeface="Nunito Bold"/>
                <a:sym typeface="Nunito Bold"/>
              </a:rPr>
              <a:t>Lược đồ quan hệ</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028700" y="503745"/>
            <a:ext cx="16230600" cy="1223331"/>
            <a:chOff x="0" y="0"/>
            <a:chExt cx="5920967" cy="446275"/>
          </a:xfrm>
        </p:grpSpPr>
        <p:sp>
          <p:nvSpPr>
            <p:cNvPr id="4" name="Freeform 4"/>
            <p:cNvSpPr/>
            <p:nvPr/>
          </p:nvSpPr>
          <p:spPr>
            <a:xfrm>
              <a:off x="0" y="0"/>
              <a:ext cx="5920967" cy="446275"/>
            </a:xfrm>
            <a:custGeom>
              <a:avLst/>
              <a:gdLst/>
              <a:ahLst/>
              <a:cxnLst/>
              <a:rect l="l" t="t" r="r" b="b"/>
              <a:pathLst>
                <a:path w="5920967" h="446275">
                  <a:moveTo>
                    <a:pt x="0" y="0"/>
                  </a:moveTo>
                  <a:lnTo>
                    <a:pt x="5920967" y="0"/>
                  </a:lnTo>
                  <a:lnTo>
                    <a:pt x="5920967" y="446275"/>
                  </a:lnTo>
                  <a:lnTo>
                    <a:pt x="0" y="446275"/>
                  </a:lnTo>
                  <a:close/>
                </a:path>
              </a:pathLst>
            </a:custGeom>
            <a:solidFill>
              <a:srgbClr val="FFFFFF"/>
            </a:solidFill>
          </p:spPr>
        </p:sp>
      </p:grpSp>
      <p:grpSp>
        <p:nvGrpSpPr>
          <p:cNvPr id="5" name="Group 5"/>
          <p:cNvGrpSpPr/>
          <p:nvPr/>
        </p:nvGrpSpPr>
        <p:grpSpPr>
          <a:xfrm>
            <a:off x="1219294" y="1990593"/>
            <a:ext cx="15609401" cy="3499648"/>
            <a:chOff x="0" y="0"/>
            <a:chExt cx="5762066" cy="1291863"/>
          </a:xfrm>
        </p:grpSpPr>
        <p:sp>
          <p:nvSpPr>
            <p:cNvPr id="6" name="Freeform 6"/>
            <p:cNvSpPr/>
            <p:nvPr/>
          </p:nvSpPr>
          <p:spPr>
            <a:xfrm>
              <a:off x="0" y="0"/>
              <a:ext cx="5762066" cy="1291863"/>
            </a:xfrm>
            <a:custGeom>
              <a:avLst/>
              <a:gdLst/>
              <a:ahLst/>
              <a:cxnLst/>
              <a:rect l="l" t="t" r="r" b="b"/>
              <a:pathLst>
                <a:path w="5762066" h="1291863">
                  <a:moveTo>
                    <a:pt x="0" y="0"/>
                  </a:moveTo>
                  <a:lnTo>
                    <a:pt x="5762066" y="0"/>
                  </a:lnTo>
                  <a:lnTo>
                    <a:pt x="5762066" y="1291863"/>
                  </a:lnTo>
                  <a:lnTo>
                    <a:pt x="0" y="1291863"/>
                  </a:lnTo>
                  <a:close/>
                </a:path>
              </a:pathLst>
            </a:custGeom>
            <a:solidFill>
              <a:srgbClr val="FFFFFF"/>
            </a:solidFill>
          </p:spPr>
        </p:sp>
      </p:grpSp>
      <p:grpSp>
        <p:nvGrpSpPr>
          <p:cNvPr id="7" name="Group 7"/>
          <p:cNvGrpSpPr/>
          <p:nvPr/>
        </p:nvGrpSpPr>
        <p:grpSpPr>
          <a:xfrm>
            <a:off x="1219294" y="5796201"/>
            <a:ext cx="15795020" cy="5141985"/>
            <a:chOff x="0" y="0"/>
            <a:chExt cx="5762066" cy="1875810"/>
          </a:xfrm>
        </p:grpSpPr>
        <p:sp>
          <p:nvSpPr>
            <p:cNvPr id="8" name="Freeform 8"/>
            <p:cNvSpPr/>
            <p:nvPr/>
          </p:nvSpPr>
          <p:spPr>
            <a:xfrm>
              <a:off x="0" y="0"/>
              <a:ext cx="5762066" cy="1875810"/>
            </a:xfrm>
            <a:custGeom>
              <a:avLst/>
              <a:gdLst/>
              <a:ahLst/>
              <a:cxnLst/>
              <a:rect l="l" t="t" r="r" b="b"/>
              <a:pathLst>
                <a:path w="5762066" h="1875810">
                  <a:moveTo>
                    <a:pt x="0" y="0"/>
                  </a:moveTo>
                  <a:lnTo>
                    <a:pt x="5762066" y="0"/>
                  </a:lnTo>
                  <a:lnTo>
                    <a:pt x="5762066" y="1875810"/>
                  </a:lnTo>
                  <a:lnTo>
                    <a:pt x="0" y="1875810"/>
                  </a:lnTo>
                  <a:close/>
                </a:path>
              </a:pathLst>
            </a:custGeom>
            <a:solidFill>
              <a:srgbClr val="FFFFFF"/>
            </a:solidFill>
          </p:spPr>
        </p:sp>
      </p:grpSp>
      <p:sp>
        <p:nvSpPr>
          <p:cNvPr id="9" name="TextBox 9"/>
          <p:cNvSpPr txBox="1"/>
          <p:nvPr/>
        </p:nvSpPr>
        <p:spPr>
          <a:xfrm>
            <a:off x="1219294" y="682023"/>
            <a:ext cx="15937159" cy="866775"/>
          </a:xfrm>
          <a:prstGeom prst="rect">
            <a:avLst/>
          </a:prstGeom>
        </p:spPr>
        <p:txBody>
          <a:bodyPr lIns="0" tIns="0" rIns="0" bIns="0" rtlCol="0" anchor="t">
            <a:spAutoFit/>
          </a:bodyPr>
          <a:lstStyle/>
          <a:p>
            <a:pPr marL="0" lvl="0" indent="0" algn="ctr">
              <a:lnSpc>
                <a:spcPts val="6840"/>
              </a:lnSpc>
              <a:spcBef>
                <a:spcPct val="0"/>
              </a:spcBef>
            </a:pPr>
            <a:r>
              <a:rPr lang="en-US" sz="5700" b="1">
                <a:solidFill>
                  <a:srgbClr val="003EA8"/>
                </a:solidFill>
                <a:latin typeface="Nunito Bold"/>
                <a:ea typeface="Nunito Bold"/>
                <a:cs typeface="Nunito Bold"/>
                <a:sym typeface="Nunito Bold"/>
              </a:rPr>
              <a:t>Cài đặt lược đồ quan hệ vào hệ quản trị CSDL</a:t>
            </a:r>
          </a:p>
        </p:txBody>
      </p:sp>
      <p:sp>
        <p:nvSpPr>
          <p:cNvPr id="10" name="Freeform 10"/>
          <p:cNvSpPr/>
          <p:nvPr/>
        </p:nvSpPr>
        <p:spPr>
          <a:xfrm>
            <a:off x="14960452" y="8215582"/>
            <a:ext cx="2971016" cy="1858235"/>
          </a:xfrm>
          <a:custGeom>
            <a:avLst/>
            <a:gdLst/>
            <a:ahLst/>
            <a:cxnLst/>
            <a:rect l="l" t="t" r="r" b="b"/>
            <a:pathLst>
              <a:path w="2971016" h="1858235">
                <a:moveTo>
                  <a:pt x="0" y="0"/>
                </a:moveTo>
                <a:lnTo>
                  <a:pt x="2971016" y="0"/>
                </a:lnTo>
                <a:lnTo>
                  <a:pt x="2971016" y="1858235"/>
                </a:lnTo>
                <a:lnTo>
                  <a:pt x="0" y="1858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6361277" y="1602781"/>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46110" y="7623046"/>
            <a:ext cx="2235985" cy="2449785"/>
          </a:xfrm>
          <a:custGeom>
            <a:avLst/>
            <a:gdLst/>
            <a:ahLst/>
            <a:cxnLst/>
            <a:rect l="l" t="t" r="r" b="b"/>
            <a:pathLst>
              <a:path w="2235985" h="2449785">
                <a:moveTo>
                  <a:pt x="0" y="0"/>
                </a:moveTo>
                <a:lnTo>
                  <a:pt x="2235985" y="0"/>
                </a:lnTo>
                <a:lnTo>
                  <a:pt x="2235985" y="2449785"/>
                </a:lnTo>
                <a:lnTo>
                  <a:pt x="0" y="24497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640883" y="2804419"/>
            <a:ext cx="15187811" cy="2725082"/>
          </a:xfrm>
          <a:prstGeom prst="rect">
            <a:avLst/>
          </a:prstGeom>
        </p:spPr>
        <p:txBody>
          <a:bodyPr lIns="0" tIns="0" rIns="0" bIns="0" rtlCol="0" anchor="t">
            <a:spAutoFit/>
          </a:bodyPr>
          <a:lstStyle/>
          <a:p>
            <a:pPr algn="l">
              <a:lnSpc>
                <a:spcPts val="3623"/>
              </a:lnSpc>
              <a:spcBef>
                <a:spcPct val="0"/>
              </a:spcBef>
            </a:pPr>
            <a:r>
              <a:rPr lang="en-US" sz="2588" b="1" dirty="0">
                <a:solidFill>
                  <a:srgbClr val="003EA8"/>
                </a:solidFill>
                <a:latin typeface="Nunito Bold"/>
                <a:ea typeface="Nunito Bold"/>
                <a:cs typeface="Nunito Bold"/>
                <a:sym typeface="Nunito Bold"/>
              </a:rPr>
              <a:t>Create Database</a:t>
            </a:r>
            <a:r>
              <a:rPr lang="en-US" sz="2588" b="1" dirty="0">
                <a:solidFill>
                  <a:srgbClr val="000000"/>
                </a:solidFill>
                <a:latin typeface="Nunito Bold"/>
                <a:ea typeface="Nunito Bold"/>
                <a:cs typeface="Nunito Bold"/>
                <a:sym typeface="Nunito Bold"/>
              </a:rPr>
              <a:t>  QLCTTS</a:t>
            </a:r>
          </a:p>
          <a:p>
            <a:pPr algn="l">
              <a:lnSpc>
                <a:spcPts val="3623"/>
              </a:lnSpc>
              <a:spcBef>
                <a:spcPct val="0"/>
              </a:spcBef>
            </a:pPr>
            <a:r>
              <a:rPr lang="en-US" sz="2588" b="1" dirty="0">
                <a:solidFill>
                  <a:srgbClr val="003EA8"/>
                </a:solidFill>
                <a:latin typeface="Nunito Bold"/>
                <a:ea typeface="Nunito Bold"/>
                <a:cs typeface="Nunito Bold"/>
                <a:sym typeface="Nunito Bold"/>
              </a:rPr>
              <a:t>on primary ( name</a:t>
            </a:r>
            <a:r>
              <a:rPr lang="en-US" sz="2588" b="1" dirty="0">
                <a:solidFill>
                  <a:srgbClr val="000000"/>
                </a:solidFill>
                <a:latin typeface="Nunito Bold"/>
                <a:ea typeface="Nunito Bold"/>
                <a:cs typeface="Nunito Bold"/>
                <a:sym typeface="Nunito Bold"/>
              </a:rPr>
              <a:t>=QLCTTS_data1, </a:t>
            </a:r>
            <a:r>
              <a:rPr lang="en-US" sz="2588" b="1" dirty="0">
                <a:solidFill>
                  <a:srgbClr val="003EA8"/>
                </a:solidFill>
                <a:latin typeface="Nunito Bold"/>
                <a:ea typeface="Nunito Bold"/>
                <a:cs typeface="Nunito Bold"/>
                <a:sym typeface="Nunito Bold"/>
              </a:rPr>
              <a:t>filename=</a:t>
            </a:r>
            <a:r>
              <a:rPr lang="en-US" sz="2588" b="1" dirty="0">
                <a:solidFill>
                  <a:srgbClr val="ED1C24"/>
                </a:solidFill>
                <a:latin typeface="Nunito Bold"/>
                <a:ea typeface="Nunito Bold"/>
                <a:cs typeface="Nunito Bold"/>
                <a:sym typeface="Nunito Bold"/>
              </a:rPr>
              <a:t>'D:\QLCTTS_data1.mdf'</a:t>
            </a:r>
            <a:r>
              <a:rPr lang="en-US" sz="2588" b="1" dirty="0">
                <a:solidFill>
                  <a:srgbClr val="000000"/>
                </a:solidFill>
                <a:latin typeface="Nunito Bold"/>
                <a:ea typeface="Nunito Bold"/>
                <a:cs typeface="Nunito Bold"/>
                <a:sym typeface="Nunito Bold"/>
              </a:rPr>
              <a:t>, size=5, </a:t>
            </a:r>
            <a:r>
              <a:rPr lang="en-US" sz="2588" b="1" dirty="0" err="1">
                <a:solidFill>
                  <a:srgbClr val="000000"/>
                </a:solidFill>
                <a:latin typeface="Nunito Bold"/>
                <a:ea typeface="Nunito Bold"/>
                <a:cs typeface="Nunito Bold"/>
                <a:sym typeface="Nunito Bold"/>
              </a:rPr>
              <a:t>maxsize</a:t>
            </a:r>
            <a:r>
              <a:rPr lang="en-US" sz="2588" b="1" dirty="0">
                <a:solidFill>
                  <a:srgbClr val="000000"/>
                </a:solidFill>
                <a:latin typeface="Nunito Bold"/>
                <a:ea typeface="Nunito Bold"/>
                <a:cs typeface="Nunito Bold"/>
                <a:sym typeface="Nunito Bold"/>
              </a:rPr>
              <a:t>=20, </a:t>
            </a:r>
            <a:r>
              <a:rPr lang="en-US" sz="2588" b="1" dirty="0" err="1">
                <a:solidFill>
                  <a:srgbClr val="000000"/>
                </a:solidFill>
                <a:latin typeface="Nunito Bold"/>
                <a:ea typeface="Nunito Bold"/>
                <a:cs typeface="Nunito Bold"/>
                <a:sym typeface="Nunito Bold"/>
              </a:rPr>
              <a:t>filegrowth</a:t>
            </a:r>
            <a:r>
              <a:rPr lang="en-US" sz="2588" b="1" dirty="0">
                <a:solidFill>
                  <a:srgbClr val="000000"/>
                </a:solidFill>
                <a:latin typeface="Nunito Bold"/>
                <a:ea typeface="Nunito Bold"/>
                <a:cs typeface="Nunito Bold"/>
                <a:sym typeface="Nunito Bold"/>
              </a:rPr>
              <a:t>=1mb)</a:t>
            </a:r>
          </a:p>
          <a:p>
            <a:pPr algn="l">
              <a:lnSpc>
                <a:spcPts val="3623"/>
              </a:lnSpc>
              <a:spcBef>
                <a:spcPct val="0"/>
              </a:spcBef>
            </a:pPr>
            <a:r>
              <a:rPr lang="en-US" sz="2588" b="1" dirty="0">
                <a:solidFill>
                  <a:srgbClr val="EE82EE"/>
                </a:solidFill>
                <a:latin typeface="Nunito Bold"/>
                <a:ea typeface="Nunito Bold"/>
                <a:cs typeface="Nunito Bold"/>
                <a:sym typeface="Nunito Bold"/>
              </a:rPr>
              <a:t>log </a:t>
            </a:r>
            <a:r>
              <a:rPr lang="en-US" sz="2588" b="1" dirty="0">
                <a:solidFill>
                  <a:srgbClr val="003EA8"/>
                </a:solidFill>
                <a:latin typeface="Nunito Bold"/>
                <a:ea typeface="Nunito Bold"/>
                <a:cs typeface="Nunito Bold"/>
                <a:sym typeface="Nunito Bold"/>
              </a:rPr>
              <a:t>on ( name</a:t>
            </a:r>
            <a:r>
              <a:rPr lang="en-US" sz="2588" b="1" dirty="0">
                <a:solidFill>
                  <a:srgbClr val="000000"/>
                </a:solidFill>
                <a:latin typeface="Nunito Bold"/>
                <a:ea typeface="Nunito Bold"/>
                <a:cs typeface="Nunito Bold"/>
                <a:sym typeface="Nunito Bold"/>
              </a:rPr>
              <a:t>=</a:t>
            </a:r>
            <a:r>
              <a:rPr lang="en-US" sz="2588" b="1" dirty="0" err="1">
                <a:solidFill>
                  <a:srgbClr val="000000"/>
                </a:solidFill>
                <a:latin typeface="Nunito Bold"/>
                <a:ea typeface="Nunito Bold"/>
                <a:cs typeface="Nunito Bold"/>
                <a:sym typeface="Nunito Bold"/>
              </a:rPr>
              <a:t>QLCTTS_log</a:t>
            </a:r>
            <a:r>
              <a:rPr lang="en-US" sz="2588" b="1" dirty="0">
                <a:solidFill>
                  <a:srgbClr val="000000"/>
                </a:solidFill>
                <a:latin typeface="Nunito Bold"/>
                <a:ea typeface="Nunito Bold"/>
                <a:cs typeface="Nunito Bold"/>
                <a:sym typeface="Nunito Bold"/>
              </a:rPr>
              <a:t>, </a:t>
            </a:r>
            <a:r>
              <a:rPr lang="en-US" sz="2588" b="1" dirty="0">
                <a:solidFill>
                  <a:srgbClr val="003EA8"/>
                </a:solidFill>
                <a:latin typeface="Nunito Bold"/>
                <a:ea typeface="Nunito Bold"/>
                <a:cs typeface="Nunito Bold"/>
                <a:sym typeface="Nunito Bold"/>
              </a:rPr>
              <a:t>filename=</a:t>
            </a:r>
            <a:r>
              <a:rPr lang="en-US" sz="2588" b="1" dirty="0">
                <a:solidFill>
                  <a:srgbClr val="ED1C24"/>
                </a:solidFill>
                <a:latin typeface="Nunito Bold"/>
                <a:ea typeface="Nunito Bold"/>
                <a:cs typeface="Nunito Bold"/>
                <a:sym typeface="Nunito Bold"/>
              </a:rPr>
              <a:t>'D:\</a:t>
            </a:r>
            <a:r>
              <a:rPr lang="en-US" sz="2588" b="1" dirty="0" err="1">
                <a:solidFill>
                  <a:srgbClr val="ED1C24"/>
                </a:solidFill>
                <a:latin typeface="Nunito Bold"/>
                <a:ea typeface="Nunito Bold"/>
                <a:cs typeface="Nunito Bold"/>
                <a:sym typeface="Nunito Bold"/>
              </a:rPr>
              <a:t>QLCTTS_log.ldf</a:t>
            </a:r>
            <a:r>
              <a:rPr lang="en-US" sz="2588" b="1" dirty="0">
                <a:solidFill>
                  <a:srgbClr val="ED1C24"/>
                </a:solidFill>
                <a:latin typeface="Nunito Bold"/>
                <a:ea typeface="Nunito Bold"/>
                <a:cs typeface="Nunito Bold"/>
                <a:sym typeface="Nunito Bold"/>
              </a:rPr>
              <a:t>'</a:t>
            </a:r>
            <a:r>
              <a:rPr lang="en-US" sz="2588" b="1" dirty="0">
                <a:solidFill>
                  <a:srgbClr val="000000"/>
                </a:solidFill>
                <a:latin typeface="Nunito Bold"/>
                <a:ea typeface="Nunito Bold"/>
                <a:cs typeface="Nunito Bold"/>
                <a:sym typeface="Nunito Bold"/>
              </a:rPr>
              <a:t>, size=5, </a:t>
            </a:r>
            <a:r>
              <a:rPr lang="en-US" sz="2588" b="1" dirty="0" err="1">
                <a:solidFill>
                  <a:srgbClr val="000000"/>
                </a:solidFill>
                <a:latin typeface="Nunito Bold"/>
                <a:ea typeface="Nunito Bold"/>
                <a:cs typeface="Nunito Bold"/>
                <a:sym typeface="Nunito Bold"/>
              </a:rPr>
              <a:t>maxsize</a:t>
            </a:r>
            <a:r>
              <a:rPr lang="en-US" sz="2588" b="1" dirty="0">
                <a:solidFill>
                  <a:srgbClr val="000000"/>
                </a:solidFill>
                <a:latin typeface="Nunito Bold"/>
                <a:ea typeface="Nunito Bold"/>
                <a:cs typeface="Nunito Bold"/>
                <a:sym typeface="Nunito Bold"/>
              </a:rPr>
              <a:t>=20, </a:t>
            </a:r>
            <a:r>
              <a:rPr lang="en-US" sz="2588" b="1" dirty="0" err="1">
                <a:solidFill>
                  <a:srgbClr val="000000"/>
                </a:solidFill>
                <a:latin typeface="Nunito Bold"/>
                <a:ea typeface="Nunito Bold"/>
                <a:cs typeface="Nunito Bold"/>
                <a:sym typeface="Nunito Bold"/>
              </a:rPr>
              <a:t>filegrowth</a:t>
            </a:r>
            <a:r>
              <a:rPr lang="en-US" sz="2588" b="1" dirty="0">
                <a:solidFill>
                  <a:srgbClr val="000000"/>
                </a:solidFill>
                <a:latin typeface="Nunito Bold"/>
                <a:ea typeface="Nunito Bold"/>
                <a:cs typeface="Nunito Bold"/>
                <a:sym typeface="Nunito Bold"/>
              </a:rPr>
              <a:t>=1mb)</a:t>
            </a:r>
          </a:p>
          <a:p>
            <a:pPr algn="l">
              <a:lnSpc>
                <a:spcPts val="3623"/>
              </a:lnSpc>
              <a:spcBef>
                <a:spcPct val="0"/>
              </a:spcBef>
            </a:pPr>
            <a:r>
              <a:rPr lang="en-US" sz="2588" b="1" dirty="0">
                <a:solidFill>
                  <a:srgbClr val="003EA8"/>
                </a:solidFill>
                <a:latin typeface="Nunito Bold"/>
                <a:ea typeface="Nunito Bold"/>
                <a:cs typeface="Nunito Bold"/>
                <a:sym typeface="Nunito Bold"/>
              </a:rPr>
              <a:t>Use</a:t>
            </a:r>
            <a:r>
              <a:rPr lang="en-US" sz="2588" b="1" dirty="0">
                <a:solidFill>
                  <a:srgbClr val="000000"/>
                </a:solidFill>
                <a:latin typeface="Nunito Bold"/>
                <a:ea typeface="Nunito Bold"/>
                <a:cs typeface="Nunito Bold"/>
                <a:sym typeface="Nunito Bold"/>
              </a:rPr>
              <a:t> QLCTTS</a:t>
            </a:r>
          </a:p>
          <a:p>
            <a:pPr algn="l">
              <a:lnSpc>
                <a:spcPts val="3623"/>
              </a:lnSpc>
              <a:spcBef>
                <a:spcPct val="0"/>
              </a:spcBef>
            </a:pPr>
            <a:endParaRPr lang="en-US" sz="2588" b="1" dirty="0">
              <a:solidFill>
                <a:srgbClr val="000000"/>
              </a:solidFill>
              <a:latin typeface="Nunito Bold"/>
              <a:ea typeface="Nunito Bold"/>
              <a:cs typeface="Nunito Bold"/>
              <a:sym typeface="Nunito Bold"/>
            </a:endParaRPr>
          </a:p>
        </p:txBody>
      </p:sp>
      <p:sp>
        <p:nvSpPr>
          <p:cNvPr id="14" name="TextBox 14"/>
          <p:cNvSpPr txBox="1"/>
          <p:nvPr/>
        </p:nvSpPr>
        <p:spPr>
          <a:xfrm>
            <a:off x="2651626" y="5948601"/>
            <a:ext cx="5848231" cy="2703492"/>
          </a:xfrm>
          <a:prstGeom prst="rect">
            <a:avLst/>
          </a:prstGeom>
        </p:spPr>
        <p:txBody>
          <a:bodyPr lIns="0" tIns="0" rIns="0" bIns="0" rtlCol="0" anchor="t">
            <a:spAutoFit/>
          </a:bodyPr>
          <a:lstStyle/>
          <a:p>
            <a:pPr algn="l">
              <a:lnSpc>
                <a:spcPts val="4288"/>
              </a:lnSpc>
              <a:spcBef>
                <a:spcPct val="0"/>
              </a:spcBef>
            </a:pPr>
            <a:r>
              <a:rPr lang="en-US" sz="3063" b="1">
                <a:solidFill>
                  <a:srgbClr val="00BF63"/>
                </a:solidFill>
                <a:latin typeface="Nunito Bold"/>
                <a:ea typeface="Nunito Bold"/>
                <a:cs typeface="Nunito Bold"/>
                <a:sym typeface="Nunito Bold"/>
              </a:rPr>
              <a:t>Tạo bảng DONVI</a:t>
            </a:r>
          </a:p>
          <a:p>
            <a:pPr algn="l">
              <a:lnSpc>
                <a:spcPts val="4288"/>
              </a:lnSpc>
              <a:spcBef>
                <a:spcPct val="0"/>
              </a:spcBef>
            </a:pPr>
            <a:r>
              <a:rPr lang="en-US" sz="3063" b="1">
                <a:solidFill>
                  <a:srgbClr val="003EA8"/>
                </a:solidFill>
                <a:latin typeface="Nunito Bold"/>
                <a:ea typeface="Nunito Bold"/>
                <a:cs typeface="Nunito Bold"/>
                <a:sym typeface="Nunito Bold"/>
              </a:rPr>
              <a:t>Create table</a:t>
            </a:r>
            <a:r>
              <a:rPr lang="en-US" sz="3063" b="1">
                <a:solidFill>
                  <a:srgbClr val="000000"/>
                </a:solidFill>
                <a:latin typeface="Nunito Bold"/>
                <a:ea typeface="Nunito Bold"/>
                <a:cs typeface="Nunito Bold"/>
                <a:sym typeface="Nunito Bold"/>
              </a:rPr>
              <a:t> DONVI </a:t>
            </a:r>
          </a:p>
          <a:p>
            <a:pPr algn="l">
              <a:lnSpc>
                <a:spcPts val="4288"/>
              </a:lnSpc>
              <a:spcBef>
                <a:spcPct val="0"/>
              </a:spcBef>
            </a:pPr>
            <a:r>
              <a:rPr lang="en-US" sz="3063" b="1">
                <a:solidFill>
                  <a:srgbClr val="000000"/>
                </a:solidFill>
                <a:latin typeface="Nunito Bold"/>
                <a:ea typeface="Nunito Bold"/>
                <a:cs typeface="Nunito Bold"/>
                <a:sym typeface="Nunito Bold"/>
              </a:rPr>
              <a:t>(MADONVI </a:t>
            </a:r>
            <a:r>
              <a:rPr lang="en-US" sz="3063" b="1">
                <a:solidFill>
                  <a:srgbClr val="003EA8"/>
                </a:solidFill>
                <a:latin typeface="Nunito Bold"/>
                <a:ea typeface="Nunito Bold"/>
                <a:cs typeface="Nunito Bold"/>
                <a:sym typeface="Nunito Bold"/>
              </a:rPr>
              <a:t>varchar</a:t>
            </a:r>
            <a:r>
              <a:rPr lang="en-US" sz="3063" b="1">
                <a:solidFill>
                  <a:srgbClr val="000000"/>
                </a:solidFill>
                <a:latin typeface="Nunito Bold"/>
                <a:ea typeface="Nunito Bold"/>
                <a:cs typeface="Nunito Bold"/>
                <a:sym typeface="Nunito Bold"/>
              </a:rPr>
              <a:t>(10) </a:t>
            </a:r>
            <a:r>
              <a:rPr lang="en-US" sz="3063" b="1">
                <a:solidFill>
                  <a:srgbClr val="545454"/>
                </a:solidFill>
                <a:latin typeface="Nunito Bold"/>
                <a:ea typeface="Nunito Bold"/>
                <a:cs typeface="Nunito Bold"/>
                <a:sym typeface="Nunito Bold"/>
              </a:rPr>
              <a:t>not null</a:t>
            </a:r>
            <a:r>
              <a:rPr lang="en-US" sz="3063" b="1">
                <a:solidFill>
                  <a:srgbClr val="000000"/>
                </a:solidFill>
                <a:latin typeface="Nunito Bold"/>
                <a:ea typeface="Nunito Bold"/>
                <a:cs typeface="Nunito Bold"/>
                <a:sym typeface="Nunito Bold"/>
              </a:rPr>
              <a:t>,</a:t>
            </a:r>
          </a:p>
          <a:p>
            <a:pPr algn="l">
              <a:lnSpc>
                <a:spcPts val="4288"/>
              </a:lnSpc>
              <a:spcBef>
                <a:spcPct val="0"/>
              </a:spcBef>
            </a:pPr>
            <a:r>
              <a:rPr lang="en-US" sz="3063" b="1">
                <a:solidFill>
                  <a:srgbClr val="000000"/>
                </a:solidFill>
                <a:latin typeface="Nunito Bold"/>
                <a:ea typeface="Nunito Bold"/>
                <a:cs typeface="Nunito Bold"/>
                <a:sym typeface="Nunito Bold"/>
              </a:rPr>
              <a:t> TENDONVI</a:t>
            </a:r>
            <a:r>
              <a:rPr lang="en-US" sz="3063" b="1">
                <a:solidFill>
                  <a:srgbClr val="003EA8"/>
                </a:solidFill>
                <a:latin typeface="Nunito Bold"/>
                <a:ea typeface="Nunito Bold"/>
                <a:cs typeface="Nunito Bold"/>
                <a:sym typeface="Nunito Bold"/>
              </a:rPr>
              <a:t> nvarchar</a:t>
            </a:r>
            <a:r>
              <a:rPr lang="en-US" sz="3063" b="1">
                <a:solidFill>
                  <a:srgbClr val="000000"/>
                </a:solidFill>
                <a:latin typeface="Nunito Bold"/>
                <a:ea typeface="Nunito Bold"/>
                <a:cs typeface="Nunito Bold"/>
                <a:sym typeface="Nunito Bold"/>
              </a:rPr>
              <a:t>(100))</a:t>
            </a:r>
          </a:p>
          <a:p>
            <a:pPr algn="l">
              <a:lnSpc>
                <a:spcPts val="4288"/>
              </a:lnSpc>
              <a:spcBef>
                <a:spcPct val="0"/>
              </a:spcBef>
            </a:pPr>
            <a:endParaRPr lang="en-US" sz="3063" b="1">
              <a:solidFill>
                <a:srgbClr val="000000"/>
              </a:solidFill>
              <a:latin typeface="Nunito Bold"/>
              <a:ea typeface="Nunito Bold"/>
              <a:cs typeface="Nunito Bold"/>
              <a:sym typeface="Nunito Bold"/>
            </a:endParaRPr>
          </a:p>
        </p:txBody>
      </p:sp>
      <p:sp>
        <p:nvSpPr>
          <p:cNvPr id="15" name="TextBox 15"/>
          <p:cNvSpPr txBox="1"/>
          <p:nvPr/>
        </p:nvSpPr>
        <p:spPr>
          <a:xfrm>
            <a:off x="1640882" y="2155555"/>
            <a:ext cx="3464517" cy="594906"/>
          </a:xfrm>
          <a:prstGeom prst="rect">
            <a:avLst/>
          </a:prstGeom>
        </p:spPr>
        <p:txBody>
          <a:bodyPr wrap="square" lIns="0" tIns="0" rIns="0" bIns="0" rtlCol="0" anchor="t">
            <a:spAutoFit/>
          </a:bodyPr>
          <a:lstStyle/>
          <a:p>
            <a:pPr algn="l">
              <a:lnSpc>
                <a:spcPts val="4848"/>
              </a:lnSpc>
              <a:spcBef>
                <a:spcPct val="0"/>
              </a:spcBef>
            </a:pPr>
            <a:r>
              <a:rPr lang="en-US" sz="3463" b="1" dirty="0" err="1">
                <a:solidFill>
                  <a:srgbClr val="00BF63"/>
                </a:solidFill>
                <a:latin typeface="Nunito Bold"/>
                <a:ea typeface="Nunito Bold"/>
                <a:cs typeface="Nunito Bold"/>
                <a:sym typeface="Nunito Bold"/>
              </a:rPr>
              <a:t>Tạo</a:t>
            </a:r>
            <a:r>
              <a:rPr lang="en-US" sz="3463" b="1" dirty="0">
                <a:solidFill>
                  <a:srgbClr val="00BF63"/>
                </a:solidFill>
                <a:latin typeface="Nunito Bold"/>
                <a:ea typeface="Nunito Bold"/>
                <a:cs typeface="Nunito Bold"/>
                <a:sym typeface="Nunito Bold"/>
              </a:rPr>
              <a:t> database</a:t>
            </a:r>
          </a:p>
        </p:txBody>
      </p:sp>
      <p:sp>
        <p:nvSpPr>
          <p:cNvPr id="16" name="TextBox 16"/>
          <p:cNvSpPr txBox="1"/>
          <p:nvPr/>
        </p:nvSpPr>
        <p:spPr>
          <a:xfrm>
            <a:off x="9620101" y="5948601"/>
            <a:ext cx="6449184" cy="3789426"/>
          </a:xfrm>
          <a:prstGeom prst="rect">
            <a:avLst/>
          </a:prstGeom>
        </p:spPr>
        <p:txBody>
          <a:bodyPr lIns="0" tIns="0" rIns="0" bIns="0" rtlCol="0" anchor="t">
            <a:spAutoFit/>
          </a:bodyPr>
          <a:lstStyle/>
          <a:p>
            <a:pPr algn="l">
              <a:lnSpc>
                <a:spcPts val="4284"/>
              </a:lnSpc>
              <a:spcBef>
                <a:spcPct val="0"/>
              </a:spcBef>
            </a:pPr>
            <a:r>
              <a:rPr lang="en-US" sz="3060" b="1">
                <a:solidFill>
                  <a:srgbClr val="00BF63"/>
                </a:solidFill>
                <a:latin typeface="Nunito Bold"/>
                <a:ea typeface="Nunito Bold"/>
                <a:cs typeface="Nunito Bold"/>
                <a:sym typeface="Nunito Bold"/>
              </a:rPr>
              <a:t>Tạo bảng MONTHI</a:t>
            </a:r>
          </a:p>
          <a:p>
            <a:pPr algn="l">
              <a:lnSpc>
                <a:spcPts val="4284"/>
              </a:lnSpc>
              <a:spcBef>
                <a:spcPct val="0"/>
              </a:spcBef>
            </a:pPr>
            <a:r>
              <a:rPr lang="en-US" sz="3060" b="1">
                <a:solidFill>
                  <a:srgbClr val="003EA8"/>
                </a:solidFill>
                <a:latin typeface="Nunito Bold"/>
                <a:ea typeface="Nunito Bold"/>
                <a:cs typeface="Nunito Bold"/>
                <a:sym typeface="Nunito Bold"/>
              </a:rPr>
              <a:t>Create table</a:t>
            </a:r>
            <a:r>
              <a:rPr lang="en-US" sz="3060" b="1">
                <a:solidFill>
                  <a:srgbClr val="00BF63"/>
                </a:solidFill>
                <a:latin typeface="Nunito Bold"/>
                <a:ea typeface="Nunito Bold"/>
                <a:cs typeface="Nunito Bold"/>
                <a:sym typeface="Nunito Bold"/>
              </a:rPr>
              <a:t> </a:t>
            </a:r>
            <a:r>
              <a:rPr lang="en-US" sz="3060" b="1">
                <a:solidFill>
                  <a:srgbClr val="000000"/>
                </a:solidFill>
                <a:latin typeface="Nunito Bold"/>
                <a:ea typeface="Nunito Bold"/>
                <a:cs typeface="Nunito Bold"/>
                <a:sym typeface="Nunito Bold"/>
              </a:rPr>
              <a:t>MONTHI </a:t>
            </a:r>
          </a:p>
          <a:p>
            <a:pPr algn="l">
              <a:lnSpc>
                <a:spcPts val="4284"/>
              </a:lnSpc>
              <a:spcBef>
                <a:spcPct val="0"/>
              </a:spcBef>
            </a:pPr>
            <a:r>
              <a:rPr lang="en-US" sz="3060" b="1">
                <a:solidFill>
                  <a:srgbClr val="000000"/>
                </a:solidFill>
                <a:latin typeface="Nunito Bold"/>
                <a:ea typeface="Nunito Bold"/>
                <a:cs typeface="Nunito Bold"/>
                <a:sym typeface="Nunito Bold"/>
              </a:rPr>
              <a:t>(MAMT </a:t>
            </a:r>
            <a:r>
              <a:rPr lang="en-US" sz="3060" b="1">
                <a:solidFill>
                  <a:srgbClr val="003EA8"/>
                </a:solidFill>
                <a:latin typeface="Nunito Bold"/>
                <a:ea typeface="Nunito Bold"/>
                <a:cs typeface="Nunito Bold"/>
                <a:sym typeface="Nunito Bold"/>
              </a:rPr>
              <a:t>varchar</a:t>
            </a:r>
            <a:r>
              <a:rPr lang="en-US" sz="3060" b="1">
                <a:solidFill>
                  <a:srgbClr val="000000"/>
                </a:solidFill>
                <a:latin typeface="Nunito Bold"/>
                <a:ea typeface="Nunito Bold"/>
                <a:cs typeface="Nunito Bold"/>
                <a:sym typeface="Nunito Bold"/>
              </a:rPr>
              <a:t>(10)</a:t>
            </a:r>
            <a:r>
              <a:rPr lang="en-US" sz="3060" b="1">
                <a:solidFill>
                  <a:srgbClr val="545454"/>
                </a:solidFill>
                <a:latin typeface="Nunito Bold"/>
                <a:ea typeface="Nunito Bold"/>
                <a:cs typeface="Nunito Bold"/>
                <a:sym typeface="Nunito Bold"/>
              </a:rPr>
              <a:t> not null </a:t>
            </a:r>
            <a:r>
              <a:rPr lang="en-US" sz="3060" b="1">
                <a:solidFill>
                  <a:srgbClr val="000000"/>
                </a:solidFill>
                <a:latin typeface="Nunito Bold"/>
                <a:ea typeface="Nunito Bold"/>
                <a:cs typeface="Nunito Bold"/>
                <a:sym typeface="Nunito Bold"/>
              </a:rPr>
              <a:t>,</a:t>
            </a:r>
          </a:p>
          <a:p>
            <a:pPr algn="l">
              <a:lnSpc>
                <a:spcPts val="4284"/>
              </a:lnSpc>
              <a:spcBef>
                <a:spcPct val="0"/>
              </a:spcBef>
            </a:pPr>
            <a:r>
              <a:rPr lang="en-US" sz="3060" b="1">
                <a:solidFill>
                  <a:srgbClr val="000000"/>
                </a:solidFill>
                <a:latin typeface="Nunito Bold"/>
                <a:ea typeface="Nunito Bold"/>
                <a:cs typeface="Nunito Bold"/>
                <a:sym typeface="Nunito Bold"/>
              </a:rPr>
              <a:t> TENMT </a:t>
            </a:r>
            <a:r>
              <a:rPr lang="en-US" sz="3060" b="1">
                <a:solidFill>
                  <a:srgbClr val="003EA8"/>
                </a:solidFill>
                <a:latin typeface="Nunito Bold"/>
                <a:ea typeface="Nunito Bold"/>
                <a:cs typeface="Nunito Bold"/>
                <a:sym typeface="Nunito Bold"/>
              </a:rPr>
              <a:t>nvarchar</a:t>
            </a:r>
            <a:r>
              <a:rPr lang="en-US" sz="3060" b="1">
                <a:solidFill>
                  <a:srgbClr val="000000"/>
                </a:solidFill>
                <a:latin typeface="Nunito Bold"/>
                <a:ea typeface="Nunito Bold"/>
                <a:cs typeface="Nunito Bold"/>
                <a:sym typeface="Nunito Bold"/>
              </a:rPr>
              <a:t>(100),</a:t>
            </a:r>
          </a:p>
          <a:p>
            <a:pPr algn="l">
              <a:lnSpc>
                <a:spcPts val="4284"/>
              </a:lnSpc>
              <a:spcBef>
                <a:spcPct val="0"/>
              </a:spcBef>
            </a:pPr>
            <a:r>
              <a:rPr lang="en-US" sz="3060" b="1">
                <a:solidFill>
                  <a:srgbClr val="000000"/>
                </a:solidFill>
                <a:latin typeface="Nunito Bold"/>
                <a:ea typeface="Nunito Bold"/>
                <a:cs typeface="Nunito Bold"/>
                <a:sym typeface="Nunito Bold"/>
              </a:rPr>
              <a:t> NGAYTHI </a:t>
            </a:r>
            <a:r>
              <a:rPr lang="en-US" sz="3060" b="1">
                <a:solidFill>
                  <a:srgbClr val="003EA8"/>
                </a:solidFill>
                <a:latin typeface="Nunito Bold"/>
                <a:ea typeface="Nunito Bold"/>
                <a:cs typeface="Nunito Bold"/>
                <a:sym typeface="Nunito Bold"/>
              </a:rPr>
              <a:t>DATE</a:t>
            </a:r>
            <a:r>
              <a:rPr lang="en-US" sz="3060" b="1">
                <a:solidFill>
                  <a:srgbClr val="000000"/>
                </a:solidFill>
                <a:latin typeface="Nunito Bold"/>
                <a:ea typeface="Nunito Bold"/>
                <a:cs typeface="Nunito Bold"/>
                <a:sym typeface="Nunito Bold"/>
              </a:rPr>
              <a:t>,</a:t>
            </a:r>
          </a:p>
          <a:p>
            <a:pPr algn="l">
              <a:lnSpc>
                <a:spcPts val="4284"/>
              </a:lnSpc>
              <a:spcBef>
                <a:spcPct val="0"/>
              </a:spcBef>
            </a:pPr>
            <a:r>
              <a:rPr lang="en-US" sz="3060" b="1">
                <a:solidFill>
                  <a:srgbClr val="000000"/>
                </a:solidFill>
                <a:latin typeface="Nunito Bold"/>
                <a:ea typeface="Nunito Bold"/>
                <a:cs typeface="Nunito Bold"/>
                <a:sym typeface="Nunito Bold"/>
              </a:rPr>
              <a:t> BUOITHI </a:t>
            </a:r>
            <a:r>
              <a:rPr lang="en-US" sz="3060" b="1">
                <a:solidFill>
                  <a:srgbClr val="003EA8"/>
                </a:solidFill>
                <a:latin typeface="Nunito Bold"/>
                <a:ea typeface="Nunito Bold"/>
                <a:cs typeface="Nunito Bold"/>
                <a:sym typeface="Nunito Bold"/>
              </a:rPr>
              <a:t>nvarchar</a:t>
            </a:r>
            <a:r>
              <a:rPr lang="en-US" sz="3060" b="1">
                <a:solidFill>
                  <a:srgbClr val="000000"/>
                </a:solidFill>
                <a:latin typeface="Nunito Bold"/>
                <a:ea typeface="Nunito Bold"/>
                <a:cs typeface="Nunito Bold"/>
                <a:sym typeface="Nunito Bold"/>
              </a:rPr>
              <a:t>(10),</a:t>
            </a:r>
          </a:p>
          <a:p>
            <a:pPr algn="l">
              <a:lnSpc>
                <a:spcPts val="4284"/>
              </a:lnSpc>
              <a:spcBef>
                <a:spcPct val="0"/>
              </a:spcBef>
            </a:pPr>
            <a:r>
              <a:rPr lang="en-US" sz="3060" b="1">
                <a:solidFill>
                  <a:srgbClr val="000000"/>
                </a:solidFill>
                <a:latin typeface="Nunito Bold"/>
                <a:ea typeface="Nunito Bold"/>
                <a:cs typeface="Nunito Bold"/>
                <a:sym typeface="Nunito Bold"/>
              </a:rPr>
              <a:t> PHUT </a:t>
            </a:r>
            <a:r>
              <a:rPr lang="en-US" sz="3060" b="1">
                <a:solidFill>
                  <a:srgbClr val="003EA8"/>
                </a:solidFill>
                <a:latin typeface="Nunito Bold"/>
                <a:ea typeface="Nunito Bold"/>
                <a:cs typeface="Nunito Bold"/>
                <a:sym typeface="Nunito Bold"/>
              </a:rPr>
              <a:t>INT</a:t>
            </a:r>
            <a:r>
              <a:rPr lang="en-US" sz="3060" b="1">
                <a:solidFill>
                  <a:srgbClr val="000000"/>
                </a:solidFill>
                <a:latin typeface="Nunito Bold"/>
                <a:ea typeface="Nunito Bold"/>
                <a:cs typeface="Nunito Bold"/>
                <a:sym typeface="Nunito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093382" y="864506"/>
            <a:ext cx="15795020" cy="1416664"/>
            <a:chOff x="0" y="0"/>
            <a:chExt cx="5762066" cy="516803"/>
          </a:xfrm>
        </p:grpSpPr>
        <p:sp>
          <p:nvSpPr>
            <p:cNvPr id="4" name="Freeform 4"/>
            <p:cNvSpPr/>
            <p:nvPr/>
          </p:nvSpPr>
          <p:spPr>
            <a:xfrm>
              <a:off x="0" y="0"/>
              <a:ext cx="5762066" cy="516803"/>
            </a:xfrm>
            <a:custGeom>
              <a:avLst/>
              <a:gdLst/>
              <a:ahLst/>
              <a:cxnLst/>
              <a:rect l="l" t="t" r="r" b="b"/>
              <a:pathLst>
                <a:path w="5762066" h="516803">
                  <a:moveTo>
                    <a:pt x="0" y="0"/>
                  </a:moveTo>
                  <a:lnTo>
                    <a:pt x="5762066" y="0"/>
                  </a:lnTo>
                  <a:lnTo>
                    <a:pt x="5762066" y="516803"/>
                  </a:lnTo>
                  <a:lnTo>
                    <a:pt x="0" y="516803"/>
                  </a:lnTo>
                  <a:close/>
                </a:path>
              </a:pathLst>
            </a:custGeom>
            <a:solidFill>
              <a:srgbClr val="FFFFFF"/>
            </a:solidFill>
          </p:spPr>
        </p:sp>
      </p:grpSp>
      <p:grpSp>
        <p:nvGrpSpPr>
          <p:cNvPr id="5" name="Group 5"/>
          <p:cNvGrpSpPr/>
          <p:nvPr/>
        </p:nvGrpSpPr>
        <p:grpSpPr>
          <a:xfrm>
            <a:off x="1093382" y="2877593"/>
            <a:ext cx="16216609" cy="8077999"/>
            <a:chOff x="0" y="0"/>
            <a:chExt cx="5915863" cy="2946876"/>
          </a:xfrm>
        </p:grpSpPr>
        <p:sp>
          <p:nvSpPr>
            <p:cNvPr id="6" name="Freeform 6"/>
            <p:cNvSpPr/>
            <p:nvPr/>
          </p:nvSpPr>
          <p:spPr>
            <a:xfrm>
              <a:off x="0" y="0"/>
              <a:ext cx="5915863" cy="2946876"/>
            </a:xfrm>
            <a:custGeom>
              <a:avLst/>
              <a:gdLst/>
              <a:ahLst/>
              <a:cxnLst/>
              <a:rect l="l" t="t" r="r" b="b"/>
              <a:pathLst>
                <a:path w="5915863" h="2946876">
                  <a:moveTo>
                    <a:pt x="0" y="0"/>
                  </a:moveTo>
                  <a:lnTo>
                    <a:pt x="5915863" y="0"/>
                  </a:lnTo>
                  <a:lnTo>
                    <a:pt x="5915863" y="2946876"/>
                  </a:lnTo>
                  <a:lnTo>
                    <a:pt x="0" y="2946876"/>
                  </a:lnTo>
                  <a:close/>
                </a:path>
              </a:pathLst>
            </a:custGeom>
            <a:solidFill>
              <a:srgbClr val="FFFFFF"/>
            </a:solidFill>
          </p:spPr>
        </p:sp>
      </p:grpSp>
      <p:sp>
        <p:nvSpPr>
          <p:cNvPr id="7" name="TextBox 7"/>
          <p:cNvSpPr txBox="1"/>
          <p:nvPr/>
        </p:nvSpPr>
        <p:spPr>
          <a:xfrm>
            <a:off x="1574231" y="1148975"/>
            <a:ext cx="14833322" cy="847725"/>
          </a:xfrm>
          <a:prstGeom prst="rect">
            <a:avLst/>
          </a:prstGeom>
        </p:spPr>
        <p:txBody>
          <a:bodyPr lIns="0" tIns="0" rIns="0" bIns="0" rtlCol="0" anchor="t">
            <a:spAutoFit/>
          </a:bodyPr>
          <a:lstStyle/>
          <a:p>
            <a:pPr marL="0" lvl="0" indent="0" algn="ctr">
              <a:lnSpc>
                <a:spcPts val="6600"/>
              </a:lnSpc>
              <a:spcBef>
                <a:spcPct val="0"/>
              </a:spcBef>
            </a:pPr>
            <a:r>
              <a:rPr lang="en-US" sz="5500" b="1" dirty="0" err="1">
                <a:solidFill>
                  <a:srgbClr val="003EA8"/>
                </a:solidFill>
                <a:latin typeface="Nunito Bold"/>
                <a:ea typeface="Nunito Bold"/>
                <a:cs typeface="Nunito Bold"/>
                <a:sym typeface="Nunito Bold"/>
              </a:rPr>
              <a:t>Cài</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đặt</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lược</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đồ</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quan</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hệ</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vào</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hệ</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quản</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trị</a:t>
            </a:r>
            <a:r>
              <a:rPr lang="en-US" sz="5500" b="1" dirty="0">
                <a:solidFill>
                  <a:srgbClr val="003EA8"/>
                </a:solidFill>
                <a:latin typeface="Nunito Bold"/>
                <a:ea typeface="Nunito Bold"/>
                <a:cs typeface="Nunito Bold"/>
                <a:sym typeface="Nunito Bold"/>
              </a:rPr>
              <a:t> CSDL</a:t>
            </a:r>
          </a:p>
        </p:txBody>
      </p:sp>
      <p:sp>
        <p:nvSpPr>
          <p:cNvPr id="8" name="Freeform 8"/>
          <p:cNvSpPr/>
          <p:nvPr/>
        </p:nvSpPr>
        <p:spPr>
          <a:xfrm>
            <a:off x="399793" y="7635661"/>
            <a:ext cx="3821356" cy="2390084"/>
          </a:xfrm>
          <a:custGeom>
            <a:avLst/>
            <a:gdLst/>
            <a:ahLst/>
            <a:cxnLst/>
            <a:rect l="l" t="t" r="r" b="b"/>
            <a:pathLst>
              <a:path w="3821356" h="2390084">
                <a:moveTo>
                  <a:pt x="0" y="0"/>
                </a:moveTo>
                <a:lnTo>
                  <a:pt x="3821356" y="0"/>
                </a:lnTo>
                <a:lnTo>
                  <a:pt x="3821356" y="2390084"/>
                </a:lnTo>
                <a:lnTo>
                  <a:pt x="0" y="2390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474205" y="1232772"/>
            <a:ext cx="1570191" cy="2137636"/>
          </a:xfrm>
          <a:custGeom>
            <a:avLst/>
            <a:gdLst/>
            <a:ahLst/>
            <a:cxnLst/>
            <a:rect l="l" t="t" r="r" b="b"/>
            <a:pathLst>
              <a:path w="1570191" h="2137636">
                <a:moveTo>
                  <a:pt x="0" y="0"/>
                </a:moveTo>
                <a:lnTo>
                  <a:pt x="1570190" y="0"/>
                </a:lnTo>
                <a:lnTo>
                  <a:pt x="1570190" y="2137637"/>
                </a:lnTo>
                <a:lnTo>
                  <a:pt x="0" y="213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043599" y="7955907"/>
            <a:ext cx="1889198" cy="2069838"/>
          </a:xfrm>
          <a:custGeom>
            <a:avLst/>
            <a:gdLst/>
            <a:ahLst/>
            <a:cxnLst/>
            <a:rect l="l" t="t" r="r" b="b"/>
            <a:pathLst>
              <a:path w="1889198" h="2069838">
                <a:moveTo>
                  <a:pt x="0" y="0"/>
                </a:moveTo>
                <a:lnTo>
                  <a:pt x="1889197" y="0"/>
                </a:lnTo>
                <a:lnTo>
                  <a:pt x="1889197" y="2069838"/>
                </a:lnTo>
                <a:lnTo>
                  <a:pt x="0" y="20698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310471" y="3303734"/>
            <a:ext cx="8375907" cy="4331927"/>
          </a:xfrm>
          <a:prstGeom prst="rect">
            <a:avLst/>
          </a:prstGeom>
        </p:spPr>
        <p:txBody>
          <a:bodyPr lIns="0" tIns="0" rIns="0" bIns="0" rtlCol="0" anchor="t">
            <a:spAutoFit/>
          </a:bodyPr>
          <a:lstStyle/>
          <a:p>
            <a:pPr algn="l">
              <a:lnSpc>
                <a:spcPts val="4307"/>
              </a:lnSpc>
              <a:spcBef>
                <a:spcPct val="0"/>
              </a:spcBef>
            </a:pPr>
            <a:r>
              <a:rPr lang="en-US" sz="3076" b="1">
                <a:solidFill>
                  <a:srgbClr val="00BF63"/>
                </a:solidFill>
                <a:latin typeface="Nunito Bold"/>
                <a:ea typeface="Nunito Bold"/>
                <a:cs typeface="Nunito Bold"/>
                <a:sym typeface="Nunito Bold"/>
              </a:rPr>
              <a:t>Tạo bảng CANBO</a:t>
            </a:r>
          </a:p>
          <a:p>
            <a:pPr algn="l">
              <a:lnSpc>
                <a:spcPts val="4307"/>
              </a:lnSpc>
              <a:spcBef>
                <a:spcPct val="0"/>
              </a:spcBef>
            </a:pPr>
            <a:r>
              <a:rPr lang="en-US" sz="3076" b="1">
                <a:solidFill>
                  <a:srgbClr val="003EA8"/>
                </a:solidFill>
                <a:latin typeface="Nunito Bold"/>
                <a:ea typeface="Nunito Bold"/>
                <a:cs typeface="Nunito Bold"/>
                <a:sym typeface="Nunito Bold"/>
              </a:rPr>
              <a:t>Create table </a:t>
            </a:r>
            <a:r>
              <a:rPr lang="en-US" sz="3076" b="1">
                <a:solidFill>
                  <a:srgbClr val="000000"/>
                </a:solidFill>
                <a:latin typeface="Nunito Bold"/>
                <a:ea typeface="Nunito Bold"/>
                <a:cs typeface="Nunito Bold"/>
                <a:sym typeface="Nunito Bold"/>
              </a:rPr>
              <a:t>CANBO </a:t>
            </a:r>
          </a:p>
          <a:p>
            <a:pPr algn="l">
              <a:lnSpc>
                <a:spcPts val="4307"/>
              </a:lnSpc>
              <a:spcBef>
                <a:spcPct val="0"/>
              </a:spcBef>
            </a:pPr>
            <a:r>
              <a:rPr lang="en-US" sz="3076" b="1">
                <a:solidFill>
                  <a:srgbClr val="000000"/>
                </a:solidFill>
                <a:latin typeface="Nunito Bold"/>
                <a:ea typeface="Nunito Bold"/>
                <a:cs typeface="Nunito Bold"/>
                <a:sym typeface="Nunito Bold"/>
              </a:rPr>
              <a:t>(MACANBO </a:t>
            </a:r>
            <a:r>
              <a:rPr lang="en-US" sz="3076" b="1">
                <a:solidFill>
                  <a:srgbClr val="003EA8"/>
                </a:solidFill>
                <a:latin typeface="Nunito Bold"/>
                <a:ea typeface="Nunito Bold"/>
                <a:cs typeface="Nunito Bold"/>
                <a:sym typeface="Nunito Bold"/>
              </a:rPr>
              <a:t>varchar</a:t>
            </a:r>
            <a:r>
              <a:rPr lang="en-US" sz="3076" b="1">
                <a:solidFill>
                  <a:srgbClr val="000000"/>
                </a:solidFill>
                <a:latin typeface="Nunito Bold"/>
                <a:ea typeface="Nunito Bold"/>
                <a:cs typeface="Nunito Bold"/>
                <a:sym typeface="Nunito Bold"/>
              </a:rPr>
              <a:t>(10)  </a:t>
            </a:r>
            <a:r>
              <a:rPr lang="en-US" sz="3076" b="1">
                <a:solidFill>
                  <a:srgbClr val="545454"/>
                </a:solidFill>
                <a:latin typeface="Nunito Bold"/>
                <a:ea typeface="Nunito Bold"/>
                <a:cs typeface="Nunito Bold"/>
                <a:sym typeface="Nunito Bold"/>
              </a:rPr>
              <a:t>not null</a:t>
            </a:r>
            <a:r>
              <a:rPr lang="en-US" sz="3076" b="1">
                <a:solidFill>
                  <a:srgbClr val="000000"/>
                </a:solidFill>
                <a:latin typeface="Nunito Bold"/>
                <a:ea typeface="Nunito Bold"/>
                <a:cs typeface="Nunito Bold"/>
                <a:sym typeface="Nunito Bold"/>
              </a:rPr>
              <a:t>,</a:t>
            </a:r>
          </a:p>
          <a:p>
            <a:pPr algn="l">
              <a:lnSpc>
                <a:spcPts val="4307"/>
              </a:lnSpc>
              <a:spcBef>
                <a:spcPct val="0"/>
              </a:spcBef>
            </a:pPr>
            <a:r>
              <a:rPr lang="en-US" sz="3076" b="1">
                <a:solidFill>
                  <a:srgbClr val="000000"/>
                </a:solidFill>
                <a:latin typeface="Nunito Bold"/>
                <a:ea typeface="Nunito Bold"/>
                <a:cs typeface="Nunito Bold"/>
                <a:sym typeface="Nunito Bold"/>
              </a:rPr>
              <a:t>HOTENCB </a:t>
            </a:r>
            <a:r>
              <a:rPr lang="en-US" sz="3076" b="1">
                <a:solidFill>
                  <a:srgbClr val="003EA8"/>
                </a:solidFill>
                <a:latin typeface="Nunito Bold"/>
                <a:ea typeface="Nunito Bold"/>
                <a:cs typeface="Nunito Bold"/>
                <a:sym typeface="Nunito Bold"/>
              </a:rPr>
              <a:t>nvarchar</a:t>
            </a:r>
            <a:r>
              <a:rPr lang="en-US" sz="3076" b="1">
                <a:solidFill>
                  <a:srgbClr val="000000"/>
                </a:solidFill>
                <a:latin typeface="Nunito Bold"/>
                <a:ea typeface="Nunito Bold"/>
                <a:cs typeface="Nunito Bold"/>
                <a:sym typeface="Nunito Bold"/>
              </a:rPr>
              <a:t>(50),</a:t>
            </a:r>
          </a:p>
          <a:p>
            <a:pPr algn="l">
              <a:lnSpc>
                <a:spcPts val="4307"/>
              </a:lnSpc>
              <a:spcBef>
                <a:spcPct val="0"/>
              </a:spcBef>
            </a:pPr>
            <a:r>
              <a:rPr lang="en-US" sz="3076" b="1">
                <a:solidFill>
                  <a:srgbClr val="000000"/>
                </a:solidFill>
                <a:latin typeface="Nunito Bold"/>
                <a:ea typeface="Nunito Bold"/>
                <a:cs typeface="Nunito Bold"/>
                <a:sym typeface="Nunito Bold"/>
              </a:rPr>
              <a:t>MADONVI </a:t>
            </a:r>
            <a:r>
              <a:rPr lang="en-US" sz="3076" b="1">
                <a:solidFill>
                  <a:srgbClr val="003EA8"/>
                </a:solidFill>
                <a:latin typeface="Nunito Bold"/>
                <a:ea typeface="Nunito Bold"/>
                <a:cs typeface="Nunito Bold"/>
                <a:sym typeface="Nunito Bold"/>
              </a:rPr>
              <a:t>varchar</a:t>
            </a:r>
            <a:r>
              <a:rPr lang="en-US" sz="3076" b="1">
                <a:solidFill>
                  <a:srgbClr val="000000"/>
                </a:solidFill>
                <a:latin typeface="Nunito Bold"/>
                <a:ea typeface="Nunito Bold"/>
                <a:cs typeface="Nunito Bold"/>
                <a:sym typeface="Nunito Bold"/>
              </a:rPr>
              <a:t>(10)  </a:t>
            </a:r>
            <a:r>
              <a:rPr lang="en-US" sz="3076" b="1">
                <a:solidFill>
                  <a:srgbClr val="545454"/>
                </a:solidFill>
                <a:latin typeface="Nunito Bold"/>
                <a:ea typeface="Nunito Bold"/>
                <a:cs typeface="Nunito Bold"/>
                <a:sym typeface="Nunito Bold"/>
              </a:rPr>
              <a:t>not null</a:t>
            </a:r>
            <a:r>
              <a:rPr lang="en-US" sz="3076" b="1">
                <a:solidFill>
                  <a:srgbClr val="000000"/>
                </a:solidFill>
                <a:latin typeface="Nunito Bold"/>
                <a:ea typeface="Nunito Bold"/>
                <a:cs typeface="Nunito Bold"/>
                <a:sym typeface="Nunito Bold"/>
              </a:rPr>
              <a:t>,</a:t>
            </a:r>
          </a:p>
          <a:p>
            <a:pPr algn="l">
              <a:lnSpc>
                <a:spcPts val="4307"/>
              </a:lnSpc>
              <a:spcBef>
                <a:spcPct val="0"/>
              </a:spcBef>
            </a:pPr>
            <a:r>
              <a:rPr lang="en-US" sz="3076" b="1">
                <a:solidFill>
                  <a:srgbClr val="000000"/>
                </a:solidFill>
                <a:latin typeface="Nunito Bold"/>
                <a:ea typeface="Nunito Bold"/>
                <a:cs typeface="Nunito Bold"/>
                <a:sym typeface="Nunito Bold"/>
              </a:rPr>
              <a:t>DIEMTHISO </a:t>
            </a:r>
            <a:r>
              <a:rPr lang="en-US" sz="3076" b="1">
                <a:solidFill>
                  <a:srgbClr val="003EA8"/>
                </a:solidFill>
                <a:latin typeface="Nunito Bold"/>
                <a:ea typeface="Nunito Bold"/>
                <a:cs typeface="Nunito Bold"/>
                <a:sym typeface="Nunito Bold"/>
              </a:rPr>
              <a:t>varchar</a:t>
            </a:r>
            <a:r>
              <a:rPr lang="en-US" sz="3076" b="1">
                <a:solidFill>
                  <a:srgbClr val="000000"/>
                </a:solidFill>
                <a:latin typeface="Nunito Bold"/>
                <a:ea typeface="Nunito Bold"/>
                <a:cs typeface="Nunito Bold"/>
                <a:sym typeface="Nunito Bold"/>
              </a:rPr>
              <a:t>(10),</a:t>
            </a:r>
          </a:p>
          <a:p>
            <a:pPr algn="l">
              <a:lnSpc>
                <a:spcPts val="4307"/>
              </a:lnSpc>
              <a:spcBef>
                <a:spcPct val="0"/>
              </a:spcBef>
            </a:pPr>
            <a:r>
              <a:rPr lang="en-US" sz="3076" b="1">
                <a:solidFill>
                  <a:srgbClr val="000000"/>
                </a:solidFill>
                <a:latin typeface="Nunito Bold"/>
                <a:ea typeface="Nunito Bold"/>
                <a:cs typeface="Nunito Bold"/>
                <a:sym typeface="Nunito Bold"/>
              </a:rPr>
              <a:t>CHUCVU </a:t>
            </a:r>
            <a:r>
              <a:rPr lang="en-US" sz="3076" b="1">
                <a:solidFill>
                  <a:srgbClr val="003EA8"/>
                </a:solidFill>
                <a:latin typeface="Nunito Bold"/>
                <a:ea typeface="Nunito Bold"/>
                <a:cs typeface="Nunito Bold"/>
                <a:sym typeface="Nunito Bold"/>
              </a:rPr>
              <a:t>nvarchar</a:t>
            </a:r>
            <a:r>
              <a:rPr lang="en-US" sz="3076" b="1">
                <a:solidFill>
                  <a:srgbClr val="000000"/>
                </a:solidFill>
                <a:latin typeface="Nunito Bold"/>
                <a:ea typeface="Nunito Bold"/>
                <a:cs typeface="Nunito Bold"/>
                <a:sym typeface="Nunito Bold"/>
              </a:rPr>
              <a:t>(50))</a:t>
            </a:r>
          </a:p>
          <a:p>
            <a:pPr algn="l">
              <a:lnSpc>
                <a:spcPts val="4307"/>
              </a:lnSpc>
              <a:spcBef>
                <a:spcPct val="0"/>
              </a:spcBef>
            </a:pPr>
            <a:endParaRPr lang="en-US" sz="3076" b="1">
              <a:solidFill>
                <a:srgbClr val="000000"/>
              </a:solidFill>
              <a:latin typeface="Nunito Bold"/>
              <a:ea typeface="Nunito Bold"/>
              <a:cs typeface="Nunito Bold"/>
              <a:sym typeface="Nunito Bold"/>
            </a:endParaRPr>
          </a:p>
        </p:txBody>
      </p:sp>
      <p:sp>
        <p:nvSpPr>
          <p:cNvPr id="12" name="TextBox 12"/>
          <p:cNvSpPr txBox="1"/>
          <p:nvPr/>
        </p:nvSpPr>
        <p:spPr>
          <a:xfrm>
            <a:off x="9556890" y="3303734"/>
            <a:ext cx="8375907" cy="5960702"/>
          </a:xfrm>
          <a:prstGeom prst="rect">
            <a:avLst/>
          </a:prstGeom>
        </p:spPr>
        <p:txBody>
          <a:bodyPr lIns="0" tIns="0" rIns="0" bIns="0" rtlCol="0" anchor="t">
            <a:spAutoFit/>
          </a:bodyPr>
          <a:lstStyle/>
          <a:p>
            <a:pPr algn="l">
              <a:lnSpc>
                <a:spcPts val="4307"/>
              </a:lnSpc>
              <a:spcBef>
                <a:spcPct val="0"/>
              </a:spcBef>
            </a:pPr>
            <a:r>
              <a:rPr lang="en-US" sz="3076" b="1">
                <a:solidFill>
                  <a:srgbClr val="00BF63"/>
                </a:solidFill>
                <a:latin typeface="Nunito Bold"/>
                <a:ea typeface="Nunito Bold"/>
                <a:cs typeface="Nunito Bold"/>
                <a:sym typeface="Nunito Bold"/>
              </a:rPr>
              <a:t>Tạo bảng NGANH</a:t>
            </a:r>
          </a:p>
          <a:p>
            <a:pPr algn="l">
              <a:lnSpc>
                <a:spcPts val="4307"/>
              </a:lnSpc>
              <a:spcBef>
                <a:spcPct val="0"/>
              </a:spcBef>
            </a:pPr>
            <a:r>
              <a:rPr lang="en-US" sz="3076" b="1">
                <a:solidFill>
                  <a:srgbClr val="003EA8"/>
                </a:solidFill>
                <a:latin typeface="Nunito Bold"/>
                <a:ea typeface="Nunito Bold"/>
                <a:cs typeface="Nunito Bold"/>
                <a:sym typeface="Nunito Bold"/>
              </a:rPr>
              <a:t>Create table </a:t>
            </a:r>
            <a:r>
              <a:rPr lang="en-US" sz="3076" b="1">
                <a:solidFill>
                  <a:srgbClr val="000000"/>
                </a:solidFill>
                <a:latin typeface="Nunito Bold"/>
                <a:ea typeface="Nunito Bold"/>
                <a:cs typeface="Nunito Bold"/>
                <a:sym typeface="Nunito Bold"/>
              </a:rPr>
              <a:t>NGANH </a:t>
            </a:r>
          </a:p>
          <a:p>
            <a:pPr algn="l">
              <a:lnSpc>
                <a:spcPts val="4307"/>
              </a:lnSpc>
              <a:spcBef>
                <a:spcPct val="0"/>
              </a:spcBef>
            </a:pPr>
            <a:r>
              <a:rPr lang="en-US" sz="3076" b="1">
                <a:solidFill>
                  <a:srgbClr val="000000"/>
                </a:solidFill>
                <a:latin typeface="Nunito Bold"/>
                <a:ea typeface="Nunito Bold"/>
                <a:cs typeface="Nunito Bold"/>
                <a:sym typeface="Nunito Bold"/>
              </a:rPr>
              <a:t>(MANGANH</a:t>
            </a:r>
            <a:r>
              <a:rPr lang="en-US" sz="3076" b="1">
                <a:solidFill>
                  <a:srgbClr val="003EA8"/>
                </a:solidFill>
                <a:latin typeface="Nunito Bold"/>
                <a:ea typeface="Nunito Bold"/>
                <a:cs typeface="Nunito Bold"/>
                <a:sym typeface="Nunito Bold"/>
              </a:rPr>
              <a:t> varchar</a:t>
            </a:r>
            <a:r>
              <a:rPr lang="en-US" sz="3076" b="1">
                <a:solidFill>
                  <a:srgbClr val="000000"/>
                </a:solidFill>
                <a:latin typeface="Nunito Bold"/>
                <a:ea typeface="Nunito Bold"/>
                <a:cs typeface="Nunito Bold"/>
                <a:sym typeface="Nunito Bold"/>
              </a:rPr>
              <a:t>(10) </a:t>
            </a:r>
            <a:r>
              <a:rPr lang="en-US" sz="3076" b="1">
                <a:solidFill>
                  <a:srgbClr val="545454"/>
                </a:solidFill>
                <a:latin typeface="Nunito Bold"/>
                <a:ea typeface="Nunito Bold"/>
                <a:cs typeface="Nunito Bold"/>
                <a:sym typeface="Nunito Bold"/>
              </a:rPr>
              <a:t>not null</a:t>
            </a:r>
            <a:r>
              <a:rPr lang="en-US" sz="3076" b="1">
                <a:solidFill>
                  <a:srgbClr val="000000"/>
                </a:solidFill>
                <a:latin typeface="Nunito Bold"/>
                <a:ea typeface="Nunito Bold"/>
                <a:cs typeface="Nunito Bold"/>
                <a:sym typeface="Nunito Bold"/>
              </a:rPr>
              <a:t>,</a:t>
            </a:r>
          </a:p>
          <a:p>
            <a:pPr algn="l">
              <a:lnSpc>
                <a:spcPts val="4307"/>
              </a:lnSpc>
              <a:spcBef>
                <a:spcPct val="0"/>
              </a:spcBef>
            </a:pPr>
            <a:r>
              <a:rPr lang="en-US" sz="3076" b="1">
                <a:solidFill>
                  <a:srgbClr val="000000"/>
                </a:solidFill>
                <a:latin typeface="Nunito Bold"/>
                <a:ea typeface="Nunito Bold"/>
                <a:cs typeface="Nunito Bold"/>
                <a:sym typeface="Nunito Bold"/>
              </a:rPr>
              <a:t>TENNGANH </a:t>
            </a:r>
            <a:r>
              <a:rPr lang="en-US" sz="3076" b="1">
                <a:solidFill>
                  <a:srgbClr val="003EA8"/>
                </a:solidFill>
                <a:latin typeface="Nunito Bold"/>
                <a:ea typeface="Nunito Bold"/>
                <a:cs typeface="Nunito Bold"/>
                <a:sym typeface="Nunito Bold"/>
              </a:rPr>
              <a:t>nvarchar</a:t>
            </a:r>
            <a:r>
              <a:rPr lang="en-US" sz="3076" b="1">
                <a:solidFill>
                  <a:srgbClr val="000000"/>
                </a:solidFill>
                <a:latin typeface="Nunito Bold"/>
                <a:ea typeface="Nunito Bold"/>
                <a:cs typeface="Nunito Bold"/>
                <a:sym typeface="Nunito Bold"/>
              </a:rPr>
              <a:t>(100))</a:t>
            </a:r>
          </a:p>
          <a:p>
            <a:pPr algn="l">
              <a:lnSpc>
                <a:spcPts val="4307"/>
              </a:lnSpc>
              <a:spcBef>
                <a:spcPct val="0"/>
              </a:spcBef>
            </a:pPr>
            <a:endParaRPr lang="en-US" sz="3076" b="1">
              <a:solidFill>
                <a:srgbClr val="000000"/>
              </a:solidFill>
              <a:latin typeface="Nunito Bold"/>
              <a:ea typeface="Nunito Bold"/>
              <a:cs typeface="Nunito Bold"/>
              <a:sym typeface="Nunito Bold"/>
            </a:endParaRPr>
          </a:p>
          <a:p>
            <a:pPr algn="l">
              <a:lnSpc>
                <a:spcPts val="4307"/>
              </a:lnSpc>
              <a:spcBef>
                <a:spcPct val="0"/>
              </a:spcBef>
            </a:pPr>
            <a:r>
              <a:rPr lang="en-US" sz="3076" b="1">
                <a:solidFill>
                  <a:srgbClr val="00BF63"/>
                </a:solidFill>
                <a:latin typeface="Nunito Bold"/>
                <a:ea typeface="Nunito Bold"/>
                <a:cs typeface="Nunito Bold"/>
                <a:sym typeface="Nunito Bold"/>
              </a:rPr>
              <a:t>Tạo bảng PHONGTHI</a:t>
            </a:r>
          </a:p>
          <a:p>
            <a:pPr algn="l">
              <a:lnSpc>
                <a:spcPts val="4307"/>
              </a:lnSpc>
              <a:spcBef>
                <a:spcPct val="0"/>
              </a:spcBef>
            </a:pPr>
            <a:r>
              <a:rPr lang="en-US" sz="3076" b="1">
                <a:solidFill>
                  <a:srgbClr val="003EA8"/>
                </a:solidFill>
                <a:latin typeface="Nunito Bold"/>
                <a:ea typeface="Nunito Bold"/>
                <a:cs typeface="Nunito Bold"/>
                <a:sym typeface="Nunito Bold"/>
              </a:rPr>
              <a:t>Create table</a:t>
            </a:r>
            <a:r>
              <a:rPr lang="en-US" sz="3076" b="1">
                <a:solidFill>
                  <a:srgbClr val="000000"/>
                </a:solidFill>
                <a:latin typeface="Nunito Bold"/>
                <a:ea typeface="Nunito Bold"/>
                <a:cs typeface="Nunito Bold"/>
                <a:sym typeface="Nunito Bold"/>
              </a:rPr>
              <a:t> PHONGTHI </a:t>
            </a:r>
          </a:p>
          <a:p>
            <a:pPr algn="l">
              <a:lnSpc>
                <a:spcPts val="4307"/>
              </a:lnSpc>
              <a:spcBef>
                <a:spcPct val="0"/>
              </a:spcBef>
            </a:pPr>
            <a:r>
              <a:rPr lang="en-US" sz="3076" b="1">
                <a:solidFill>
                  <a:srgbClr val="000000"/>
                </a:solidFill>
                <a:latin typeface="Nunito Bold"/>
                <a:ea typeface="Nunito Bold"/>
                <a:cs typeface="Nunito Bold"/>
                <a:sym typeface="Nunito Bold"/>
              </a:rPr>
              <a:t>(MAPHONG </a:t>
            </a:r>
            <a:r>
              <a:rPr lang="en-US" sz="3076" b="1">
                <a:solidFill>
                  <a:srgbClr val="003EA8"/>
                </a:solidFill>
                <a:latin typeface="Nunito Bold"/>
                <a:ea typeface="Nunito Bold"/>
                <a:cs typeface="Nunito Bold"/>
                <a:sym typeface="Nunito Bold"/>
              </a:rPr>
              <a:t>varchar</a:t>
            </a:r>
            <a:r>
              <a:rPr lang="en-US" sz="3076" b="1">
                <a:solidFill>
                  <a:srgbClr val="000000"/>
                </a:solidFill>
                <a:latin typeface="Nunito Bold"/>
                <a:ea typeface="Nunito Bold"/>
                <a:cs typeface="Nunito Bold"/>
                <a:sym typeface="Nunito Bold"/>
              </a:rPr>
              <a:t>(10) </a:t>
            </a:r>
            <a:r>
              <a:rPr lang="en-US" sz="3076" b="1">
                <a:solidFill>
                  <a:srgbClr val="545454"/>
                </a:solidFill>
                <a:latin typeface="Nunito Bold"/>
                <a:ea typeface="Nunito Bold"/>
                <a:cs typeface="Nunito Bold"/>
                <a:sym typeface="Nunito Bold"/>
              </a:rPr>
              <a:t>not null</a:t>
            </a:r>
            <a:r>
              <a:rPr lang="en-US" sz="3076" b="1">
                <a:solidFill>
                  <a:srgbClr val="000000"/>
                </a:solidFill>
                <a:latin typeface="Nunito Bold"/>
                <a:ea typeface="Nunito Bold"/>
                <a:cs typeface="Nunito Bold"/>
                <a:sym typeface="Nunito Bold"/>
              </a:rPr>
              <a:t> ,</a:t>
            </a:r>
          </a:p>
          <a:p>
            <a:pPr algn="l">
              <a:lnSpc>
                <a:spcPts val="4307"/>
              </a:lnSpc>
              <a:spcBef>
                <a:spcPct val="0"/>
              </a:spcBef>
            </a:pPr>
            <a:r>
              <a:rPr lang="en-US" sz="3076" b="1">
                <a:solidFill>
                  <a:srgbClr val="000000"/>
                </a:solidFill>
                <a:latin typeface="Nunito Bold"/>
                <a:ea typeface="Nunito Bold"/>
                <a:cs typeface="Nunito Bold"/>
                <a:sym typeface="Nunito Bold"/>
              </a:rPr>
              <a:t>GHICHU </a:t>
            </a:r>
            <a:r>
              <a:rPr lang="en-US" sz="3076" b="1">
                <a:solidFill>
                  <a:srgbClr val="003EA8"/>
                </a:solidFill>
                <a:latin typeface="Nunito Bold"/>
                <a:ea typeface="Nunito Bold"/>
                <a:cs typeface="Nunito Bold"/>
                <a:sym typeface="Nunito Bold"/>
              </a:rPr>
              <a:t>nvarchar</a:t>
            </a:r>
            <a:r>
              <a:rPr lang="en-US" sz="3076" b="1">
                <a:solidFill>
                  <a:srgbClr val="000000"/>
                </a:solidFill>
                <a:latin typeface="Nunito Bold"/>
                <a:ea typeface="Nunito Bold"/>
                <a:cs typeface="Nunito Bold"/>
                <a:sym typeface="Nunito Bold"/>
              </a:rPr>
              <a:t>(100),</a:t>
            </a:r>
          </a:p>
          <a:p>
            <a:pPr algn="l">
              <a:lnSpc>
                <a:spcPts val="4307"/>
              </a:lnSpc>
              <a:spcBef>
                <a:spcPct val="0"/>
              </a:spcBef>
            </a:pPr>
            <a:r>
              <a:rPr lang="en-US" sz="3076" b="1">
                <a:solidFill>
                  <a:srgbClr val="000000"/>
                </a:solidFill>
                <a:latin typeface="Nunito Bold"/>
                <a:ea typeface="Nunito Bold"/>
                <a:cs typeface="Nunito Bold"/>
                <a:sym typeface="Nunito Bold"/>
              </a:rPr>
              <a:t>DIEMTHISO </a:t>
            </a:r>
            <a:r>
              <a:rPr lang="en-US" sz="3076" b="1">
                <a:solidFill>
                  <a:srgbClr val="003EA8"/>
                </a:solidFill>
                <a:latin typeface="Nunito Bold"/>
                <a:ea typeface="Nunito Bold"/>
                <a:cs typeface="Nunito Bold"/>
                <a:sym typeface="Nunito Bold"/>
              </a:rPr>
              <a:t>varchar</a:t>
            </a:r>
            <a:r>
              <a:rPr lang="en-US" sz="3076" b="1">
                <a:solidFill>
                  <a:srgbClr val="000000"/>
                </a:solidFill>
                <a:latin typeface="Nunito Bold"/>
                <a:ea typeface="Nunito Bold"/>
                <a:cs typeface="Nunito Bold"/>
                <a:sym typeface="Nunito Bold"/>
              </a:rPr>
              <a:t>(10) </a:t>
            </a:r>
            <a:r>
              <a:rPr lang="en-US" sz="3076" b="1">
                <a:solidFill>
                  <a:srgbClr val="545454"/>
                </a:solidFill>
                <a:latin typeface="Nunito Bold"/>
                <a:ea typeface="Nunito Bold"/>
                <a:cs typeface="Nunito Bold"/>
                <a:sym typeface="Nunito Bold"/>
              </a:rPr>
              <a:t>not null</a:t>
            </a:r>
            <a:r>
              <a:rPr lang="en-US" sz="3076" b="1">
                <a:solidFill>
                  <a:srgbClr val="000000"/>
                </a:solidFill>
                <a:latin typeface="Nunito Bold"/>
                <a:ea typeface="Nunito Bold"/>
                <a:cs typeface="Nunito Bold"/>
                <a:sym typeface="Nunito Bold"/>
              </a:rPr>
              <a:t> )</a:t>
            </a:r>
          </a:p>
          <a:p>
            <a:pPr algn="l">
              <a:lnSpc>
                <a:spcPts val="4307"/>
              </a:lnSpc>
              <a:spcBef>
                <a:spcPct val="0"/>
              </a:spcBef>
            </a:pPr>
            <a:r>
              <a:rPr lang="en-US" sz="3076" b="1">
                <a:solidFill>
                  <a:srgbClr val="000000"/>
                </a:solidFill>
                <a:latin typeface="Nunito Bold"/>
                <a:ea typeface="Nunito Bold"/>
                <a:cs typeface="Nunito Bold"/>
                <a:sym typeface="Nunito Bold"/>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393050" y="523211"/>
            <a:ext cx="15753323" cy="1323053"/>
            <a:chOff x="0" y="0"/>
            <a:chExt cx="5746855" cy="482653"/>
          </a:xfrm>
        </p:grpSpPr>
        <p:sp>
          <p:nvSpPr>
            <p:cNvPr id="4" name="Freeform 4"/>
            <p:cNvSpPr/>
            <p:nvPr/>
          </p:nvSpPr>
          <p:spPr>
            <a:xfrm>
              <a:off x="0" y="0"/>
              <a:ext cx="5746855" cy="482653"/>
            </a:xfrm>
            <a:custGeom>
              <a:avLst/>
              <a:gdLst/>
              <a:ahLst/>
              <a:cxnLst/>
              <a:rect l="l" t="t" r="r" b="b"/>
              <a:pathLst>
                <a:path w="5746855" h="482653">
                  <a:moveTo>
                    <a:pt x="0" y="0"/>
                  </a:moveTo>
                  <a:lnTo>
                    <a:pt x="5746855" y="0"/>
                  </a:lnTo>
                  <a:lnTo>
                    <a:pt x="5746855" y="482653"/>
                  </a:lnTo>
                  <a:lnTo>
                    <a:pt x="0" y="482653"/>
                  </a:lnTo>
                  <a:close/>
                </a:path>
              </a:pathLst>
            </a:custGeom>
            <a:solidFill>
              <a:srgbClr val="FFFFFF"/>
            </a:solidFill>
          </p:spPr>
        </p:sp>
      </p:grpSp>
      <p:grpSp>
        <p:nvGrpSpPr>
          <p:cNvPr id="5" name="Group 5"/>
          <p:cNvGrpSpPr/>
          <p:nvPr/>
        </p:nvGrpSpPr>
        <p:grpSpPr>
          <a:xfrm>
            <a:off x="1306204" y="2189690"/>
            <a:ext cx="15753323" cy="8847932"/>
            <a:chOff x="0" y="0"/>
            <a:chExt cx="5746855" cy="3227750"/>
          </a:xfrm>
        </p:grpSpPr>
        <p:sp>
          <p:nvSpPr>
            <p:cNvPr id="6" name="Freeform 6"/>
            <p:cNvSpPr/>
            <p:nvPr/>
          </p:nvSpPr>
          <p:spPr>
            <a:xfrm>
              <a:off x="0" y="0"/>
              <a:ext cx="5746855" cy="3227749"/>
            </a:xfrm>
            <a:custGeom>
              <a:avLst/>
              <a:gdLst/>
              <a:ahLst/>
              <a:cxnLst/>
              <a:rect l="l" t="t" r="r" b="b"/>
              <a:pathLst>
                <a:path w="5746855" h="3227749">
                  <a:moveTo>
                    <a:pt x="0" y="0"/>
                  </a:moveTo>
                  <a:lnTo>
                    <a:pt x="5746855" y="0"/>
                  </a:lnTo>
                  <a:lnTo>
                    <a:pt x="5746855" y="3227749"/>
                  </a:lnTo>
                  <a:lnTo>
                    <a:pt x="0" y="3227749"/>
                  </a:lnTo>
                  <a:close/>
                </a:path>
              </a:pathLst>
            </a:custGeom>
            <a:solidFill>
              <a:srgbClr val="FFFFFF"/>
            </a:solidFill>
          </p:spPr>
        </p:sp>
      </p:grpSp>
      <p:sp>
        <p:nvSpPr>
          <p:cNvPr id="7" name="TextBox 7"/>
          <p:cNvSpPr txBox="1"/>
          <p:nvPr/>
        </p:nvSpPr>
        <p:spPr>
          <a:xfrm>
            <a:off x="1685033" y="756113"/>
            <a:ext cx="14995667"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Cài đặt lược đồ quan hệ vào hệ quản trị CSDL</a:t>
            </a:r>
          </a:p>
        </p:txBody>
      </p:sp>
      <p:sp>
        <p:nvSpPr>
          <p:cNvPr id="8" name="Freeform 8"/>
          <p:cNvSpPr/>
          <p:nvPr/>
        </p:nvSpPr>
        <p:spPr>
          <a:xfrm>
            <a:off x="489637" y="6722444"/>
            <a:ext cx="3821356" cy="2390084"/>
          </a:xfrm>
          <a:custGeom>
            <a:avLst/>
            <a:gdLst/>
            <a:ahLst/>
            <a:cxnLst/>
            <a:rect l="l" t="t" r="r" b="b"/>
            <a:pathLst>
              <a:path w="3821356" h="2390084">
                <a:moveTo>
                  <a:pt x="0" y="0"/>
                </a:moveTo>
                <a:lnTo>
                  <a:pt x="3821355" y="0"/>
                </a:lnTo>
                <a:lnTo>
                  <a:pt x="3821355" y="2390084"/>
                </a:lnTo>
                <a:lnTo>
                  <a:pt x="0" y="2390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361277"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5257175" y="7308668"/>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5450747" y="2505118"/>
            <a:ext cx="8375907" cy="7781882"/>
          </a:xfrm>
          <a:prstGeom prst="rect">
            <a:avLst/>
          </a:prstGeom>
        </p:spPr>
        <p:txBody>
          <a:bodyPr lIns="0" tIns="0" rIns="0" bIns="0" rtlCol="0" anchor="t">
            <a:spAutoFit/>
          </a:bodyPr>
          <a:lstStyle/>
          <a:p>
            <a:pPr algn="l">
              <a:lnSpc>
                <a:spcPts val="4727"/>
              </a:lnSpc>
              <a:spcBef>
                <a:spcPct val="0"/>
              </a:spcBef>
            </a:pPr>
            <a:r>
              <a:rPr lang="en-US" sz="3376" b="1">
                <a:solidFill>
                  <a:srgbClr val="00BF63"/>
                </a:solidFill>
                <a:latin typeface="Nunito Bold"/>
                <a:ea typeface="Nunito Bold"/>
                <a:cs typeface="Nunito Bold"/>
                <a:sym typeface="Nunito Bold"/>
              </a:rPr>
              <a:t>Tạo bảng THISINH</a:t>
            </a:r>
          </a:p>
          <a:p>
            <a:pPr algn="l">
              <a:lnSpc>
                <a:spcPts val="4727"/>
              </a:lnSpc>
              <a:spcBef>
                <a:spcPct val="0"/>
              </a:spcBef>
            </a:pPr>
            <a:r>
              <a:rPr lang="en-US" sz="3376" b="1">
                <a:solidFill>
                  <a:srgbClr val="003EA8"/>
                </a:solidFill>
                <a:latin typeface="Nunito Bold"/>
                <a:ea typeface="Nunito Bold"/>
                <a:cs typeface="Nunito Bold"/>
                <a:sym typeface="Nunito Bold"/>
              </a:rPr>
              <a:t>Create table</a:t>
            </a:r>
            <a:r>
              <a:rPr lang="en-US" sz="3376" b="1">
                <a:solidFill>
                  <a:srgbClr val="000000"/>
                </a:solidFill>
                <a:latin typeface="Nunito Bold"/>
                <a:ea typeface="Nunito Bold"/>
                <a:cs typeface="Nunito Bold"/>
                <a:sym typeface="Nunito Bold"/>
              </a:rPr>
              <a:t> THISINH </a:t>
            </a:r>
          </a:p>
          <a:p>
            <a:pPr algn="l">
              <a:lnSpc>
                <a:spcPts val="4727"/>
              </a:lnSpc>
              <a:spcBef>
                <a:spcPct val="0"/>
              </a:spcBef>
            </a:pPr>
            <a:r>
              <a:rPr lang="en-US" sz="3376" b="1">
                <a:solidFill>
                  <a:srgbClr val="000000"/>
                </a:solidFill>
                <a:latin typeface="Nunito Bold"/>
                <a:ea typeface="Nunito Bold"/>
                <a:cs typeface="Nunito Bold"/>
                <a:sym typeface="Nunito Bold"/>
              </a:rPr>
              <a:t>(SOBD </a:t>
            </a:r>
            <a:r>
              <a:rPr lang="en-US" sz="3376" b="1">
                <a:solidFill>
                  <a:srgbClr val="003EA8"/>
                </a:solidFill>
                <a:latin typeface="Nunito Bold"/>
                <a:ea typeface="Nunito Bold"/>
                <a:cs typeface="Nunito Bold"/>
                <a:sym typeface="Nunito Bold"/>
              </a:rPr>
              <a:t>varchar</a:t>
            </a:r>
            <a:r>
              <a:rPr lang="en-US" sz="3376" b="1">
                <a:solidFill>
                  <a:srgbClr val="000000"/>
                </a:solidFill>
                <a:latin typeface="Nunito Bold"/>
                <a:ea typeface="Nunito Bold"/>
                <a:cs typeface="Nunito Bold"/>
                <a:sym typeface="Nunito Bold"/>
              </a:rPr>
              <a:t>(10) </a:t>
            </a:r>
            <a:r>
              <a:rPr lang="en-US" sz="3376" b="1">
                <a:solidFill>
                  <a:srgbClr val="545454"/>
                </a:solidFill>
                <a:latin typeface="Nunito Bold"/>
                <a:ea typeface="Nunito Bold"/>
                <a:cs typeface="Nunito Bold"/>
                <a:sym typeface="Nunito Bold"/>
              </a:rPr>
              <a:t>not null</a:t>
            </a:r>
            <a:r>
              <a:rPr lang="en-US" sz="3376" b="1">
                <a:solidFill>
                  <a:srgbClr val="000000"/>
                </a:solidFill>
                <a:latin typeface="Nunito Bold"/>
                <a:ea typeface="Nunito Bold"/>
                <a:cs typeface="Nunito Bold"/>
                <a:sym typeface="Nunito Bold"/>
              </a:rPr>
              <a:t>,</a:t>
            </a:r>
          </a:p>
          <a:p>
            <a:pPr algn="l">
              <a:lnSpc>
                <a:spcPts val="4727"/>
              </a:lnSpc>
              <a:spcBef>
                <a:spcPct val="0"/>
              </a:spcBef>
            </a:pPr>
            <a:r>
              <a:rPr lang="en-US" sz="3376" b="1">
                <a:solidFill>
                  <a:srgbClr val="000000"/>
                </a:solidFill>
                <a:latin typeface="Nunito Bold"/>
                <a:ea typeface="Nunito Bold"/>
                <a:cs typeface="Nunito Bold"/>
                <a:sym typeface="Nunito Bold"/>
              </a:rPr>
              <a:t> HOTEN </a:t>
            </a:r>
            <a:r>
              <a:rPr lang="en-US" sz="3376" b="1">
                <a:solidFill>
                  <a:srgbClr val="003EA8"/>
                </a:solidFill>
                <a:latin typeface="Nunito Bold"/>
                <a:ea typeface="Nunito Bold"/>
                <a:cs typeface="Nunito Bold"/>
                <a:sym typeface="Nunito Bold"/>
              </a:rPr>
              <a:t>nvarchar</a:t>
            </a:r>
            <a:r>
              <a:rPr lang="en-US" sz="3376" b="1">
                <a:solidFill>
                  <a:srgbClr val="000000"/>
                </a:solidFill>
                <a:latin typeface="Nunito Bold"/>
                <a:ea typeface="Nunito Bold"/>
                <a:cs typeface="Nunito Bold"/>
                <a:sym typeface="Nunito Bold"/>
              </a:rPr>
              <a:t>(100),</a:t>
            </a:r>
          </a:p>
          <a:p>
            <a:pPr algn="l">
              <a:lnSpc>
                <a:spcPts val="4727"/>
              </a:lnSpc>
              <a:spcBef>
                <a:spcPct val="0"/>
              </a:spcBef>
            </a:pPr>
            <a:r>
              <a:rPr lang="en-US" sz="3376" b="1">
                <a:solidFill>
                  <a:srgbClr val="000000"/>
                </a:solidFill>
                <a:latin typeface="Nunito Bold"/>
                <a:ea typeface="Nunito Bold"/>
                <a:cs typeface="Nunito Bold"/>
                <a:sym typeface="Nunito Bold"/>
              </a:rPr>
              <a:t> NGAYSINH </a:t>
            </a:r>
            <a:r>
              <a:rPr lang="en-US" sz="3376" b="1">
                <a:solidFill>
                  <a:srgbClr val="003EA8"/>
                </a:solidFill>
                <a:latin typeface="Nunito Bold"/>
                <a:ea typeface="Nunito Bold"/>
                <a:cs typeface="Nunito Bold"/>
                <a:sym typeface="Nunito Bold"/>
              </a:rPr>
              <a:t>DATE</a:t>
            </a:r>
            <a:r>
              <a:rPr lang="en-US" sz="3376" b="1">
                <a:solidFill>
                  <a:srgbClr val="000000"/>
                </a:solidFill>
                <a:latin typeface="Nunito Bold"/>
                <a:ea typeface="Nunito Bold"/>
                <a:cs typeface="Nunito Bold"/>
                <a:sym typeface="Nunito Bold"/>
              </a:rPr>
              <a:t>,</a:t>
            </a:r>
          </a:p>
          <a:p>
            <a:pPr algn="l">
              <a:lnSpc>
                <a:spcPts val="4727"/>
              </a:lnSpc>
              <a:spcBef>
                <a:spcPct val="0"/>
              </a:spcBef>
            </a:pPr>
            <a:r>
              <a:rPr lang="en-US" sz="3376" b="1">
                <a:solidFill>
                  <a:srgbClr val="000000"/>
                </a:solidFill>
                <a:latin typeface="Nunito Bold"/>
                <a:ea typeface="Nunito Bold"/>
                <a:cs typeface="Nunito Bold"/>
                <a:sym typeface="Nunito Bold"/>
              </a:rPr>
              <a:t> PHAI </a:t>
            </a:r>
            <a:r>
              <a:rPr lang="en-US" sz="3376" b="1">
                <a:solidFill>
                  <a:srgbClr val="003EA8"/>
                </a:solidFill>
                <a:latin typeface="Nunito Bold"/>
                <a:ea typeface="Nunito Bold"/>
                <a:cs typeface="Nunito Bold"/>
                <a:sym typeface="Nunito Bold"/>
              </a:rPr>
              <a:t>nvarchar</a:t>
            </a:r>
            <a:r>
              <a:rPr lang="en-US" sz="3376" b="1">
                <a:solidFill>
                  <a:srgbClr val="000000"/>
                </a:solidFill>
                <a:latin typeface="Nunito Bold"/>
                <a:ea typeface="Nunito Bold"/>
                <a:cs typeface="Nunito Bold"/>
                <a:sym typeface="Nunito Bold"/>
              </a:rPr>
              <a:t>(5),</a:t>
            </a:r>
          </a:p>
          <a:p>
            <a:pPr algn="l">
              <a:lnSpc>
                <a:spcPts val="4727"/>
              </a:lnSpc>
              <a:spcBef>
                <a:spcPct val="0"/>
              </a:spcBef>
            </a:pPr>
            <a:r>
              <a:rPr lang="en-US" sz="3376" b="1">
                <a:solidFill>
                  <a:srgbClr val="000000"/>
                </a:solidFill>
                <a:latin typeface="Nunito Bold"/>
                <a:ea typeface="Nunito Bold"/>
                <a:cs typeface="Nunito Bold"/>
                <a:sym typeface="Nunito Bold"/>
              </a:rPr>
              <a:t> TINH </a:t>
            </a:r>
            <a:r>
              <a:rPr lang="en-US" sz="3376" b="1">
                <a:solidFill>
                  <a:srgbClr val="003EA8"/>
                </a:solidFill>
                <a:latin typeface="Nunito Bold"/>
                <a:ea typeface="Nunito Bold"/>
                <a:cs typeface="Nunito Bold"/>
                <a:sym typeface="Nunito Bold"/>
              </a:rPr>
              <a:t>nvarchar</a:t>
            </a:r>
            <a:r>
              <a:rPr lang="en-US" sz="3376" b="1">
                <a:solidFill>
                  <a:srgbClr val="000000"/>
                </a:solidFill>
                <a:latin typeface="Nunito Bold"/>
                <a:ea typeface="Nunito Bold"/>
                <a:cs typeface="Nunito Bold"/>
                <a:sym typeface="Nunito Bold"/>
              </a:rPr>
              <a:t>(100),</a:t>
            </a:r>
          </a:p>
          <a:p>
            <a:pPr algn="l">
              <a:lnSpc>
                <a:spcPts val="4727"/>
              </a:lnSpc>
              <a:spcBef>
                <a:spcPct val="0"/>
              </a:spcBef>
            </a:pPr>
            <a:r>
              <a:rPr lang="en-US" sz="3376" b="1">
                <a:solidFill>
                  <a:srgbClr val="000000"/>
                </a:solidFill>
                <a:latin typeface="Nunito Bold"/>
                <a:ea typeface="Nunito Bold"/>
                <a:cs typeface="Nunito Bold"/>
                <a:sym typeface="Nunito Bold"/>
              </a:rPr>
              <a:t> DOITUONG </a:t>
            </a:r>
            <a:r>
              <a:rPr lang="en-US" sz="3376" b="1">
                <a:solidFill>
                  <a:srgbClr val="003EA8"/>
                </a:solidFill>
                <a:latin typeface="Nunito Bold"/>
                <a:ea typeface="Nunito Bold"/>
                <a:cs typeface="Nunito Bold"/>
                <a:sym typeface="Nunito Bold"/>
              </a:rPr>
              <a:t>nvarchar</a:t>
            </a:r>
            <a:r>
              <a:rPr lang="en-US" sz="3376" b="1">
                <a:solidFill>
                  <a:srgbClr val="000000"/>
                </a:solidFill>
                <a:latin typeface="Nunito Bold"/>
                <a:ea typeface="Nunito Bold"/>
                <a:cs typeface="Nunito Bold"/>
                <a:sym typeface="Nunito Bold"/>
              </a:rPr>
              <a:t>(20),</a:t>
            </a:r>
          </a:p>
          <a:p>
            <a:pPr algn="l">
              <a:lnSpc>
                <a:spcPts val="4727"/>
              </a:lnSpc>
              <a:spcBef>
                <a:spcPct val="0"/>
              </a:spcBef>
            </a:pPr>
            <a:r>
              <a:rPr lang="en-US" sz="3376" b="1">
                <a:solidFill>
                  <a:srgbClr val="000000"/>
                </a:solidFill>
                <a:latin typeface="Nunito Bold"/>
                <a:ea typeface="Nunito Bold"/>
                <a:cs typeface="Nunito Bold"/>
                <a:sym typeface="Nunito Bold"/>
              </a:rPr>
              <a:t> MANGANH </a:t>
            </a:r>
            <a:r>
              <a:rPr lang="en-US" sz="3376" b="1">
                <a:solidFill>
                  <a:srgbClr val="003EA8"/>
                </a:solidFill>
                <a:latin typeface="Nunito Bold"/>
                <a:ea typeface="Nunito Bold"/>
                <a:cs typeface="Nunito Bold"/>
                <a:sym typeface="Nunito Bold"/>
              </a:rPr>
              <a:t>varchar</a:t>
            </a:r>
            <a:r>
              <a:rPr lang="en-US" sz="3376" b="1">
                <a:solidFill>
                  <a:srgbClr val="000000"/>
                </a:solidFill>
                <a:latin typeface="Nunito Bold"/>
                <a:ea typeface="Nunito Bold"/>
                <a:cs typeface="Nunito Bold"/>
                <a:sym typeface="Nunito Bold"/>
              </a:rPr>
              <a:t>(10) </a:t>
            </a:r>
            <a:r>
              <a:rPr lang="en-US" sz="3376" b="1">
                <a:solidFill>
                  <a:srgbClr val="545454"/>
                </a:solidFill>
                <a:latin typeface="Nunito Bold"/>
                <a:ea typeface="Nunito Bold"/>
                <a:cs typeface="Nunito Bold"/>
                <a:sym typeface="Nunito Bold"/>
              </a:rPr>
              <a:t>not null</a:t>
            </a:r>
            <a:r>
              <a:rPr lang="en-US" sz="3376" b="1">
                <a:solidFill>
                  <a:srgbClr val="000000"/>
                </a:solidFill>
                <a:latin typeface="Nunito Bold"/>
                <a:ea typeface="Nunito Bold"/>
                <a:cs typeface="Nunito Bold"/>
                <a:sym typeface="Nunito Bold"/>
              </a:rPr>
              <a:t>,</a:t>
            </a:r>
          </a:p>
          <a:p>
            <a:pPr algn="l">
              <a:lnSpc>
                <a:spcPts val="4727"/>
              </a:lnSpc>
              <a:spcBef>
                <a:spcPct val="0"/>
              </a:spcBef>
            </a:pPr>
            <a:r>
              <a:rPr lang="en-US" sz="3376" b="1">
                <a:solidFill>
                  <a:srgbClr val="000000"/>
                </a:solidFill>
                <a:latin typeface="Nunito Bold"/>
                <a:ea typeface="Nunito Bold"/>
                <a:cs typeface="Nunito Bold"/>
                <a:sym typeface="Nunito Bold"/>
              </a:rPr>
              <a:t> KHUVUC </a:t>
            </a:r>
            <a:r>
              <a:rPr lang="en-US" sz="3376" b="1">
                <a:solidFill>
                  <a:srgbClr val="003EA8"/>
                </a:solidFill>
                <a:latin typeface="Nunito Bold"/>
                <a:ea typeface="Nunito Bold"/>
                <a:cs typeface="Nunito Bold"/>
                <a:sym typeface="Nunito Bold"/>
              </a:rPr>
              <a:t>nvarchar</a:t>
            </a:r>
            <a:r>
              <a:rPr lang="en-US" sz="3376" b="1">
                <a:solidFill>
                  <a:srgbClr val="000000"/>
                </a:solidFill>
                <a:latin typeface="Nunito Bold"/>
                <a:ea typeface="Nunito Bold"/>
                <a:cs typeface="Nunito Bold"/>
                <a:sym typeface="Nunito Bold"/>
              </a:rPr>
              <a:t>(10),</a:t>
            </a:r>
          </a:p>
          <a:p>
            <a:pPr algn="l">
              <a:lnSpc>
                <a:spcPts val="4727"/>
              </a:lnSpc>
              <a:spcBef>
                <a:spcPct val="0"/>
              </a:spcBef>
            </a:pPr>
            <a:r>
              <a:rPr lang="en-US" sz="3376" b="1">
                <a:solidFill>
                  <a:srgbClr val="000000"/>
                </a:solidFill>
                <a:latin typeface="Nunito Bold"/>
                <a:ea typeface="Nunito Bold"/>
                <a:cs typeface="Nunito Bold"/>
                <a:sym typeface="Nunito Bold"/>
              </a:rPr>
              <a:t> MAPHONG </a:t>
            </a:r>
            <a:r>
              <a:rPr lang="en-US" sz="3376" b="1">
                <a:solidFill>
                  <a:srgbClr val="003EA8"/>
                </a:solidFill>
                <a:latin typeface="Nunito Bold"/>
                <a:ea typeface="Nunito Bold"/>
                <a:cs typeface="Nunito Bold"/>
                <a:sym typeface="Nunito Bold"/>
              </a:rPr>
              <a:t>varchar</a:t>
            </a:r>
            <a:r>
              <a:rPr lang="en-US" sz="3376" b="1">
                <a:solidFill>
                  <a:srgbClr val="000000"/>
                </a:solidFill>
                <a:latin typeface="Nunito Bold"/>
                <a:ea typeface="Nunito Bold"/>
                <a:cs typeface="Nunito Bold"/>
                <a:sym typeface="Nunito Bold"/>
              </a:rPr>
              <a:t>(10)</a:t>
            </a:r>
            <a:r>
              <a:rPr lang="en-US" sz="3376" b="1">
                <a:solidFill>
                  <a:srgbClr val="545454"/>
                </a:solidFill>
                <a:latin typeface="Nunito Bold"/>
                <a:ea typeface="Nunito Bold"/>
                <a:cs typeface="Nunito Bold"/>
                <a:sym typeface="Nunito Bold"/>
              </a:rPr>
              <a:t>not null</a:t>
            </a:r>
            <a:r>
              <a:rPr lang="en-US" sz="3376" b="1">
                <a:solidFill>
                  <a:srgbClr val="000000"/>
                </a:solidFill>
                <a:latin typeface="Nunito Bold"/>
                <a:ea typeface="Nunito Bold"/>
                <a:cs typeface="Nunito Bold"/>
                <a:sym typeface="Nunito Bold"/>
              </a:rPr>
              <a:t> ,</a:t>
            </a:r>
          </a:p>
          <a:p>
            <a:pPr algn="l">
              <a:lnSpc>
                <a:spcPts val="4727"/>
              </a:lnSpc>
              <a:spcBef>
                <a:spcPct val="0"/>
              </a:spcBef>
            </a:pPr>
            <a:r>
              <a:rPr lang="en-US" sz="3376" b="1">
                <a:solidFill>
                  <a:srgbClr val="000000"/>
                </a:solidFill>
                <a:latin typeface="Nunito Bold"/>
                <a:ea typeface="Nunito Bold"/>
                <a:cs typeface="Nunito Bold"/>
                <a:sym typeface="Nunito Bold"/>
              </a:rPr>
              <a:t> DIEMTHISO </a:t>
            </a:r>
            <a:r>
              <a:rPr lang="en-US" sz="3376" b="1">
                <a:solidFill>
                  <a:srgbClr val="003EA8"/>
                </a:solidFill>
                <a:latin typeface="Nunito Bold"/>
                <a:ea typeface="Nunito Bold"/>
                <a:cs typeface="Nunito Bold"/>
                <a:sym typeface="Nunito Bold"/>
              </a:rPr>
              <a:t>varchar</a:t>
            </a:r>
            <a:r>
              <a:rPr lang="en-US" sz="3376" b="1">
                <a:solidFill>
                  <a:srgbClr val="000000"/>
                </a:solidFill>
                <a:latin typeface="Nunito Bold"/>
                <a:ea typeface="Nunito Bold"/>
                <a:cs typeface="Nunito Bold"/>
                <a:sym typeface="Nunito Bold"/>
              </a:rPr>
              <a:t>(10  )</a:t>
            </a:r>
            <a:r>
              <a:rPr lang="en-US" sz="3376" b="1">
                <a:solidFill>
                  <a:srgbClr val="545454"/>
                </a:solidFill>
                <a:latin typeface="Nunito Bold"/>
                <a:ea typeface="Nunito Bold"/>
                <a:cs typeface="Nunito Bold"/>
                <a:sym typeface="Nunito Bold"/>
              </a:rPr>
              <a:t>not null</a:t>
            </a:r>
            <a:r>
              <a:rPr lang="en-US" sz="3376" b="1">
                <a:solidFill>
                  <a:srgbClr val="000000"/>
                </a:solidFill>
                <a:latin typeface="Nunito Bold"/>
                <a:ea typeface="Nunito Bold"/>
                <a:cs typeface="Nunito Bold"/>
                <a:sym typeface="Nunito Bold"/>
              </a:rPr>
              <a:t>)</a:t>
            </a:r>
          </a:p>
          <a:p>
            <a:pPr algn="l">
              <a:lnSpc>
                <a:spcPts val="4727"/>
              </a:lnSpc>
              <a:spcBef>
                <a:spcPct val="0"/>
              </a:spcBef>
            </a:pPr>
            <a:r>
              <a:rPr lang="en-US" sz="3376" b="1">
                <a:solidFill>
                  <a:srgbClr val="000000"/>
                </a:solidFill>
                <a:latin typeface="Nunito Bold"/>
                <a:ea typeface="Nunito Bold"/>
                <a:cs typeface="Nunito Bold"/>
                <a:sym typeface="Nunito Bold"/>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042691" y="884926"/>
            <a:ext cx="15795020" cy="1416664"/>
            <a:chOff x="0" y="0"/>
            <a:chExt cx="5762066" cy="516803"/>
          </a:xfrm>
        </p:grpSpPr>
        <p:sp>
          <p:nvSpPr>
            <p:cNvPr id="4" name="Freeform 4"/>
            <p:cNvSpPr/>
            <p:nvPr/>
          </p:nvSpPr>
          <p:spPr>
            <a:xfrm>
              <a:off x="0" y="0"/>
              <a:ext cx="5762066" cy="516803"/>
            </a:xfrm>
            <a:custGeom>
              <a:avLst/>
              <a:gdLst/>
              <a:ahLst/>
              <a:cxnLst/>
              <a:rect l="l" t="t" r="r" b="b"/>
              <a:pathLst>
                <a:path w="5762066" h="516803">
                  <a:moveTo>
                    <a:pt x="0" y="0"/>
                  </a:moveTo>
                  <a:lnTo>
                    <a:pt x="5762066" y="0"/>
                  </a:lnTo>
                  <a:lnTo>
                    <a:pt x="5762066" y="516803"/>
                  </a:lnTo>
                  <a:lnTo>
                    <a:pt x="0" y="516803"/>
                  </a:lnTo>
                  <a:close/>
                </a:path>
              </a:pathLst>
            </a:custGeom>
            <a:solidFill>
              <a:srgbClr val="FFFFFF"/>
            </a:solidFill>
          </p:spPr>
        </p:sp>
      </p:grpSp>
      <p:grpSp>
        <p:nvGrpSpPr>
          <p:cNvPr id="5" name="Group 5"/>
          <p:cNvGrpSpPr/>
          <p:nvPr/>
        </p:nvGrpSpPr>
        <p:grpSpPr>
          <a:xfrm>
            <a:off x="1042691" y="2877593"/>
            <a:ext cx="16216609" cy="8077999"/>
            <a:chOff x="0" y="0"/>
            <a:chExt cx="5915863" cy="2946876"/>
          </a:xfrm>
        </p:grpSpPr>
        <p:sp>
          <p:nvSpPr>
            <p:cNvPr id="6" name="Freeform 6"/>
            <p:cNvSpPr/>
            <p:nvPr/>
          </p:nvSpPr>
          <p:spPr>
            <a:xfrm>
              <a:off x="0" y="0"/>
              <a:ext cx="5915863" cy="2946876"/>
            </a:xfrm>
            <a:custGeom>
              <a:avLst/>
              <a:gdLst/>
              <a:ahLst/>
              <a:cxnLst/>
              <a:rect l="l" t="t" r="r" b="b"/>
              <a:pathLst>
                <a:path w="5915863" h="2946876">
                  <a:moveTo>
                    <a:pt x="0" y="0"/>
                  </a:moveTo>
                  <a:lnTo>
                    <a:pt x="5915863" y="0"/>
                  </a:lnTo>
                  <a:lnTo>
                    <a:pt x="5915863" y="2946876"/>
                  </a:lnTo>
                  <a:lnTo>
                    <a:pt x="0" y="2946876"/>
                  </a:lnTo>
                  <a:close/>
                </a:path>
              </a:pathLst>
            </a:custGeom>
            <a:solidFill>
              <a:srgbClr val="FFFFFF"/>
            </a:solidFill>
          </p:spPr>
        </p:sp>
      </p:grpSp>
      <p:sp>
        <p:nvSpPr>
          <p:cNvPr id="7" name="TextBox 7"/>
          <p:cNvSpPr txBox="1"/>
          <p:nvPr/>
        </p:nvSpPr>
        <p:spPr>
          <a:xfrm>
            <a:off x="1376043" y="1190283"/>
            <a:ext cx="14833322" cy="847725"/>
          </a:xfrm>
          <a:prstGeom prst="rect">
            <a:avLst/>
          </a:prstGeom>
        </p:spPr>
        <p:txBody>
          <a:bodyPr lIns="0" tIns="0" rIns="0" bIns="0" rtlCol="0" anchor="t">
            <a:spAutoFit/>
          </a:bodyPr>
          <a:lstStyle/>
          <a:p>
            <a:pPr marL="0" lvl="0" indent="0" algn="ctr">
              <a:lnSpc>
                <a:spcPts val="6600"/>
              </a:lnSpc>
              <a:spcBef>
                <a:spcPct val="0"/>
              </a:spcBef>
            </a:pPr>
            <a:r>
              <a:rPr lang="en-US" sz="5500" b="1" dirty="0" err="1">
                <a:solidFill>
                  <a:srgbClr val="003EA8"/>
                </a:solidFill>
                <a:latin typeface="Nunito Bold"/>
                <a:ea typeface="Nunito Bold"/>
                <a:cs typeface="Nunito Bold"/>
                <a:sym typeface="Nunito Bold"/>
              </a:rPr>
              <a:t>Cài</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đặt</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lược</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đồ</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quan</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hệ</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vào</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hệ</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quản</a:t>
            </a:r>
            <a:r>
              <a:rPr lang="en-US" sz="5500" b="1" dirty="0">
                <a:solidFill>
                  <a:srgbClr val="003EA8"/>
                </a:solidFill>
                <a:latin typeface="Nunito Bold"/>
                <a:ea typeface="Nunito Bold"/>
                <a:cs typeface="Nunito Bold"/>
                <a:sym typeface="Nunito Bold"/>
              </a:rPr>
              <a:t> </a:t>
            </a:r>
            <a:r>
              <a:rPr lang="en-US" sz="5500" b="1" dirty="0" err="1">
                <a:solidFill>
                  <a:srgbClr val="003EA8"/>
                </a:solidFill>
                <a:latin typeface="Nunito Bold"/>
                <a:ea typeface="Nunito Bold"/>
                <a:cs typeface="Nunito Bold"/>
                <a:sym typeface="Nunito Bold"/>
              </a:rPr>
              <a:t>trị</a:t>
            </a:r>
            <a:r>
              <a:rPr lang="en-US" sz="5500" b="1" dirty="0">
                <a:solidFill>
                  <a:srgbClr val="003EA8"/>
                </a:solidFill>
                <a:latin typeface="Nunito Bold"/>
                <a:ea typeface="Nunito Bold"/>
                <a:cs typeface="Nunito Bold"/>
                <a:sym typeface="Nunito Bold"/>
              </a:rPr>
              <a:t> CSDL</a:t>
            </a:r>
          </a:p>
        </p:txBody>
      </p:sp>
      <p:sp>
        <p:nvSpPr>
          <p:cNvPr id="8" name="Freeform 8"/>
          <p:cNvSpPr/>
          <p:nvPr/>
        </p:nvSpPr>
        <p:spPr>
          <a:xfrm>
            <a:off x="399793" y="7635661"/>
            <a:ext cx="3821356" cy="2390084"/>
          </a:xfrm>
          <a:custGeom>
            <a:avLst/>
            <a:gdLst/>
            <a:ahLst/>
            <a:cxnLst/>
            <a:rect l="l" t="t" r="r" b="b"/>
            <a:pathLst>
              <a:path w="3821356" h="2390084">
                <a:moveTo>
                  <a:pt x="0" y="0"/>
                </a:moveTo>
                <a:lnTo>
                  <a:pt x="3821356" y="0"/>
                </a:lnTo>
                <a:lnTo>
                  <a:pt x="3821356" y="2390084"/>
                </a:lnTo>
                <a:lnTo>
                  <a:pt x="0" y="2390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474205" y="1232772"/>
            <a:ext cx="1570191" cy="2137636"/>
          </a:xfrm>
          <a:custGeom>
            <a:avLst/>
            <a:gdLst/>
            <a:ahLst/>
            <a:cxnLst/>
            <a:rect l="l" t="t" r="r" b="b"/>
            <a:pathLst>
              <a:path w="1570191" h="2137636">
                <a:moveTo>
                  <a:pt x="0" y="0"/>
                </a:moveTo>
                <a:lnTo>
                  <a:pt x="1570190" y="0"/>
                </a:lnTo>
                <a:lnTo>
                  <a:pt x="1570190" y="2137637"/>
                </a:lnTo>
                <a:lnTo>
                  <a:pt x="0" y="21376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6043599" y="7955907"/>
            <a:ext cx="1889198" cy="2069838"/>
          </a:xfrm>
          <a:custGeom>
            <a:avLst/>
            <a:gdLst/>
            <a:ahLst/>
            <a:cxnLst/>
            <a:rect l="l" t="t" r="r" b="b"/>
            <a:pathLst>
              <a:path w="1889198" h="2069838">
                <a:moveTo>
                  <a:pt x="0" y="0"/>
                </a:moveTo>
                <a:lnTo>
                  <a:pt x="1889197" y="0"/>
                </a:lnTo>
                <a:lnTo>
                  <a:pt x="1889197" y="2069838"/>
                </a:lnTo>
                <a:lnTo>
                  <a:pt x="0" y="20698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4956047" y="3303734"/>
            <a:ext cx="8375907" cy="5981657"/>
          </a:xfrm>
          <a:prstGeom prst="rect">
            <a:avLst/>
          </a:prstGeom>
        </p:spPr>
        <p:txBody>
          <a:bodyPr lIns="0" tIns="0" rIns="0" bIns="0" rtlCol="0" anchor="t">
            <a:spAutoFit/>
          </a:bodyPr>
          <a:lstStyle/>
          <a:p>
            <a:pPr algn="l">
              <a:lnSpc>
                <a:spcPts val="4727"/>
              </a:lnSpc>
              <a:spcBef>
                <a:spcPct val="0"/>
              </a:spcBef>
            </a:pPr>
            <a:r>
              <a:rPr lang="en-US" sz="3376" b="1" dirty="0" err="1">
                <a:solidFill>
                  <a:srgbClr val="00BF63"/>
                </a:solidFill>
                <a:latin typeface="Nunito Bold"/>
                <a:ea typeface="Nunito Bold"/>
                <a:cs typeface="Nunito Bold"/>
                <a:sym typeface="Nunito Bold"/>
              </a:rPr>
              <a:t>Tạo</a:t>
            </a:r>
            <a:r>
              <a:rPr lang="en-US" sz="3376" b="1" dirty="0">
                <a:solidFill>
                  <a:srgbClr val="00BF63"/>
                </a:solidFill>
                <a:latin typeface="Nunito Bold"/>
                <a:ea typeface="Nunito Bold"/>
                <a:cs typeface="Nunito Bold"/>
                <a:sym typeface="Nunito Bold"/>
              </a:rPr>
              <a:t> </a:t>
            </a:r>
            <a:r>
              <a:rPr lang="en-US" sz="3376" b="1" dirty="0" err="1">
                <a:solidFill>
                  <a:srgbClr val="00BF63"/>
                </a:solidFill>
                <a:latin typeface="Nunito Bold"/>
                <a:ea typeface="Nunito Bold"/>
                <a:cs typeface="Nunito Bold"/>
                <a:sym typeface="Nunito Bold"/>
              </a:rPr>
              <a:t>bảng</a:t>
            </a:r>
            <a:r>
              <a:rPr lang="en-US" sz="3376" b="1" dirty="0">
                <a:solidFill>
                  <a:srgbClr val="00BF63"/>
                </a:solidFill>
                <a:latin typeface="Nunito Bold"/>
                <a:ea typeface="Nunito Bold"/>
                <a:cs typeface="Nunito Bold"/>
                <a:sym typeface="Nunito Bold"/>
              </a:rPr>
              <a:t> DIEMTHI</a:t>
            </a:r>
          </a:p>
          <a:p>
            <a:pPr algn="l">
              <a:lnSpc>
                <a:spcPts val="4727"/>
              </a:lnSpc>
              <a:spcBef>
                <a:spcPct val="0"/>
              </a:spcBef>
            </a:pPr>
            <a:r>
              <a:rPr lang="en-US" sz="3376" b="1" dirty="0">
                <a:solidFill>
                  <a:srgbClr val="003EA8"/>
                </a:solidFill>
                <a:latin typeface="Nunito Bold"/>
                <a:ea typeface="Nunito Bold"/>
                <a:cs typeface="Nunito Bold"/>
                <a:sym typeface="Nunito Bold"/>
              </a:rPr>
              <a:t>Create table</a:t>
            </a:r>
            <a:r>
              <a:rPr lang="en-US" sz="3376" b="1" dirty="0">
                <a:solidFill>
                  <a:srgbClr val="000000"/>
                </a:solidFill>
                <a:latin typeface="Nunito Bold"/>
                <a:ea typeface="Nunito Bold"/>
                <a:cs typeface="Nunito Bold"/>
                <a:sym typeface="Nunito Bold"/>
              </a:rPr>
              <a:t> DIEMTHI </a:t>
            </a:r>
          </a:p>
          <a:p>
            <a:pPr algn="l">
              <a:lnSpc>
                <a:spcPts val="4727"/>
              </a:lnSpc>
              <a:spcBef>
                <a:spcPct val="0"/>
              </a:spcBef>
            </a:pPr>
            <a:r>
              <a:rPr lang="en-US" sz="3376" b="1" dirty="0">
                <a:solidFill>
                  <a:srgbClr val="000000"/>
                </a:solidFill>
                <a:latin typeface="Nunito Bold"/>
                <a:ea typeface="Nunito Bold"/>
                <a:cs typeface="Nunito Bold"/>
                <a:sym typeface="Nunito Bold"/>
              </a:rPr>
              <a:t>(DIEMTHISO</a:t>
            </a:r>
            <a:r>
              <a:rPr lang="en-US" sz="3376" b="1" dirty="0">
                <a:solidFill>
                  <a:srgbClr val="003EA8"/>
                </a:solidFill>
                <a:latin typeface="Nunito Bold"/>
                <a:ea typeface="Nunito Bold"/>
                <a:cs typeface="Nunito Bold"/>
                <a:sym typeface="Nunito Bold"/>
              </a:rPr>
              <a:t> varchar</a:t>
            </a:r>
            <a:r>
              <a:rPr lang="en-US" sz="3376" b="1" dirty="0">
                <a:solidFill>
                  <a:srgbClr val="000000"/>
                </a:solidFill>
                <a:latin typeface="Nunito Bold"/>
                <a:ea typeface="Nunito Bold"/>
                <a:cs typeface="Nunito Bold"/>
                <a:sym typeface="Nunito Bold"/>
              </a:rPr>
              <a:t>(10) </a:t>
            </a:r>
            <a:r>
              <a:rPr lang="en-US" sz="3376" b="1" dirty="0">
                <a:solidFill>
                  <a:srgbClr val="545454"/>
                </a:solidFill>
                <a:latin typeface="Nunito Bold"/>
                <a:ea typeface="Nunito Bold"/>
                <a:cs typeface="Nunito Bold"/>
                <a:sym typeface="Nunito Bold"/>
              </a:rPr>
              <a:t>not null</a:t>
            </a:r>
            <a:r>
              <a:rPr lang="en-US" sz="3376" b="1" dirty="0">
                <a:solidFill>
                  <a:srgbClr val="000000"/>
                </a:solidFill>
                <a:latin typeface="Nunito Bold"/>
                <a:ea typeface="Nunito Bold"/>
                <a:cs typeface="Nunito Bold"/>
                <a:sym typeface="Nunito Bold"/>
              </a:rPr>
              <a:t> ,</a:t>
            </a:r>
          </a:p>
          <a:p>
            <a:pPr algn="l">
              <a:lnSpc>
                <a:spcPts val="4727"/>
              </a:lnSpc>
              <a:spcBef>
                <a:spcPct val="0"/>
              </a:spcBef>
            </a:pPr>
            <a:r>
              <a:rPr lang="en-US" sz="3376" b="1" dirty="0">
                <a:solidFill>
                  <a:srgbClr val="000000"/>
                </a:solidFill>
                <a:latin typeface="Nunito Bold"/>
                <a:ea typeface="Nunito Bold"/>
                <a:cs typeface="Nunito Bold"/>
                <a:sym typeface="Nunito Bold"/>
              </a:rPr>
              <a:t> DIACHIDIEMTHI </a:t>
            </a:r>
            <a:r>
              <a:rPr lang="en-US" sz="3376" b="1" dirty="0" err="1">
                <a:solidFill>
                  <a:srgbClr val="003EA8"/>
                </a:solidFill>
                <a:latin typeface="Nunito Bold"/>
                <a:ea typeface="Nunito Bold"/>
                <a:cs typeface="Nunito Bold"/>
                <a:sym typeface="Nunito Bold"/>
              </a:rPr>
              <a:t>nvarchar</a:t>
            </a:r>
            <a:r>
              <a:rPr lang="en-US" sz="3376" b="1" dirty="0">
                <a:solidFill>
                  <a:srgbClr val="000000"/>
                </a:solidFill>
                <a:latin typeface="Nunito Bold"/>
                <a:ea typeface="Nunito Bold"/>
                <a:cs typeface="Nunito Bold"/>
                <a:sym typeface="Nunito Bold"/>
              </a:rPr>
              <a:t>(100))</a:t>
            </a:r>
          </a:p>
          <a:p>
            <a:pPr algn="l">
              <a:lnSpc>
                <a:spcPts val="4727"/>
              </a:lnSpc>
              <a:spcBef>
                <a:spcPct val="0"/>
              </a:spcBef>
            </a:pPr>
            <a:endParaRPr lang="en-US" sz="3376" b="1" dirty="0">
              <a:solidFill>
                <a:srgbClr val="000000"/>
              </a:solidFill>
              <a:latin typeface="Nunito Bold"/>
              <a:ea typeface="Nunito Bold"/>
              <a:cs typeface="Nunito Bold"/>
              <a:sym typeface="Nunito Bold"/>
            </a:endParaRPr>
          </a:p>
          <a:p>
            <a:pPr algn="l">
              <a:lnSpc>
                <a:spcPts val="4727"/>
              </a:lnSpc>
              <a:spcBef>
                <a:spcPct val="0"/>
              </a:spcBef>
            </a:pPr>
            <a:r>
              <a:rPr lang="en-US" sz="3376" b="1" dirty="0" err="1">
                <a:solidFill>
                  <a:srgbClr val="00BF63"/>
                </a:solidFill>
                <a:latin typeface="Nunito Bold"/>
                <a:ea typeface="Nunito Bold"/>
                <a:cs typeface="Nunito Bold"/>
                <a:sym typeface="Nunito Bold"/>
              </a:rPr>
              <a:t>Tạo</a:t>
            </a:r>
            <a:r>
              <a:rPr lang="en-US" sz="3376" b="1" dirty="0">
                <a:solidFill>
                  <a:srgbClr val="00BF63"/>
                </a:solidFill>
                <a:latin typeface="Nunito Bold"/>
                <a:ea typeface="Nunito Bold"/>
                <a:cs typeface="Nunito Bold"/>
                <a:sym typeface="Nunito Bold"/>
              </a:rPr>
              <a:t> </a:t>
            </a:r>
            <a:r>
              <a:rPr lang="en-US" sz="3376" b="1" dirty="0" err="1">
                <a:solidFill>
                  <a:srgbClr val="00BF63"/>
                </a:solidFill>
                <a:latin typeface="Nunito Bold"/>
                <a:ea typeface="Nunito Bold"/>
                <a:cs typeface="Nunito Bold"/>
                <a:sym typeface="Nunito Bold"/>
              </a:rPr>
              <a:t>bảng</a:t>
            </a:r>
            <a:r>
              <a:rPr lang="en-US" sz="3376" b="1" dirty="0">
                <a:solidFill>
                  <a:srgbClr val="00BF63"/>
                </a:solidFill>
                <a:latin typeface="Nunito Bold"/>
                <a:ea typeface="Nunito Bold"/>
                <a:cs typeface="Nunito Bold"/>
                <a:sym typeface="Nunito Bold"/>
              </a:rPr>
              <a:t> MONTHI_NGANH</a:t>
            </a:r>
            <a:r>
              <a:rPr lang="en-US" sz="3376" b="1" dirty="0">
                <a:solidFill>
                  <a:srgbClr val="000000"/>
                </a:solidFill>
                <a:latin typeface="Nunito Bold"/>
                <a:ea typeface="Nunito Bold"/>
                <a:cs typeface="Nunito Bold"/>
                <a:sym typeface="Nunito Bold"/>
              </a:rPr>
              <a:t> </a:t>
            </a:r>
          </a:p>
          <a:p>
            <a:pPr algn="l">
              <a:lnSpc>
                <a:spcPts val="4727"/>
              </a:lnSpc>
              <a:spcBef>
                <a:spcPct val="0"/>
              </a:spcBef>
            </a:pPr>
            <a:r>
              <a:rPr lang="en-US" sz="3376" b="1" dirty="0">
                <a:solidFill>
                  <a:srgbClr val="003EA8"/>
                </a:solidFill>
                <a:latin typeface="Nunito Bold"/>
                <a:ea typeface="Nunito Bold"/>
                <a:cs typeface="Nunito Bold"/>
                <a:sym typeface="Nunito Bold"/>
              </a:rPr>
              <a:t>create table</a:t>
            </a:r>
            <a:r>
              <a:rPr lang="en-US" sz="3376" b="1" dirty="0">
                <a:solidFill>
                  <a:srgbClr val="000000"/>
                </a:solidFill>
                <a:latin typeface="Nunito Bold"/>
                <a:ea typeface="Nunito Bold"/>
                <a:cs typeface="Nunito Bold"/>
                <a:sym typeface="Nunito Bold"/>
              </a:rPr>
              <a:t> MONTHI_NGANH </a:t>
            </a:r>
          </a:p>
          <a:p>
            <a:pPr algn="l">
              <a:lnSpc>
                <a:spcPts val="4727"/>
              </a:lnSpc>
              <a:spcBef>
                <a:spcPct val="0"/>
              </a:spcBef>
            </a:pPr>
            <a:r>
              <a:rPr lang="en-US" sz="3376" b="1" dirty="0">
                <a:solidFill>
                  <a:srgbClr val="000000"/>
                </a:solidFill>
                <a:latin typeface="Nunito Bold"/>
                <a:ea typeface="Nunito Bold"/>
                <a:cs typeface="Nunito Bold"/>
                <a:sym typeface="Nunito Bold"/>
              </a:rPr>
              <a:t>(MANGANH </a:t>
            </a:r>
            <a:r>
              <a:rPr lang="en-US" sz="3376" b="1" dirty="0">
                <a:solidFill>
                  <a:srgbClr val="003EA8"/>
                </a:solidFill>
                <a:latin typeface="Nunito Bold"/>
                <a:ea typeface="Nunito Bold"/>
                <a:cs typeface="Nunito Bold"/>
                <a:sym typeface="Nunito Bold"/>
              </a:rPr>
              <a:t>varchar</a:t>
            </a:r>
            <a:r>
              <a:rPr lang="en-US" sz="3376" b="1" dirty="0">
                <a:solidFill>
                  <a:srgbClr val="000000"/>
                </a:solidFill>
                <a:latin typeface="Nunito Bold"/>
                <a:ea typeface="Nunito Bold"/>
                <a:cs typeface="Nunito Bold"/>
                <a:sym typeface="Nunito Bold"/>
              </a:rPr>
              <a:t>(10)  </a:t>
            </a:r>
            <a:r>
              <a:rPr lang="en-US" sz="3376" b="1" dirty="0">
                <a:solidFill>
                  <a:srgbClr val="545454"/>
                </a:solidFill>
                <a:latin typeface="Nunito Bold"/>
                <a:ea typeface="Nunito Bold"/>
                <a:cs typeface="Nunito Bold"/>
                <a:sym typeface="Nunito Bold"/>
              </a:rPr>
              <a:t>not null</a:t>
            </a:r>
            <a:r>
              <a:rPr lang="en-US" sz="3376" b="1" dirty="0">
                <a:solidFill>
                  <a:srgbClr val="000000"/>
                </a:solidFill>
                <a:latin typeface="Nunito Bold"/>
                <a:ea typeface="Nunito Bold"/>
                <a:cs typeface="Nunito Bold"/>
                <a:sym typeface="Nunito Bold"/>
              </a:rPr>
              <a:t>,</a:t>
            </a:r>
          </a:p>
          <a:p>
            <a:pPr algn="l">
              <a:lnSpc>
                <a:spcPts val="4727"/>
              </a:lnSpc>
              <a:spcBef>
                <a:spcPct val="0"/>
              </a:spcBef>
            </a:pPr>
            <a:r>
              <a:rPr lang="en-US" sz="3376" b="1" dirty="0">
                <a:solidFill>
                  <a:srgbClr val="000000"/>
                </a:solidFill>
                <a:latin typeface="Nunito Bold"/>
                <a:ea typeface="Nunito Bold"/>
                <a:cs typeface="Nunito Bold"/>
                <a:sym typeface="Nunito Bold"/>
              </a:rPr>
              <a:t> MAMT </a:t>
            </a:r>
            <a:r>
              <a:rPr lang="en-US" sz="3376" b="1" dirty="0">
                <a:solidFill>
                  <a:srgbClr val="003EA8"/>
                </a:solidFill>
                <a:latin typeface="Nunito Bold"/>
                <a:ea typeface="Nunito Bold"/>
                <a:cs typeface="Nunito Bold"/>
                <a:sym typeface="Nunito Bold"/>
              </a:rPr>
              <a:t>varchar</a:t>
            </a:r>
            <a:r>
              <a:rPr lang="en-US" sz="3376" b="1" dirty="0">
                <a:solidFill>
                  <a:srgbClr val="000000"/>
                </a:solidFill>
                <a:latin typeface="Nunito Bold"/>
                <a:ea typeface="Nunito Bold"/>
                <a:cs typeface="Nunito Bold"/>
                <a:sym typeface="Nunito Bold"/>
              </a:rPr>
              <a:t>(10)  </a:t>
            </a:r>
            <a:r>
              <a:rPr lang="en-US" sz="3376" b="1" dirty="0">
                <a:solidFill>
                  <a:srgbClr val="545454"/>
                </a:solidFill>
                <a:latin typeface="Nunito Bold"/>
                <a:ea typeface="Nunito Bold"/>
                <a:cs typeface="Nunito Bold"/>
                <a:sym typeface="Nunito Bold"/>
              </a:rPr>
              <a:t>not null</a:t>
            </a:r>
            <a:r>
              <a:rPr lang="en-US" sz="3376" b="1" dirty="0">
                <a:solidFill>
                  <a:srgbClr val="000000"/>
                </a:solidFill>
                <a:latin typeface="Nunito Bold"/>
                <a:ea typeface="Nunito Bold"/>
                <a:cs typeface="Nunito Bold"/>
                <a:sym typeface="Nunito Bold"/>
              </a:rPr>
              <a:t> )</a:t>
            </a:r>
          </a:p>
          <a:p>
            <a:pPr algn="l">
              <a:lnSpc>
                <a:spcPts val="4727"/>
              </a:lnSpc>
              <a:spcBef>
                <a:spcPct val="0"/>
              </a:spcBef>
            </a:pPr>
            <a:endParaRPr lang="en-US" sz="3376" b="1" dirty="0">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568133"/>
            <a:ext cx="15795020" cy="1262302"/>
            <a:chOff x="0" y="0"/>
            <a:chExt cx="5762066" cy="460491"/>
          </a:xfrm>
        </p:grpSpPr>
        <p:sp>
          <p:nvSpPr>
            <p:cNvPr id="4" name="Freeform 4"/>
            <p:cNvSpPr/>
            <p:nvPr/>
          </p:nvSpPr>
          <p:spPr>
            <a:xfrm>
              <a:off x="0" y="0"/>
              <a:ext cx="5762066" cy="460491"/>
            </a:xfrm>
            <a:custGeom>
              <a:avLst/>
              <a:gdLst/>
              <a:ahLst/>
              <a:cxnLst/>
              <a:rect l="l" t="t" r="r" b="b"/>
              <a:pathLst>
                <a:path w="5762066" h="460491">
                  <a:moveTo>
                    <a:pt x="0" y="0"/>
                  </a:moveTo>
                  <a:lnTo>
                    <a:pt x="5762066" y="0"/>
                  </a:lnTo>
                  <a:lnTo>
                    <a:pt x="5762066" y="460491"/>
                  </a:lnTo>
                  <a:lnTo>
                    <a:pt x="0" y="460491"/>
                  </a:lnTo>
                  <a:close/>
                </a:path>
              </a:pathLst>
            </a:custGeom>
            <a:solidFill>
              <a:srgbClr val="FFFFFF"/>
            </a:solidFill>
          </p:spPr>
        </p:sp>
      </p:grpSp>
      <p:grpSp>
        <p:nvGrpSpPr>
          <p:cNvPr id="5" name="Group 5"/>
          <p:cNvGrpSpPr/>
          <p:nvPr/>
        </p:nvGrpSpPr>
        <p:grpSpPr>
          <a:xfrm>
            <a:off x="1246490" y="2655290"/>
            <a:ext cx="15899882" cy="7145514"/>
            <a:chOff x="0" y="0"/>
            <a:chExt cx="5800320" cy="2606703"/>
          </a:xfrm>
        </p:grpSpPr>
        <p:sp>
          <p:nvSpPr>
            <p:cNvPr id="6" name="Freeform 6"/>
            <p:cNvSpPr/>
            <p:nvPr/>
          </p:nvSpPr>
          <p:spPr>
            <a:xfrm>
              <a:off x="0" y="0"/>
              <a:ext cx="5800320" cy="2606703"/>
            </a:xfrm>
            <a:custGeom>
              <a:avLst/>
              <a:gdLst/>
              <a:ahLst/>
              <a:cxnLst/>
              <a:rect l="l" t="t" r="r" b="b"/>
              <a:pathLst>
                <a:path w="5800320" h="2606703">
                  <a:moveTo>
                    <a:pt x="0" y="0"/>
                  </a:moveTo>
                  <a:lnTo>
                    <a:pt x="5800320" y="0"/>
                  </a:lnTo>
                  <a:lnTo>
                    <a:pt x="5800320" y="2606703"/>
                  </a:lnTo>
                  <a:lnTo>
                    <a:pt x="0" y="2606703"/>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043599"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257175" y="7308668"/>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2309419" y="3057743"/>
            <a:ext cx="11002923" cy="5841550"/>
          </a:xfrm>
          <a:prstGeom prst="rect">
            <a:avLst/>
          </a:prstGeom>
        </p:spPr>
        <p:txBody>
          <a:bodyPr lIns="0" tIns="0" rIns="0" bIns="0" rtlCol="0" anchor="t">
            <a:spAutoFit/>
          </a:bodyPr>
          <a:lstStyle/>
          <a:p>
            <a:pPr algn="l">
              <a:lnSpc>
                <a:spcPts val="4994"/>
              </a:lnSpc>
              <a:spcBef>
                <a:spcPct val="0"/>
              </a:spcBef>
            </a:pPr>
            <a:r>
              <a:rPr lang="en-US" sz="3567" b="1">
                <a:solidFill>
                  <a:srgbClr val="00BF63"/>
                </a:solidFill>
                <a:latin typeface="Nunito Bold"/>
                <a:ea typeface="Nunito Bold"/>
                <a:cs typeface="Nunito Bold"/>
                <a:sym typeface="Nunito Bold"/>
              </a:rPr>
              <a:t>Bảng MONTHI</a:t>
            </a:r>
          </a:p>
          <a:p>
            <a:pPr algn="l">
              <a:lnSpc>
                <a:spcPts val="4154"/>
              </a:lnSpc>
              <a:spcBef>
                <a:spcPct val="0"/>
              </a:spcBef>
            </a:pPr>
            <a:r>
              <a:rPr lang="en-US" sz="2967" b="1">
                <a:solidFill>
                  <a:srgbClr val="003EA8"/>
                </a:solidFill>
                <a:latin typeface="Nunito Bold"/>
                <a:ea typeface="Nunito Bold"/>
                <a:cs typeface="Nunito Bold"/>
                <a:sym typeface="Nunito Bold"/>
              </a:rPr>
              <a:t>Insert into</a:t>
            </a:r>
            <a:r>
              <a:rPr lang="en-US" sz="2967" b="1">
                <a:solidFill>
                  <a:srgbClr val="00BF63"/>
                </a:solidFill>
                <a:latin typeface="Nunito Bold"/>
                <a:ea typeface="Nunito Bold"/>
                <a:cs typeface="Nunito Bold"/>
                <a:sym typeface="Nunito Bold"/>
              </a:rPr>
              <a:t> </a:t>
            </a:r>
            <a:r>
              <a:rPr lang="en-US" sz="2967" b="1">
                <a:solidFill>
                  <a:srgbClr val="000000"/>
                </a:solidFill>
                <a:latin typeface="Nunito Bold"/>
                <a:ea typeface="Nunito Bold"/>
                <a:cs typeface="Nunito Bold"/>
                <a:sym typeface="Nunito Bold"/>
              </a:rPr>
              <a:t>MONTHI( MAMT,TENMT, NGAYTHI,BUOITHI,PHUT)</a:t>
            </a:r>
          </a:p>
          <a:p>
            <a:pPr algn="l">
              <a:lnSpc>
                <a:spcPts val="4154"/>
              </a:lnSpc>
              <a:spcBef>
                <a:spcPct val="0"/>
              </a:spcBef>
            </a:pPr>
            <a:r>
              <a:rPr lang="en-US" sz="2967" b="1">
                <a:solidFill>
                  <a:srgbClr val="003EA8"/>
                </a:solidFill>
                <a:latin typeface="Nunito Bold"/>
                <a:ea typeface="Nunito Bold"/>
                <a:cs typeface="Nunito Bold"/>
                <a:sym typeface="Nunito Bold"/>
              </a:rPr>
              <a:t>VALUES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'A001'</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N'Toán'</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'03/06/2025'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N'Sáng'</a:t>
            </a:r>
            <a:r>
              <a:rPr lang="en-US" sz="2967" b="1">
                <a:solidFill>
                  <a:srgbClr val="000000"/>
                </a:solidFill>
                <a:latin typeface="Nunito Bold"/>
                <a:ea typeface="Nunito Bold"/>
                <a:cs typeface="Nunito Bold"/>
                <a:sym typeface="Nunito Bold"/>
              </a:rPr>
              <a:t>,90),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'A002'</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N'Lý'</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'05/06/2025'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N'Chiều'</a:t>
            </a:r>
            <a:r>
              <a:rPr lang="en-US" sz="2967" b="1">
                <a:solidFill>
                  <a:srgbClr val="000000"/>
                </a:solidFill>
                <a:latin typeface="Nunito Bold"/>
                <a:ea typeface="Nunito Bold"/>
                <a:cs typeface="Nunito Bold"/>
                <a:sym typeface="Nunito Bold"/>
              </a:rPr>
              <a:t>,90),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'A003'</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N'Hóa'</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'07/06/2025'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N'Sáng'</a:t>
            </a:r>
            <a:r>
              <a:rPr lang="en-US" sz="2967" b="1">
                <a:solidFill>
                  <a:srgbClr val="000000"/>
                </a:solidFill>
                <a:latin typeface="Nunito Bold"/>
                <a:ea typeface="Nunito Bold"/>
                <a:cs typeface="Nunito Bold"/>
                <a:sym typeface="Nunito Bold"/>
              </a:rPr>
              <a:t>,90),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'D001'</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N'Anh Văn'</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'07/06/2025'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N'Chiều'</a:t>
            </a:r>
            <a:r>
              <a:rPr lang="en-US" sz="2967" b="1">
                <a:solidFill>
                  <a:srgbClr val="000000"/>
                </a:solidFill>
                <a:latin typeface="Nunito Bold"/>
                <a:ea typeface="Nunito Bold"/>
                <a:cs typeface="Nunito Bold"/>
                <a:sym typeface="Nunito Bold"/>
              </a:rPr>
              <a:t>,90),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'D003'</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N'Sinh Học'</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'03/06/2025'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N'Chiều'</a:t>
            </a:r>
            <a:r>
              <a:rPr lang="en-US" sz="2967" b="1">
                <a:solidFill>
                  <a:srgbClr val="000000"/>
                </a:solidFill>
                <a:latin typeface="Nunito Bold"/>
                <a:ea typeface="Nunito Bold"/>
                <a:cs typeface="Nunito Bold"/>
                <a:sym typeface="Nunito Bold"/>
              </a:rPr>
              <a:t>,90),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'D002'</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N'Ngữ Văn'</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'03/06/2025'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N'Chiều'</a:t>
            </a:r>
            <a:r>
              <a:rPr lang="en-US" sz="2967" b="1">
                <a:solidFill>
                  <a:srgbClr val="000000"/>
                </a:solidFill>
                <a:latin typeface="Nunito Bold"/>
                <a:ea typeface="Nunito Bold"/>
                <a:cs typeface="Nunito Bold"/>
                <a:sym typeface="Nunito Bold"/>
              </a:rPr>
              <a:t>,120),</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'C001'</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N'Lịch Sử'</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'08/06/2025'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N'sáng'</a:t>
            </a:r>
            <a:r>
              <a:rPr lang="en-US" sz="2967" b="1">
                <a:solidFill>
                  <a:srgbClr val="000000"/>
                </a:solidFill>
                <a:latin typeface="Nunito Bold"/>
                <a:ea typeface="Nunito Bold"/>
                <a:cs typeface="Nunito Bold"/>
                <a:sym typeface="Nunito Bold"/>
              </a:rPr>
              <a:t>,90)</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
        <p:nvSpPr>
          <p:cNvPr id="11" name="Freeform 11"/>
          <p:cNvSpPr/>
          <p:nvPr/>
        </p:nvSpPr>
        <p:spPr>
          <a:xfrm>
            <a:off x="13828661" y="4816531"/>
            <a:ext cx="4467721" cy="4984273"/>
          </a:xfrm>
          <a:custGeom>
            <a:avLst/>
            <a:gdLst/>
            <a:ahLst/>
            <a:cxnLst/>
            <a:rect l="l" t="t" r="r" b="b"/>
            <a:pathLst>
              <a:path w="4467721" h="4984273">
                <a:moveTo>
                  <a:pt x="0" y="0"/>
                </a:moveTo>
                <a:lnTo>
                  <a:pt x="4467722" y="0"/>
                </a:lnTo>
                <a:lnTo>
                  <a:pt x="4467722" y="4984273"/>
                </a:lnTo>
                <a:lnTo>
                  <a:pt x="0" y="49842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568133"/>
            <a:ext cx="15795020" cy="1262302"/>
            <a:chOff x="0" y="0"/>
            <a:chExt cx="5762066" cy="460491"/>
          </a:xfrm>
        </p:grpSpPr>
        <p:sp>
          <p:nvSpPr>
            <p:cNvPr id="4" name="Freeform 4"/>
            <p:cNvSpPr/>
            <p:nvPr/>
          </p:nvSpPr>
          <p:spPr>
            <a:xfrm>
              <a:off x="0" y="0"/>
              <a:ext cx="5762066" cy="460491"/>
            </a:xfrm>
            <a:custGeom>
              <a:avLst/>
              <a:gdLst/>
              <a:ahLst/>
              <a:cxnLst/>
              <a:rect l="l" t="t" r="r" b="b"/>
              <a:pathLst>
                <a:path w="5762066" h="460491">
                  <a:moveTo>
                    <a:pt x="0" y="0"/>
                  </a:moveTo>
                  <a:lnTo>
                    <a:pt x="5762066" y="0"/>
                  </a:lnTo>
                  <a:lnTo>
                    <a:pt x="5762066" y="460491"/>
                  </a:lnTo>
                  <a:lnTo>
                    <a:pt x="0" y="460491"/>
                  </a:lnTo>
                  <a:close/>
                </a:path>
              </a:pathLst>
            </a:custGeom>
            <a:solidFill>
              <a:srgbClr val="FFFFFF"/>
            </a:solidFill>
          </p:spPr>
        </p:sp>
      </p:grpSp>
      <p:grpSp>
        <p:nvGrpSpPr>
          <p:cNvPr id="5" name="Group 5"/>
          <p:cNvGrpSpPr/>
          <p:nvPr/>
        </p:nvGrpSpPr>
        <p:grpSpPr>
          <a:xfrm>
            <a:off x="1246490" y="2655290"/>
            <a:ext cx="15899882" cy="7145514"/>
            <a:chOff x="0" y="0"/>
            <a:chExt cx="5800320" cy="2606703"/>
          </a:xfrm>
        </p:grpSpPr>
        <p:sp>
          <p:nvSpPr>
            <p:cNvPr id="6" name="Freeform 6"/>
            <p:cNvSpPr/>
            <p:nvPr/>
          </p:nvSpPr>
          <p:spPr>
            <a:xfrm>
              <a:off x="0" y="0"/>
              <a:ext cx="5800320" cy="2606703"/>
            </a:xfrm>
            <a:custGeom>
              <a:avLst/>
              <a:gdLst/>
              <a:ahLst/>
              <a:cxnLst/>
              <a:rect l="l" t="t" r="r" b="b"/>
              <a:pathLst>
                <a:path w="5800320" h="2606703">
                  <a:moveTo>
                    <a:pt x="0" y="0"/>
                  </a:moveTo>
                  <a:lnTo>
                    <a:pt x="5800320" y="0"/>
                  </a:lnTo>
                  <a:lnTo>
                    <a:pt x="5800320" y="2606703"/>
                  </a:lnTo>
                  <a:lnTo>
                    <a:pt x="0" y="2606703"/>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043599"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01891" y="8217162"/>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64386" y="295535"/>
            <a:ext cx="1896031" cy="2115248"/>
          </a:xfrm>
          <a:custGeom>
            <a:avLst/>
            <a:gdLst/>
            <a:ahLst/>
            <a:cxnLst/>
            <a:rect l="l" t="t" r="r" b="b"/>
            <a:pathLst>
              <a:path w="1896031" h="2115248">
                <a:moveTo>
                  <a:pt x="0" y="0"/>
                </a:moveTo>
                <a:lnTo>
                  <a:pt x="1896032" y="0"/>
                </a:lnTo>
                <a:lnTo>
                  <a:pt x="1896032" y="2115248"/>
                </a:lnTo>
                <a:lnTo>
                  <a:pt x="0" y="21152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702973" y="3115601"/>
            <a:ext cx="7876085" cy="5886635"/>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DIEMTHI</a:t>
            </a:r>
          </a:p>
          <a:p>
            <a:pPr algn="l">
              <a:lnSpc>
                <a:spcPts val="4154"/>
              </a:lnSpc>
              <a:spcBef>
                <a:spcPct val="0"/>
              </a:spcBef>
            </a:pPr>
            <a:r>
              <a:rPr lang="en-US" sz="2967" b="1">
                <a:solidFill>
                  <a:srgbClr val="003EA8"/>
                </a:solidFill>
                <a:latin typeface="Nunito Bold"/>
                <a:ea typeface="Nunito Bold"/>
                <a:cs typeface="Nunito Bold"/>
                <a:sym typeface="Nunito Bold"/>
              </a:rPr>
              <a:t>insert into</a:t>
            </a:r>
            <a:r>
              <a:rPr lang="en-US" sz="2967" b="1">
                <a:solidFill>
                  <a:srgbClr val="00BF63"/>
                </a:solidFill>
                <a:latin typeface="Nunito Bold"/>
                <a:ea typeface="Nunito Bold"/>
                <a:cs typeface="Nunito Bold"/>
                <a:sym typeface="Nunito Bold"/>
              </a:rPr>
              <a:t> </a:t>
            </a:r>
            <a:r>
              <a:rPr lang="en-US" sz="2967" b="1">
                <a:solidFill>
                  <a:srgbClr val="000000"/>
                </a:solidFill>
                <a:latin typeface="Nunito Bold"/>
                <a:ea typeface="Nunito Bold"/>
                <a:cs typeface="Nunito Bold"/>
                <a:sym typeface="Nunito Bold"/>
              </a:rPr>
              <a:t>DIEMTHI (DIEMTHISO, DIACHIDIEMTHI)  </a:t>
            </a:r>
            <a:r>
              <a:rPr lang="en-US" sz="2967" b="1">
                <a:solidFill>
                  <a:srgbClr val="00BF63"/>
                </a:solidFill>
                <a:latin typeface="Nunito Bold"/>
                <a:ea typeface="Nunito Bold"/>
                <a:cs typeface="Nunito Bold"/>
                <a:sym typeface="Nunito Bold"/>
              </a:rPr>
              <a:t> </a:t>
            </a:r>
          </a:p>
          <a:p>
            <a:pPr algn="l">
              <a:lnSpc>
                <a:spcPts val="4154"/>
              </a:lnSpc>
              <a:spcBef>
                <a:spcPct val="0"/>
              </a:spcBef>
            </a:pPr>
            <a:r>
              <a:rPr lang="en-US" sz="2967" b="1">
                <a:solidFill>
                  <a:srgbClr val="003EA8"/>
                </a:solidFill>
                <a:latin typeface="Nunito Bold"/>
                <a:ea typeface="Nunito Bold"/>
                <a:cs typeface="Nunito Bold"/>
                <a:sym typeface="Nunito Bold"/>
              </a:rPr>
              <a:t>VALUES</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 N'Trường THPT Lê Quý Đôn'</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'2', N'Trường THPT Nguyễn Du'</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'3', N'Trường THPT Trần Hưng Đạo'</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'4', N'Trường THPT Gia Định'),</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'5', N'Trường THPT Nguyễn Thị Minh Khai'</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'6', N'Trường THPT Bùi Thị Xuân'</a:t>
            </a:r>
            <a:r>
              <a:rPr lang="en-US" sz="2967" b="1">
                <a:solidFill>
                  <a:srgbClr val="000000"/>
                </a:solidFill>
                <a:latin typeface="Nunito Bold"/>
                <a:ea typeface="Nunito Bold"/>
                <a:cs typeface="Nunito Bold"/>
                <a:sym typeface="Nunito Bold"/>
              </a:rPr>
              <a:t>)</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
        <p:nvSpPr>
          <p:cNvPr id="12" name="TextBox 12"/>
          <p:cNvSpPr txBox="1"/>
          <p:nvPr/>
        </p:nvSpPr>
        <p:spPr>
          <a:xfrm>
            <a:off x="10383771" y="3115601"/>
            <a:ext cx="7567314" cy="5886635"/>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NGANH</a:t>
            </a:r>
          </a:p>
          <a:p>
            <a:pPr algn="l">
              <a:lnSpc>
                <a:spcPts val="4154"/>
              </a:lnSpc>
              <a:spcBef>
                <a:spcPct val="0"/>
              </a:spcBef>
            </a:pPr>
            <a:r>
              <a:rPr lang="en-US" sz="2967" b="1">
                <a:solidFill>
                  <a:srgbClr val="003EA8"/>
                </a:solidFill>
                <a:latin typeface="Nunito Bold"/>
                <a:ea typeface="Nunito Bold"/>
                <a:cs typeface="Nunito Bold"/>
                <a:sym typeface="Nunito Bold"/>
              </a:rPr>
              <a:t>insert into</a:t>
            </a:r>
            <a:r>
              <a:rPr lang="en-US" sz="2967" b="1">
                <a:solidFill>
                  <a:srgbClr val="00BF63"/>
                </a:solidFill>
                <a:latin typeface="Nunito Bold"/>
                <a:ea typeface="Nunito Bold"/>
                <a:cs typeface="Nunito Bold"/>
                <a:sym typeface="Nunito Bold"/>
              </a:rPr>
              <a:t> </a:t>
            </a:r>
            <a:r>
              <a:rPr lang="en-US" sz="2967" b="1">
                <a:solidFill>
                  <a:srgbClr val="000000"/>
                </a:solidFill>
                <a:latin typeface="Nunito Bold"/>
                <a:ea typeface="Nunito Bold"/>
                <a:cs typeface="Nunito Bold"/>
                <a:sym typeface="Nunito Bold"/>
              </a:rPr>
              <a:t>NGANH (MANGANH, TENNGANH) </a:t>
            </a:r>
          </a:p>
          <a:p>
            <a:pPr algn="l">
              <a:lnSpc>
                <a:spcPts val="4154"/>
              </a:lnSpc>
              <a:spcBef>
                <a:spcPct val="0"/>
              </a:spcBef>
            </a:pPr>
            <a:r>
              <a:rPr lang="en-US" sz="2967" b="1">
                <a:solidFill>
                  <a:srgbClr val="003EA8"/>
                </a:solidFill>
                <a:latin typeface="Nunito Bold"/>
                <a:ea typeface="Nunito Bold"/>
                <a:cs typeface="Nunito Bold"/>
                <a:sym typeface="Nunito Bold"/>
              </a:rPr>
              <a:t>VALUES</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'1024', N'Công nghệ thông tin'</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'1025', N'Quản trị kinh doanh'</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'0234', N'Kế toán'</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'0125', N'Ngôn ngữ Anh'</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'1098', N'Du lịch'</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'1055', N'Thương mại điện tử'</a:t>
            </a:r>
            <a:r>
              <a:rPr lang="en-US" sz="2967" b="1">
                <a:solidFill>
                  <a:srgbClr val="000000"/>
                </a:solidFill>
                <a:latin typeface="Nunito Bold"/>
                <a:ea typeface="Nunito Bold"/>
                <a:cs typeface="Nunito Bold"/>
                <a:sym typeface="Nunito Bold"/>
              </a:rPr>
              <a:t>)</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568133"/>
            <a:ext cx="15795020" cy="1262302"/>
            <a:chOff x="0" y="0"/>
            <a:chExt cx="5762066" cy="460491"/>
          </a:xfrm>
        </p:grpSpPr>
        <p:sp>
          <p:nvSpPr>
            <p:cNvPr id="4" name="Freeform 4"/>
            <p:cNvSpPr/>
            <p:nvPr/>
          </p:nvSpPr>
          <p:spPr>
            <a:xfrm>
              <a:off x="0" y="0"/>
              <a:ext cx="5762066" cy="460491"/>
            </a:xfrm>
            <a:custGeom>
              <a:avLst/>
              <a:gdLst/>
              <a:ahLst/>
              <a:cxnLst/>
              <a:rect l="l" t="t" r="r" b="b"/>
              <a:pathLst>
                <a:path w="5762066" h="460491">
                  <a:moveTo>
                    <a:pt x="0" y="0"/>
                  </a:moveTo>
                  <a:lnTo>
                    <a:pt x="5762066" y="0"/>
                  </a:lnTo>
                  <a:lnTo>
                    <a:pt x="5762066" y="460491"/>
                  </a:lnTo>
                  <a:lnTo>
                    <a:pt x="0" y="460491"/>
                  </a:lnTo>
                  <a:close/>
                </a:path>
              </a:pathLst>
            </a:custGeom>
            <a:solidFill>
              <a:srgbClr val="FFFFFF"/>
            </a:solidFill>
          </p:spPr>
        </p:sp>
      </p:grpSp>
      <p:grpSp>
        <p:nvGrpSpPr>
          <p:cNvPr id="5" name="Group 5"/>
          <p:cNvGrpSpPr/>
          <p:nvPr/>
        </p:nvGrpSpPr>
        <p:grpSpPr>
          <a:xfrm>
            <a:off x="1246490" y="2655290"/>
            <a:ext cx="15899882" cy="7145514"/>
            <a:chOff x="0" y="0"/>
            <a:chExt cx="5800320" cy="2606703"/>
          </a:xfrm>
        </p:grpSpPr>
        <p:sp>
          <p:nvSpPr>
            <p:cNvPr id="6" name="Freeform 6"/>
            <p:cNvSpPr/>
            <p:nvPr/>
          </p:nvSpPr>
          <p:spPr>
            <a:xfrm>
              <a:off x="0" y="0"/>
              <a:ext cx="5800320" cy="2606703"/>
            </a:xfrm>
            <a:custGeom>
              <a:avLst/>
              <a:gdLst/>
              <a:ahLst/>
              <a:cxnLst/>
              <a:rect l="l" t="t" r="r" b="b"/>
              <a:pathLst>
                <a:path w="5800320" h="2606703">
                  <a:moveTo>
                    <a:pt x="0" y="0"/>
                  </a:moveTo>
                  <a:lnTo>
                    <a:pt x="5800320" y="0"/>
                  </a:lnTo>
                  <a:lnTo>
                    <a:pt x="5800320" y="2606703"/>
                  </a:lnTo>
                  <a:lnTo>
                    <a:pt x="0" y="2606703"/>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043599"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01891" y="8217162"/>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146971" y="5703744"/>
            <a:ext cx="3793255" cy="4231826"/>
          </a:xfrm>
          <a:custGeom>
            <a:avLst/>
            <a:gdLst/>
            <a:ahLst/>
            <a:cxnLst/>
            <a:rect l="l" t="t" r="r" b="b"/>
            <a:pathLst>
              <a:path w="3793255" h="4231826">
                <a:moveTo>
                  <a:pt x="0" y="0"/>
                </a:moveTo>
                <a:lnTo>
                  <a:pt x="3793255" y="0"/>
                </a:lnTo>
                <a:lnTo>
                  <a:pt x="3793255" y="4231826"/>
                </a:lnTo>
                <a:lnTo>
                  <a:pt x="0" y="423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230732" y="3186772"/>
            <a:ext cx="10476071" cy="5362760"/>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PHONGTHI</a:t>
            </a:r>
          </a:p>
          <a:p>
            <a:pPr algn="l">
              <a:lnSpc>
                <a:spcPts val="4154"/>
              </a:lnSpc>
              <a:spcBef>
                <a:spcPct val="0"/>
              </a:spcBef>
            </a:pPr>
            <a:r>
              <a:rPr lang="en-US" sz="2967" b="1">
                <a:solidFill>
                  <a:srgbClr val="003EA8"/>
                </a:solidFill>
                <a:latin typeface="Nunito Bold"/>
                <a:ea typeface="Nunito Bold"/>
                <a:cs typeface="Nunito Bold"/>
                <a:sym typeface="Nunito Bold"/>
              </a:rPr>
              <a:t>insert into </a:t>
            </a:r>
            <a:r>
              <a:rPr lang="en-US" sz="2967" b="1">
                <a:solidFill>
                  <a:srgbClr val="000000"/>
                </a:solidFill>
                <a:latin typeface="Nunito Bold"/>
                <a:ea typeface="Nunito Bold"/>
                <a:cs typeface="Nunito Bold"/>
                <a:sym typeface="Nunito Bold"/>
              </a:rPr>
              <a:t>PHONGTHI ( MAPHONG, GHICHU, DIEMTHISO)</a:t>
            </a:r>
            <a:r>
              <a:rPr lang="en-US" sz="2967" b="1">
                <a:solidFill>
                  <a:srgbClr val="00BF63"/>
                </a:solidFill>
                <a:latin typeface="Nunito Bold"/>
                <a:ea typeface="Nunito Bold"/>
                <a:cs typeface="Nunito Bold"/>
                <a:sym typeface="Nunito Bold"/>
              </a:rPr>
              <a:t> </a:t>
            </a:r>
          </a:p>
          <a:p>
            <a:pPr algn="l">
              <a:lnSpc>
                <a:spcPts val="4154"/>
              </a:lnSpc>
              <a:spcBef>
                <a:spcPct val="0"/>
              </a:spcBef>
            </a:pPr>
            <a:r>
              <a:rPr lang="en-US" sz="2967" b="1">
                <a:solidFill>
                  <a:srgbClr val="003EA8"/>
                </a:solidFill>
                <a:latin typeface="Nunito Bold"/>
                <a:ea typeface="Nunito Bold"/>
                <a:cs typeface="Nunito Bold"/>
                <a:sym typeface="Nunito Bold"/>
              </a:rPr>
              <a:t>VALUES</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'178', N'Dãy nhà H lầu 2', '1'</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'105', N'Dãy nhà A lầu 3', '2'</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'132', N'Dãy nhà H lầu 1', '1'</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'110', N'Dãy nhà B lầu 2', '3'</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'120', N'Dãy nhà H lầu 1', '1'),</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'145', N'Dãy nhà C lầu 4', '6'</a:t>
            </a:r>
            <a:r>
              <a:rPr lang="en-US" sz="2967" b="1">
                <a:solidFill>
                  <a:srgbClr val="000000"/>
                </a:solidFill>
                <a:latin typeface="Nunito Bold"/>
                <a:ea typeface="Nunito Bold"/>
                <a:cs typeface="Nunito Bold"/>
                <a:sym typeface="Nunito Bold"/>
              </a:rPr>
              <a:t>)</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27739" y="568133"/>
            <a:ext cx="17086050" cy="1262302"/>
            <a:chOff x="0" y="0"/>
            <a:chExt cx="6233037" cy="460491"/>
          </a:xfrm>
        </p:grpSpPr>
        <p:sp>
          <p:nvSpPr>
            <p:cNvPr id="4" name="Freeform 4"/>
            <p:cNvSpPr/>
            <p:nvPr/>
          </p:nvSpPr>
          <p:spPr>
            <a:xfrm>
              <a:off x="0" y="0"/>
              <a:ext cx="6233037" cy="460491"/>
            </a:xfrm>
            <a:custGeom>
              <a:avLst/>
              <a:gdLst/>
              <a:ahLst/>
              <a:cxnLst/>
              <a:rect l="l" t="t" r="r" b="b"/>
              <a:pathLst>
                <a:path w="6233037" h="460491">
                  <a:moveTo>
                    <a:pt x="0" y="0"/>
                  </a:moveTo>
                  <a:lnTo>
                    <a:pt x="6233037" y="0"/>
                  </a:lnTo>
                  <a:lnTo>
                    <a:pt x="6233037" y="460491"/>
                  </a:lnTo>
                  <a:lnTo>
                    <a:pt x="0" y="460491"/>
                  </a:lnTo>
                  <a:close/>
                </a:path>
              </a:pathLst>
            </a:custGeom>
            <a:solidFill>
              <a:srgbClr val="FFFFFF"/>
            </a:solidFill>
          </p:spPr>
        </p:sp>
      </p:grpSp>
      <p:grpSp>
        <p:nvGrpSpPr>
          <p:cNvPr id="5" name="Group 5"/>
          <p:cNvGrpSpPr/>
          <p:nvPr/>
        </p:nvGrpSpPr>
        <p:grpSpPr>
          <a:xfrm>
            <a:off x="484285" y="2206071"/>
            <a:ext cx="17290995" cy="7774421"/>
            <a:chOff x="0" y="0"/>
            <a:chExt cx="6307802" cy="2836130"/>
          </a:xfrm>
        </p:grpSpPr>
        <p:sp>
          <p:nvSpPr>
            <p:cNvPr id="6" name="Freeform 6"/>
            <p:cNvSpPr/>
            <p:nvPr/>
          </p:nvSpPr>
          <p:spPr>
            <a:xfrm>
              <a:off x="0" y="0"/>
              <a:ext cx="6307802" cy="2836130"/>
            </a:xfrm>
            <a:custGeom>
              <a:avLst/>
              <a:gdLst/>
              <a:ahLst/>
              <a:cxnLst/>
              <a:rect l="l" t="t" r="r" b="b"/>
              <a:pathLst>
                <a:path w="6307802" h="2836130">
                  <a:moveTo>
                    <a:pt x="0" y="0"/>
                  </a:moveTo>
                  <a:lnTo>
                    <a:pt x="6307802" y="0"/>
                  </a:lnTo>
                  <a:lnTo>
                    <a:pt x="6307802" y="2836130"/>
                  </a:lnTo>
                  <a:lnTo>
                    <a:pt x="0" y="2836130"/>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370035" y="273146"/>
            <a:ext cx="1570191" cy="2137636"/>
          </a:xfrm>
          <a:custGeom>
            <a:avLst/>
            <a:gdLst/>
            <a:ahLst/>
            <a:cxnLst/>
            <a:rect l="l" t="t" r="r" b="b"/>
            <a:pathLst>
              <a:path w="1570191" h="2137636">
                <a:moveTo>
                  <a:pt x="0" y="0"/>
                </a:moveTo>
                <a:lnTo>
                  <a:pt x="1570191" y="0"/>
                </a:lnTo>
                <a:lnTo>
                  <a:pt x="1570191" y="2137637"/>
                </a:lnTo>
                <a:lnTo>
                  <a:pt x="0" y="21376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84285" y="231748"/>
            <a:ext cx="1523576" cy="1669256"/>
          </a:xfrm>
          <a:custGeom>
            <a:avLst/>
            <a:gdLst/>
            <a:ahLst/>
            <a:cxnLst/>
            <a:rect l="l" t="t" r="r" b="b"/>
            <a:pathLst>
              <a:path w="1523576" h="1669256">
                <a:moveTo>
                  <a:pt x="0" y="0"/>
                </a:moveTo>
                <a:lnTo>
                  <a:pt x="1523576" y="0"/>
                </a:lnTo>
                <a:lnTo>
                  <a:pt x="1523576" y="1669257"/>
                </a:lnTo>
                <a:lnTo>
                  <a:pt x="0" y="1669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774999" y="2353633"/>
            <a:ext cx="17000281" cy="7919270"/>
          </a:xfrm>
          <a:prstGeom prst="rect">
            <a:avLst/>
          </a:prstGeom>
        </p:spPr>
        <p:txBody>
          <a:bodyPr lIns="0" tIns="0" rIns="0" bIns="0" rtlCol="0" anchor="t">
            <a:spAutoFit/>
          </a:bodyPr>
          <a:lstStyle/>
          <a:p>
            <a:pPr algn="l">
              <a:lnSpc>
                <a:spcPts val="4854"/>
              </a:lnSpc>
              <a:spcBef>
                <a:spcPct val="0"/>
              </a:spcBef>
            </a:pPr>
            <a:r>
              <a:rPr lang="en-US" sz="3467" b="1">
                <a:solidFill>
                  <a:srgbClr val="00BF63"/>
                </a:solidFill>
                <a:latin typeface="Nunito Bold"/>
                <a:ea typeface="Nunito Bold"/>
                <a:cs typeface="Nunito Bold"/>
                <a:sym typeface="Nunito Bold"/>
              </a:rPr>
              <a:t>Bảng THISINH</a:t>
            </a:r>
          </a:p>
          <a:p>
            <a:pPr algn="l">
              <a:lnSpc>
                <a:spcPts val="4154"/>
              </a:lnSpc>
              <a:spcBef>
                <a:spcPct val="0"/>
              </a:spcBef>
            </a:pPr>
            <a:r>
              <a:rPr lang="en-US" sz="2967" b="1">
                <a:solidFill>
                  <a:srgbClr val="003EA8"/>
                </a:solidFill>
                <a:latin typeface="Nunito Bold"/>
                <a:ea typeface="Nunito Bold"/>
                <a:cs typeface="Nunito Bold"/>
                <a:sym typeface="Nunito Bold"/>
              </a:rPr>
              <a:t>insert into </a:t>
            </a:r>
            <a:r>
              <a:rPr lang="en-US" sz="2967" b="1">
                <a:solidFill>
                  <a:srgbClr val="000000"/>
                </a:solidFill>
                <a:latin typeface="Nunito Bold"/>
                <a:ea typeface="Nunito Bold"/>
                <a:cs typeface="Nunito Bold"/>
                <a:sym typeface="Nunito Bold"/>
              </a:rPr>
              <a:t>THISINH (SOBD, HOTEN, NGAYSINH, PHAI, TINH, DOITUONG, KHUVUC, MANGANH, MAPHONG, DIEMTHISO)   </a:t>
            </a:r>
            <a:r>
              <a:rPr lang="en-US" sz="2967" b="1">
                <a:solidFill>
                  <a:srgbClr val="00BF63"/>
                </a:solidFill>
                <a:latin typeface="Nunito Bold"/>
                <a:ea typeface="Nunito Bold"/>
                <a:cs typeface="Nunito Bold"/>
                <a:sym typeface="Nunito Bold"/>
              </a:rPr>
              <a:t>    </a:t>
            </a:r>
          </a:p>
          <a:p>
            <a:pPr algn="l">
              <a:lnSpc>
                <a:spcPts val="4154"/>
              </a:lnSpc>
              <a:spcBef>
                <a:spcPct val="0"/>
              </a:spcBef>
            </a:pPr>
            <a:r>
              <a:rPr lang="en-US" sz="2967" b="1">
                <a:solidFill>
                  <a:srgbClr val="003EA8"/>
                </a:solidFill>
                <a:latin typeface="Nunito Bold"/>
                <a:ea typeface="Nunito Bold"/>
                <a:cs typeface="Nunito Bold"/>
                <a:sym typeface="Nunito Bold"/>
              </a:rPr>
              <a:t>VALUES  </a:t>
            </a:r>
            <a:r>
              <a:rPr lang="en-US" sz="2967" b="1">
                <a:solidFill>
                  <a:srgbClr val="00BF63"/>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'2978', N'Vũ Mạnh Cường', '11/2/2007', N'Nam', N'Chợ Gạo - Tiền Giang', '5B', 'KV1', '1024', '178', '1'</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'4521', N'Trần Thị Thu Hà', '06/03/2007', N'Nữ', N'Long Xuyên - An Giang', '3A', 'KV2', '1055', '105', '2'</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'3897', N'Lê Văn Hùng', '09/08/2007', N'Nam', N'Bến Tre', '2C', 'KV2', '1098', '132', '1'</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'5644', N'Nguyễn Minh Tuấn', '12/11/2006', N'Nam', N'Cái Bè - Tiền Giang', '1A', 'KV1', '0234', '110', '3'</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'6102', N'Phạm Thị Lan', '09/03/2007', N'Nữ', N'Tân Phú - TP.HCM', '4D', 'KV3', '0125', '120', '2'</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'3456', N'Đặng Quốc Khánh', '01/05/2006', N'Nam', N'Trà Ôn - Vĩnh Long', '6E', 'KV1', '1025', '145', '1'</a:t>
            </a:r>
            <a:r>
              <a:rPr lang="en-US" sz="2967" b="1">
                <a:solidFill>
                  <a:srgbClr val="000000"/>
                </a:solidFill>
                <a:latin typeface="Nunito Bold"/>
                <a:ea typeface="Nunito Bold"/>
                <a:cs typeface="Nunito Bold"/>
                <a:sym typeface="Nunito Bold"/>
              </a:rPr>
              <a:t>) </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568133"/>
            <a:ext cx="15795020" cy="1262302"/>
            <a:chOff x="0" y="0"/>
            <a:chExt cx="5762066" cy="460491"/>
          </a:xfrm>
        </p:grpSpPr>
        <p:sp>
          <p:nvSpPr>
            <p:cNvPr id="4" name="Freeform 4"/>
            <p:cNvSpPr/>
            <p:nvPr/>
          </p:nvSpPr>
          <p:spPr>
            <a:xfrm>
              <a:off x="0" y="0"/>
              <a:ext cx="5762066" cy="460491"/>
            </a:xfrm>
            <a:custGeom>
              <a:avLst/>
              <a:gdLst/>
              <a:ahLst/>
              <a:cxnLst/>
              <a:rect l="l" t="t" r="r" b="b"/>
              <a:pathLst>
                <a:path w="5762066" h="460491">
                  <a:moveTo>
                    <a:pt x="0" y="0"/>
                  </a:moveTo>
                  <a:lnTo>
                    <a:pt x="5762066" y="0"/>
                  </a:lnTo>
                  <a:lnTo>
                    <a:pt x="5762066" y="460491"/>
                  </a:lnTo>
                  <a:lnTo>
                    <a:pt x="0" y="460491"/>
                  </a:lnTo>
                  <a:close/>
                </a:path>
              </a:pathLst>
            </a:custGeom>
            <a:solidFill>
              <a:srgbClr val="FFFFFF"/>
            </a:solidFill>
          </p:spPr>
        </p:sp>
      </p:grpSp>
      <p:grpSp>
        <p:nvGrpSpPr>
          <p:cNvPr id="5" name="Group 5"/>
          <p:cNvGrpSpPr/>
          <p:nvPr/>
        </p:nvGrpSpPr>
        <p:grpSpPr>
          <a:xfrm>
            <a:off x="1246490" y="2655290"/>
            <a:ext cx="15899882" cy="7145514"/>
            <a:chOff x="0" y="0"/>
            <a:chExt cx="5800320" cy="2606703"/>
          </a:xfrm>
        </p:grpSpPr>
        <p:sp>
          <p:nvSpPr>
            <p:cNvPr id="6" name="Freeform 6"/>
            <p:cNvSpPr/>
            <p:nvPr/>
          </p:nvSpPr>
          <p:spPr>
            <a:xfrm>
              <a:off x="0" y="0"/>
              <a:ext cx="5800320" cy="2606703"/>
            </a:xfrm>
            <a:custGeom>
              <a:avLst/>
              <a:gdLst/>
              <a:ahLst/>
              <a:cxnLst/>
              <a:rect l="l" t="t" r="r" b="b"/>
              <a:pathLst>
                <a:path w="5800320" h="2606703">
                  <a:moveTo>
                    <a:pt x="0" y="0"/>
                  </a:moveTo>
                  <a:lnTo>
                    <a:pt x="5800320" y="0"/>
                  </a:lnTo>
                  <a:lnTo>
                    <a:pt x="5800320" y="2606703"/>
                  </a:lnTo>
                  <a:lnTo>
                    <a:pt x="0" y="2606703"/>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043599"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01891" y="8217162"/>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4146971" y="5703744"/>
            <a:ext cx="3793255" cy="4231826"/>
          </a:xfrm>
          <a:custGeom>
            <a:avLst/>
            <a:gdLst/>
            <a:ahLst/>
            <a:cxnLst/>
            <a:rect l="l" t="t" r="r" b="b"/>
            <a:pathLst>
              <a:path w="3793255" h="4231826">
                <a:moveTo>
                  <a:pt x="0" y="0"/>
                </a:moveTo>
                <a:lnTo>
                  <a:pt x="3793255" y="0"/>
                </a:lnTo>
                <a:lnTo>
                  <a:pt x="3793255" y="4231826"/>
                </a:lnTo>
                <a:lnTo>
                  <a:pt x="0" y="4231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3285945" y="3048218"/>
            <a:ext cx="11820973" cy="5886635"/>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CANBO</a:t>
            </a:r>
          </a:p>
          <a:p>
            <a:pPr algn="l">
              <a:lnSpc>
                <a:spcPts val="4154"/>
              </a:lnSpc>
              <a:spcBef>
                <a:spcPct val="0"/>
              </a:spcBef>
            </a:pPr>
            <a:r>
              <a:rPr lang="en-US" sz="2967" b="1">
                <a:solidFill>
                  <a:srgbClr val="003EA8"/>
                </a:solidFill>
                <a:latin typeface="Nunito Bold"/>
                <a:ea typeface="Nunito Bold"/>
                <a:cs typeface="Nunito Bold"/>
                <a:sym typeface="Nunito Bold"/>
              </a:rPr>
              <a:t>insert into </a:t>
            </a:r>
            <a:r>
              <a:rPr lang="en-US" sz="2967" b="1">
                <a:solidFill>
                  <a:srgbClr val="000000"/>
                </a:solidFill>
                <a:latin typeface="Nunito Bold"/>
                <a:ea typeface="Nunito Bold"/>
                <a:cs typeface="Nunito Bold"/>
                <a:sym typeface="Nunito Bold"/>
              </a:rPr>
              <a:t>CANBO (MACANBO, HOTENCB, CHUCVU, DIEMTHISO, MADONVI) </a:t>
            </a:r>
          </a:p>
          <a:p>
            <a:pPr algn="l">
              <a:lnSpc>
                <a:spcPts val="4154"/>
              </a:lnSpc>
              <a:spcBef>
                <a:spcPct val="0"/>
              </a:spcBef>
            </a:pPr>
            <a:r>
              <a:rPr lang="en-US" sz="2967" b="1">
                <a:solidFill>
                  <a:srgbClr val="003EA8"/>
                </a:solidFill>
                <a:latin typeface="Nunito Bold"/>
                <a:ea typeface="Nunito Bold"/>
                <a:cs typeface="Nunito Bold"/>
                <a:sym typeface="Nunito Bold"/>
              </a:rPr>
              <a:t>VALUES</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'CB01', N'Nguyễn Văn Thanh', N'Điểm trưởng'</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'1'</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'DV02'</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'CB02', N'Lê Thị Kim Hương', N'Điểm phó'</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'2'</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'DV04'</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'CB03'</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N'Trần Văn Sáng', N'Giám sát'</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'3'</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'DV03'</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'CB04', N'Phạm Thị Kim Thoa', N'Thư ký'</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'4'</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'DV06'</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'CB05'</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N'Hồ Nhật Thanh', N'Cán bộ coi thi'</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'5'</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'DV01'</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'CB06'</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N'Đặng Thị Mỹ Dung', N'Phục vụ'</a:t>
            </a: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'6'</a:t>
            </a:r>
            <a:r>
              <a:rPr lang="en-US" sz="2967" b="1">
                <a:solidFill>
                  <a:srgbClr val="000000"/>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'DV01</a:t>
            </a:r>
            <a:r>
              <a:rPr lang="en-US" sz="2967" b="1">
                <a:solidFill>
                  <a:srgbClr val="000000"/>
                </a:solidFill>
                <a:latin typeface="Nunito Bold"/>
                <a:ea typeface="Nunito Bold"/>
                <a:cs typeface="Nunito Bold"/>
                <a:sym typeface="Nunito Bold"/>
              </a:rPr>
              <a:t>')</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028700" y="2146600"/>
            <a:ext cx="16230600" cy="7891247"/>
            <a:chOff x="0" y="0"/>
            <a:chExt cx="5920967" cy="2878748"/>
          </a:xfrm>
        </p:grpSpPr>
        <p:sp>
          <p:nvSpPr>
            <p:cNvPr id="4" name="Freeform 4"/>
            <p:cNvSpPr/>
            <p:nvPr/>
          </p:nvSpPr>
          <p:spPr>
            <a:xfrm>
              <a:off x="0" y="0"/>
              <a:ext cx="5920967" cy="2878748"/>
            </a:xfrm>
            <a:custGeom>
              <a:avLst/>
              <a:gdLst/>
              <a:ahLst/>
              <a:cxnLst/>
              <a:rect l="l" t="t" r="r" b="b"/>
              <a:pathLst>
                <a:path w="5920967" h="2878748">
                  <a:moveTo>
                    <a:pt x="0" y="0"/>
                  </a:moveTo>
                  <a:lnTo>
                    <a:pt x="5920967" y="0"/>
                  </a:lnTo>
                  <a:lnTo>
                    <a:pt x="5920967" y="2878748"/>
                  </a:lnTo>
                  <a:lnTo>
                    <a:pt x="0" y="2878748"/>
                  </a:lnTo>
                  <a:close/>
                </a:path>
              </a:pathLst>
            </a:custGeom>
            <a:solidFill>
              <a:srgbClr val="FFFFFF"/>
            </a:solidFill>
          </p:spPr>
        </p:sp>
      </p:grpSp>
      <p:sp>
        <p:nvSpPr>
          <p:cNvPr id="5" name="Freeform 5"/>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5046729" y="7276839"/>
            <a:ext cx="3566698" cy="3554582"/>
            <a:chOff x="0" y="0"/>
            <a:chExt cx="4755597" cy="4739442"/>
          </a:xfrm>
        </p:grpSpPr>
        <p:sp>
          <p:nvSpPr>
            <p:cNvPr id="7" name="Freeform 7"/>
            <p:cNvSpPr/>
            <p:nvPr/>
          </p:nvSpPr>
          <p:spPr>
            <a:xfrm>
              <a:off x="0" y="251888"/>
              <a:ext cx="4755597" cy="4487554"/>
            </a:xfrm>
            <a:custGeom>
              <a:avLst/>
              <a:gdLst/>
              <a:ahLst/>
              <a:cxnLst/>
              <a:rect l="l" t="t" r="r" b="b"/>
              <a:pathLst>
                <a:path w="4755597" h="4487554">
                  <a:moveTo>
                    <a:pt x="0" y="0"/>
                  </a:moveTo>
                  <a:lnTo>
                    <a:pt x="4755597" y="0"/>
                  </a:lnTo>
                  <a:lnTo>
                    <a:pt x="4755597" y="4487554"/>
                  </a:lnTo>
                  <a:lnTo>
                    <a:pt x="0" y="44875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03414">
              <a:off x="914665" y="18301"/>
              <a:ext cx="646354" cy="926672"/>
            </a:xfrm>
            <a:custGeom>
              <a:avLst/>
              <a:gdLst/>
              <a:ahLst/>
              <a:cxnLst/>
              <a:rect l="l" t="t" r="r" b="b"/>
              <a:pathLst>
                <a:path w="646354" h="926672">
                  <a:moveTo>
                    <a:pt x="0" y="0"/>
                  </a:moveTo>
                  <a:lnTo>
                    <a:pt x="646353" y="0"/>
                  </a:lnTo>
                  <a:lnTo>
                    <a:pt x="646353" y="926671"/>
                  </a:lnTo>
                  <a:lnTo>
                    <a:pt x="0" y="9266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9" name="Group 9"/>
          <p:cNvGrpSpPr/>
          <p:nvPr/>
        </p:nvGrpSpPr>
        <p:grpSpPr>
          <a:xfrm>
            <a:off x="1028700" y="351899"/>
            <a:ext cx="16230600" cy="1469564"/>
            <a:chOff x="0" y="0"/>
            <a:chExt cx="5920967" cy="536101"/>
          </a:xfrm>
        </p:grpSpPr>
        <p:sp>
          <p:nvSpPr>
            <p:cNvPr id="10" name="Freeform 10"/>
            <p:cNvSpPr/>
            <p:nvPr/>
          </p:nvSpPr>
          <p:spPr>
            <a:xfrm>
              <a:off x="0" y="0"/>
              <a:ext cx="5920967" cy="536101"/>
            </a:xfrm>
            <a:custGeom>
              <a:avLst/>
              <a:gdLst/>
              <a:ahLst/>
              <a:cxnLst/>
              <a:rect l="l" t="t" r="r" b="b"/>
              <a:pathLst>
                <a:path w="5920967" h="536101">
                  <a:moveTo>
                    <a:pt x="0" y="0"/>
                  </a:moveTo>
                  <a:lnTo>
                    <a:pt x="5920967" y="0"/>
                  </a:lnTo>
                  <a:lnTo>
                    <a:pt x="5920967" y="536101"/>
                  </a:lnTo>
                  <a:lnTo>
                    <a:pt x="0" y="536101"/>
                  </a:lnTo>
                  <a:close/>
                </a:path>
              </a:pathLst>
            </a:custGeom>
            <a:solidFill>
              <a:srgbClr val="FFFFFF"/>
            </a:solidFill>
          </p:spPr>
        </p:sp>
      </p:grpSp>
      <p:grpSp>
        <p:nvGrpSpPr>
          <p:cNvPr id="11" name="Group 11"/>
          <p:cNvGrpSpPr/>
          <p:nvPr/>
        </p:nvGrpSpPr>
        <p:grpSpPr>
          <a:xfrm>
            <a:off x="2342733" y="2408658"/>
            <a:ext cx="2876738" cy="2876738"/>
            <a:chOff x="0" y="0"/>
            <a:chExt cx="6350000" cy="6350000"/>
          </a:xfrm>
        </p:grpSpPr>
        <p:sp>
          <p:nvSpPr>
            <p:cNvPr id="12" name="Freeform 12"/>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9"/>
              <a:stretch>
                <a:fillRect l="-54671" t="-107671" r="-54608" b="-71480"/>
              </a:stretch>
            </a:blipFill>
          </p:spPr>
        </p:sp>
      </p:grpSp>
      <p:grpSp>
        <p:nvGrpSpPr>
          <p:cNvPr id="13" name="Group 13"/>
          <p:cNvGrpSpPr/>
          <p:nvPr/>
        </p:nvGrpSpPr>
        <p:grpSpPr>
          <a:xfrm>
            <a:off x="7705631" y="2410996"/>
            <a:ext cx="2876738" cy="2876738"/>
            <a:chOff x="0" y="0"/>
            <a:chExt cx="6350000" cy="6350000"/>
          </a:xfrm>
        </p:grpSpPr>
        <p:sp>
          <p:nvSpPr>
            <p:cNvPr id="14" name="Freeform 14"/>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0"/>
              <a:stretch>
                <a:fillRect t="-16804" b="-16804"/>
              </a:stretch>
            </a:blipFill>
          </p:spPr>
        </p:sp>
      </p:grpSp>
      <p:grpSp>
        <p:nvGrpSpPr>
          <p:cNvPr id="15" name="Group 15"/>
          <p:cNvGrpSpPr/>
          <p:nvPr/>
        </p:nvGrpSpPr>
        <p:grpSpPr>
          <a:xfrm>
            <a:off x="12919319" y="2410996"/>
            <a:ext cx="2876738" cy="2876738"/>
            <a:chOff x="0" y="0"/>
            <a:chExt cx="6350000" cy="6350000"/>
          </a:xfrm>
        </p:grpSpPr>
        <p:sp>
          <p:nvSpPr>
            <p:cNvPr id="16" name="Freeform 16"/>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1"/>
              <a:stretch>
                <a:fillRect l="-19119" t="-23444" b="-35445"/>
              </a:stretch>
            </a:blipFill>
          </p:spPr>
        </p:sp>
      </p:grpSp>
      <p:grpSp>
        <p:nvGrpSpPr>
          <p:cNvPr id="17" name="Group 17"/>
          <p:cNvGrpSpPr/>
          <p:nvPr/>
        </p:nvGrpSpPr>
        <p:grpSpPr>
          <a:xfrm>
            <a:off x="5162715" y="5857520"/>
            <a:ext cx="2876738" cy="2876738"/>
            <a:chOff x="0" y="0"/>
            <a:chExt cx="6350000" cy="6350000"/>
          </a:xfrm>
        </p:grpSpPr>
        <p:sp>
          <p:nvSpPr>
            <p:cNvPr id="18" name="Freeform 18"/>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2"/>
              <a:stretch>
                <a:fillRect t="-33386"/>
              </a:stretch>
            </a:blipFill>
          </p:spPr>
        </p:sp>
      </p:grpSp>
      <p:grpSp>
        <p:nvGrpSpPr>
          <p:cNvPr id="19" name="Group 19"/>
          <p:cNvGrpSpPr/>
          <p:nvPr/>
        </p:nvGrpSpPr>
        <p:grpSpPr>
          <a:xfrm>
            <a:off x="10425142" y="5787424"/>
            <a:ext cx="2876738" cy="2876738"/>
            <a:chOff x="0" y="0"/>
            <a:chExt cx="6350000" cy="6350000"/>
          </a:xfrm>
        </p:grpSpPr>
        <p:sp>
          <p:nvSpPr>
            <p:cNvPr id="20" name="Freeform 20"/>
            <p:cNvSpPr/>
            <p:nvPr/>
          </p:nvSpPr>
          <p:spPr>
            <a:xfrm>
              <a:off x="-8890" y="-7620"/>
              <a:ext cx="6362700" cy="6360160"/>
            </a:xfrm>
            <a:custGeom>
              <a:avLst/>
              <a:gdLst/>
              <a:ahLst/>
              <a:cxnLst/>
              <a:rect l="l" t="t" r="r" b="b"/>
              <a:pathLst>
                <a:path w="6362700" h="6360160">
                  <a:moveTo>
                    <a:pt x="4356100" y="500380"/>
                  </a:moveTo>
                  <a:cubicBezTo>
                    <a:pt x="4448810" y="459740"/>
                    <a:pt x="4569460" y="585470"/>
                    <a:pt x="4686300" y="614680"/>
                  </a:cubicBezTo>
                  <a:cubicBezTo>
                    <a:pt x="4782820" y="638810"/>
                    <a:pt x="4935220" y="558800"/>
                    <a:pt x="5035550" y="618490"/>
                  </a:cubicBezTo>
                  <a:cubicBezTo>
                    <a:pt x="5125720" y="671830"/>
                    <a:pt x="5135880" y="845820"/>
                    <a:pt x="5220970" y="918210"/>
                  </a:cubicBezTo>
                  <a:cubicBezTo>
                    <a:pt x="5303520" y="988060"/>
                    <a:pt x="5476240" y="971550"/>
                    <a:pt x="5546090" y="1052830"/>
                  </a:cubicBezTo>
                  <a:cubicBezTo>
                    <a:pt x="5618480" y="1137920"/>
                    <a:pt x="5574030" y="1305560"/>
                    <a:pt x="5627370" y="1394460"/>
                  </a:cubicBezTo>
                  <a:cubicBezTo>
                    <a:pt x="5687060" y="1494790"/>
                    <a:pt x="5854700" y="1545590"/>
                    <a:pt x="5878830" y="1643380"/>
                  </a:cubicBezTo>
                  <a:cubicBezTo>
                    <a:pt x="5908040" y="1760220"/>
                    <a:pt x="5779770" y="1859280"/>
                    <a:pt x="5737860" y="1951990"/>
                  </a:cubicBezTo>
                  <a:cubicBezTo>
                    <a:pt x="5698490" y="2040890"/>
                    <a:pt x="5711190" y="2204720"/>
                    <a:pt x="5589270" y="2254250"/>
                  </a:cubicBezTo>
                  <a:cubicBezTo>
                    <a:pt x="5709920" y="2204720"/>
                    <a:pt x="5765800" y="2203450"/>
                    <a:pt x="5855970" y="2239010"/>
                  </a:cubicBezTo>
                  <a:cubicBezTo>
                    <a:pt x="5951220" y="2275840"/>
                    <a:pt x="6111240" y="2255520"/>
                    <a:pt x="6173470" y="2358390"/>
                  </a:cubicBezTo>
                  <a:cubicBezTo>
                    <a:pt x="6224270" y="2443480"/>
                    <a:pt x="6141720" y="2598420"/>
                    <a:pt x="6170930" y="2711450"/>
                  </a:cubicBezTo>
                  <a:cubicBezTo>
                    <a:pt x="6196330" y="2811780"/>
                    <a:pt x="6347460" y="2899410"/>
                    <a:pt x="6355080" y="3011170"/>
                  </a:cubicBezTo>
                  <a:cubicBezTo>
                    <a:pt x="6362700" y="3119120"/>
                    <a:pt x="6228080" y="3229610"/>
                    <a:pt x="6220460" y="3337560"/>
                  </a:cubicBezTo>
                  <a:cubicBezTo>
                    <a:pt x="6211570" y="3449320"/>
                    <a:pt x="6327140" y="3580130"/>
                    <a:pt x="6301740" y="3680460"/>
                  </a:cubicBezTo>
                  <a:cubicBezTo>
                    <a:pt x="6272530" y="3793490"/>
                    <a:pt x="6108700" y="3845560"/>
                    <a:pt x="6057900" y="3930650"/>
                  </a:cubicBezTo>
                  <a:cubicBezTo>
                    <a:pt x="5995670" y="4033520"/>
                    <a:pt x="5999480" y="4208780"/>
                    <a:pt x="5904230" y="4245610"/>
                  </a:cubicBezTo>
                  <a:cubicBezTo>
                    <a:pt x="5812790" y="4281170"/>
                    <a:pt x="5708650" y="4154170"/>
                    <a:pt x="5588000" y="4104640"/>
                  </a:cubicBezTo>
                  <a:cubicBezTo>
                    <a:pt x="5708650" y="4154170"/>
                    <a:pt x="5820410" y="4263390"/>
                    <a:pt x="5859780" y="4353560"/>
                  </a:cubicBezTo>
                  <a:cubicBezTo>
                    <a:pt x="5900420" y="4446270"/>
                    <a:pt x="5774690" y="4566920"/>
                    <a:pt x="5745480" y="4683760"/>
                  </a:cubicBezTo>
                  <a:cubicBezTo>
                    <a:pt x="5721350" y="4780280"/>
                    <a:pt x="5801360" y="4932680"/>
                    <a:pt x="5741670" y="5033010"/>
                  </a:cubicBezTo>
                  <a:cubicBezTo>
                    <a:pt x="5688330" y="5123180"/>
                    <a:pt x="5514340" y="5133340"/>
                    <a:pt x="5441950" y="5218430"/>
                  </a:cubicBezTo>
                  <a:cubicBezTo>
                    <a:pt x="5372100" y="5300980"/>
                    <a:pt x="5388610" y="5473700"/>
                    <a:pt x="5307330" y="5543550"/>
                  </a:cubicBezTo>
                  <a:cubicBezTo>
                    <a:pt x="5222240" y="5615940"/>
                    <a:pt x="5054600" y="5571490"/>
                    <a:pt x="4965700" y="5624830"/>
                  </a:cubicBezTo>
                  <a:cubicBezTo>
                    <a:pt x="4865370" y="5684520"/>
                    <a:pt x="4813300" y="5852160"/>
                    <a:pt x="4716780" y="5876290"/>
                  </a:cubicBezTo>
                  <a:cubicBezTo>
                    <a:pt x="4599940" y="5905500"/>
                    <a:pt x="4500880" y="5777230"/>
                    <a:pt x="4408170" y="5735320"/>
                  </a:cubicBezTo>
                  <a:cubicBezTo>
                    <a:pt x="4319270" y="5695950"/>
                    <a:pt x="4155440" y="5708650"/>
                    <a:pt x="4105910" y="5586730"/>
                  </a:cubicBezTo>
                  <a:cubicBezTo>
                    <a:pt x="4155440" y="5707380"/>
                    <a:pt x="4156710" y="5763260"/>
                    <a:pt x="4121150" y="5853430"/>
                  </a:cubicBezTo>
                  <a:cubicBezTo>
                    <a:pt x="4084320" y="5948680"/>
                    <a:pt x="4104640" y="6108700"/>
                    <a:pt x="4001770" y="6170930"/>
                  </a:cubicBezTo>
                  <a:cubicBezTo>
                    <a:pt x="3916680" y="6221730"/>
                    <a:pt x="3761740" y="6139180"/>
                    <a:pt x="3648710" y="6168390"/>
                  </a:cubicBezTo>
                  <a:cubicBezTo>
                    <a:pt x="3548380" y="6193790"/>
                    <a:pt x="3460750" y="6344920"/>
                    <a:pt x="3348990" y="6352540"/>
                  </a:cubicBezTo>
                  <a:cubicBezTo>
                    <a:pt x="3241040" y="6360160"/>
                    <a:pt x="3130550" y="6225540"/>
                    <a:pt x="3023870" y="6217920"/>
                  </a:cubicBezTo>
                  <a:cubicBezTo>
                    <a:pt x="2912110" y="6209030"/>
                    <a:pt x="2781300" y="6324600"/>
                    <a:pt x="2680970" y="6299200"/>
                  </a:cubicBezTo>
                  <a:cubicBezTo>
                    <a:pt x="2567940" y="6269990"/>
                    <a:pt x="2515870" y="6106160"/>
                    <a:pt x="2430780" y="6055360"/>
                  </a:cubicBezTo>
                  <a:cubicBezTo>
                    <a:pt x="2327910" y="5993130"/>
                    <a:pt x="2152650" y="5996940"/>
                    <a:pt x="2115820" y="5901690"/>
                  </a:cubicBezTo>
                  <a:cubicBezTo>
                    <a:pt x="2080260" y="5810250"/>
                    <a:pt x="2207260" y="5706110"/>
                    <a:pt x="2256790" y="5585460"/>
                  </a:cubicBezTo>
                  <a:cubicBezTo>
                    <a:pt x="2207260" y="5706110"/>
                    <a:pt x="2098040" y="5817870"/>
                    <a:pt x="2007870" y="5857240"/>
                  </a:cubicBezTo>
                  <a:cubicBezTo>
                    <a:pt x="1915160" y="5897880"/>
                    <a:pt x="1794510" y="5772150"/>
                    <a:pt x="1676400" y="5742940"/>
                  </a:cubicBezTo>
                  <a:cubicBezTo>
                    <a:pt x="1579880" y="5718810"/>
                    <a:pt x="1427480" y="5798820"/>
                    <a:pt x="1327150" y="5739130"/>
                  </a:cubicBezTo>
                  <a:cubicBezTo>
                    <a:pt x="1236980" y="5685790"/>
                    <a:pt x="1226820" y="5511800"/>
                    <a:pt x="1141730" y="5439410"/>
                  </a:cubicBezTo>
                  <a:cubicBezTo>
                    <a:pt x="1059180" y="5369560"/>
                    <a:pt x="886460" y="5386070"/>
                    <a:pt x="816610" y="5304790"/>
                  </a:cubicBezTo>
                  <a:cubicBezTo>
                    <a:pt x="744220" y="5219700"/>
                    <a:pt x="788670" y="5052060"/>
                    <a:pt x="735330" y="4963160"/>
                  </a:cubicBezTo>
                  <a:cubicBezTo>
                    <a:pt x="675640" y="4862830"/>
                    <a:pt x="508000" y="4810760"/>
                    <a:pt x="483870" y="4714240"/>
                  </a:cubicBezTo>
                  <a:cubicBezTo>
                    <a:pt x="454660" y="4597400"/>
                    <a:pt x="582930" y="4498340"/>
                    <a:pt x="624840" y="4405630"/>
                  </a:cubicBezTo>
                  <a:cubicBezTo>
                    <a:pt x="664210" y="4316730"/>
                    <a:pt x="652780" y="4152900"/>
                    <a:pt x="773430" y="4103370"/>
                  </a:cubicBezTo>
                  <a:cubicBezTo>
                    <a:pt x="652780" y="4152900"/>
                    <a:pt x="596900" y="4154170"/>
                    <a:pt x="506730" y="4118610"/>
                  </a:cubicBezTo>
                  <a:cubicBezTo>
                    <a:pt x="411480" y="4081780"/>
                    <a:pt x="251460" y="4102100"/>
                    <a:pt x="189230" y="3999230"/>
                  </a:cubicBezTo>
                  <a:cubicBezTo>
                    <a:pt x="137160" y="3914140"/>
                    <a:pt x="220980" y="3759200"/>
                    <a:pt x="191770" y="3646170"/>
                  </a:cubicBezTo>
                  <a:cubicBezTo>
                    <a:pt x="165100" y="3545840"/>
                    <a:pt x="15240" y="3458210"/>
                    <a:pt x="7620" y="3346450"/>
                  </a:cubicBezTo>
                  <a:cubicBezTo>
                    <a:pt x="0" y="3238500"/>
                    <a:pt x="133350" y="3128010"/>
                    <a:pt x="142240" y="3021330"/>
                  </a:cubicBezTo>
                  <a:cubicBezTo>
                    <a:pt x="151130" y="2909570"/>
                    <a:pt x="35560" y="2778760"/>
                    <a:pt x="60960" y="2678430"/>
                  </a:cubicBezTo>
                  <a:cubicBezTo>
                    <a:pt x="90170" y="2565400"/>
                    <a:pt x="254000" y="2513330"/>
                    <a:pt x="304800" y="2428240"/>
                  </a:cubicBezTo>
                  <a:cubicBezTo>
                    <a:pt x="367030" y="2325370"/>
                    <a:pt x="363220" y="2150110"/>
                    <a:pt x="458470" y="2113280"/>
                  </a:cubicBezTo>
                  <a:cubicBezTo>
                    <a:pt x="549910" y="2077720"/>
                    <a:pt x="654050" y="2204720"/>
                    <a:pt x="774700" y="2254250"/>
                  </a:cubicBezTo>
                  <a:cubicBezTo>
                    <a:pt x="654050" y="2204720"/>
                    <a:pt x="542290" y="2095500"/>
                    <a:pt x="502920" y="2005330"/>
                  </a:cubicBezTo>
                  <a:cubicBezTo>
                    <a:pt x="462280" y="1912620"/>
                    <a:pt x="588010" y="1791970"/>
                    <a:pt x="617220" y="1673860"/>
                  </a:cubicBezTo>
                  <a:cubicBezTo>
                    <a:pt x="641350" y="1577340"/>
                    <a:pt x="561340" y="1424940"/>
                    <a:pt x="621030" y="1324610"/>
                  </a:cubicBezTo>
                  <a:cubicBezTo>
                    <a:pt x="673100" y="1238250"/>
                    <a:pt x="847090" y="1226820"/>
                    <a:pt x="920750" y="1141730"/>
                  </a:cubicBezTo>
                  <a:cubicBezTo>
                    <a:pt x="990600" y="1059180"/>
                    <a:pt x="974090" y="886460"/>
                    <a:pt x="1055370" y="816610"/>
                  </a:cubicBezTo>
                  <a:cubicBezTo>
                    <a:pt x="1140460" y="744220"/>
                    <a:pt x="1308100" y="788670"/>
                    <a:pt x="1397000" y="735330"/>
                  </a:cubicBezTo>
                  <a:cubicBezTo>
                    <a:pt x="1497330" y="675640"/>
                    <a:pt x="1548130" y="508000"/>
                    <a:pt x="1645920" y="483870"/>
                  </a:cubicBezTo>
                  <a:cubicBezTo>
                    <a:pt x="1762760" y="454660"/>
                    <a:pt x="1861820" y="582930"/>
                    <a:pt x="1954530" y="624840"/>
                  </a:cubicBezTo>
                  <a:cubicBezTo>
                    <a:pt x="2043430" y="664210"/>
                    <a:pt x="2207260" y="652780"/>
                    <a:pt x="2256790" y="773430"/>
                  </a:cubicBezTo>
                  <a:cubicBezTo>
                    <a:pt x="2207260" y="652780"/>
                    <a:pt x="2205990" y="596900"/>
                    <a:pt x="2241550" y="506730"/>
                  </a:cubicBezTo>
                  <a:cubicBezTo>
                    <a:pt x="2278380" y="411480"/>
                    <a:pt x="2258060" y="251460"/>
                    <a:pt x="2360930" y="189230"/>
                  </a:cubicBezTo>
                  <a:cubicBezTo>
                    <a:pt x="2446020" y="137160"/>
                    <a:pt x="2600960" y="220980"/>
                    <a:pt x="2713990" y="191770"/>
                  </a:cubicBezTo>
                  <a:cubicBezTo>
                    <a:pt x="2814320" y="165100"/>
                    <a:pt x="2901950" y="15240"/>
                    <a:pt x="3013710" y="7620"/>
                  </a:cubicBezTo>
                  <a:cubicBezTo>
                    <a:pt x="3121660" y="0"/>
                    <a:pt x="3232150" y="133350"/>
                    <a:pt x="3340100" y="142240"/>
                  </a:cubicBezTo>
                  <a:cubicBezTo>
                    <a:pt x="3451860" y="151130"/>
                    <a:pt x="3582670" y="35560"/>
                    <a:pt x="3683000" y="60960"/>
                  </a:cubicBezTo>
                  <a:cubicBezTo>
                    <a:pt x="3796030" y="90170"/>
                    <a:pt x="3848100" y="254000"/>
                    <a:pt x="3933190" y="304800"/>
                  </a:cubicBezTo>
                  <a:cubicBezTo>
                    <a:pt x="4036060" y="367030"/>
                    <a:pt x="4211320" y="363220"/>
                    <a:pt x="4248150" y="458470"/>
                  </a:cubicBezTo>
                  <a:cubicBezTo>
                    <a:pt x="4283710" y="549910"/>
                    <a:pt x="4156710" y="654050"/>
                    <a:pt x="4107180" y="774700"/>
                  </a:cubicBezTo>
                  <a:cubicBezTo>
                    <a:pt x="4156710" y="651510"/>
                    <a:pt x="4265930" y="539750"/>
                    <a:pt x="4356100" y="500380"/>
                  </a:cubicBezTo>
                  <a:close/>
                </a:path>
              </a:pathLst>
            </a:custGeom>
            <a:blipFill>
              <a:blip r:embed="rId13"/>
              <a:stretch>
                <a:fillRect t="-16693" b="-16693"/>
              </a:stretch>
            </a:blipFill>
          </p:spPr>
        </p:sp>
      </p:grpSp>
      <p:sp>
        <p:nvSpPr>
          <p:cNvPr id="21" name="TextBox 21"/>
          <p:cNvSpPr txBox="1"/>
          <p:nvPr/>
        </p:nvSpPr>
        <p:spPr>
          <a:xfrm>
            <a:off x="3724142" y="555164"/>
            <a:ext cx="10839717" cy="1238250"/>
          </a:xfrm>
          <a:prstGeom prst="rect">
            <a:avLst/>
          </a:prstGeom>
        </p:spPr>
        <p:txBody>
          <a:bodyPr lIns="0" tIns="0" rIns="0" bIns="0" rtlCol="0" anchor="t">
            <a:spAutoFit/>
          </a:bodyPr>
          <a:lstStyle/>
          <a:p>
            <a:pPr marL="0" lvl="0" indent="0" algn="ctr">
              <a:lnSpc>
                <a:spcPts val="9720"/>
              </a:lnSpc>
              <a:spcBef>
                <a:spcPct val="0"/>
              </a:spcBef>
            </a:pPr>
            <a:r>
              <a:rPr lang="en-US" sz="8100" b="1">
                <a:solidFill>
                  <a:srgbClr val="003EA8"/>
                </a:solidFill>
                <a:latin typeface="Nunito Bold"/>
                <a:ea typeface="Nunito Bold"/>
                <a:cs typeface="Nunito Bold"/>
                <a:sym typeface="Nunito Bold"/>
              </a:rPr>
              <a:t>Thành viên</a:t>
            </a:r>
          </a:p>
        </p:txBody>
      </p:sp>
      <p:sp>
        <p:nvSpPr>
          <p:cNvPr id="22" name="TextBox 22"/>
          <p:cNvSpPr txBox="1"/>
          <p:nvPr/>
        </p:nvSpPr>
        <p:spPr>
          <a:xfrm>
            <a:off x="2049047" y="5476520"/>
            <a:ext cx="3464110" cy="752475"/>
          </a:xfrm>
          <a:prstGeom prst="rect">
            <a:avLst/>
          </a:prstGeom>
        </p:spPr>
        <p:txBody>
          <a:bodyPr lIns="0" tIns="0" rIns="0" bIns="0" rtlCol="0" anchor="t">
            <a:spAutoFit/>
          </a:bodyPr>
          <a:lstStyle/>
          <a:p>
            <a:pPr algn="ctr">
              <a:lnSpc>
                <a:spcPts val="2942"/>
              </a:lnSpc>
            </a:pPr>
            <a:r>
              <a:rPr lang="en-US" sz="2452" b="1">
                <a:solidFill>
                  <a:srgbClr val="022F7C"/>
                </a:solidFill>
                <a:latin typeface="Nunito Bold"/>
                <a:ea typeface="Nunito Bold"/>
                <a:cs typeface="Nunito Bold"/>
                <a:sym typeface="Nunito Bold"/>
              </a:rPr>
              <a:t>Nguyễn Thị Cẩm Nhung </a:t>
            </a:r>
          </a:p>
          <a:p>
            <a:pPr marL="0" lvl="0" indent="0" algn="ctr">
              <a:lnSpc>
                <a:spcPts val="2942"/>
              </a:lnSpc>
              <a:spcBef>
                <a:spcPct val="0"/>
              </a:spcBef>
            </a:pPr>
            <a:r>
              <a:rPr lang="en-US" sz="2452" b="1">
                <a:solidFill>
                  <a:srgbClr val="022F7C"/>
                </a:solidFill>
                <a:latin typeface="Nunito Bold"/>
                <a:ea typeface="Nunito Bold"/>
                <a:cs typeface="Nunito Bold"/>
                <a:sym typeface="Nunito Bold"/>
              </a:rPr>
              <a:t>23712471</a:t>
            </a:r>
          </a:p>
        </p:txBody>
      </p:sp>
      <p:sp>
        <p:nvSpPr>
          <p:cNvPr id="23" name="TextBox 23"/>
          <p:cNvSpPr txBox="1"/>
          <p:nvPr/>
        </p:nvSpPr>
        <p:spPr>
          <a:xfrm>
            <a:off x="7577281" y="5476520"/>
            <a:ext cx="3133438" cy="752475"/>
          </a:xfrm>
          <a:prstGeom prst="rect">
            <a:avLst/>
          </a:prstGeom>
        </p:spPr>
        <p:txBody>
          <a:bodyPr lIns="0" tIns="0" rIns="0" bIns="0" rtlCol="0" anchor="t">
            <a:spAutoFit/>
          </a:bodyPr>
          <a:lstStyle/>
          <a:p>
            <a:pPr algn="ctr">
              <a:lnSpc>
                <a:spcPts val="2942"/>
              </a:lnSpc>
            </a:pPr>
            <a:r>
              <a:rPr lang="en-US" sz="2452" b="1">
                <a:solidFill>
                  <a:srgbClr val="022F7C"/>
                </a:solidFill>
                <a:latin typeface="Nunito Bold"/>
                <a:ea typeface="Nunito Bold"/>
                <a:cs typeface="Nunito Bold"/>
                <a:sym typeface="Nunito Bold"/>
              </a:rPr>
              <a:t>Nguyễn Thành Trọng</a:t>
            </a:r>
          </a:p>
          <a:p>
            <a:pPr marL="0" lvl="0" indent="0" algn="ctr">
              <a:lnSpc>
                <a:spcPts val="2942"/>
              </a:lnSpc>
              <a:spcBef>
                <a:spcPct val="0"/>
              </a:spcBef>
            </a:pPr>
            <a:r>
              <a:rPr lang="en-US" sz="2452" b="1">
                <a:solidFill>
                  <a:srgbClr val="022F7C"/>
                </a:solidFill>
                <a:latin typeface="Nunito Bold"/>
                <a:ea typeface="Nunito Bold"/>
                <a:cs typeface="Nunito Bold"/>
                <a:sym typeface="Nunito Bold"/>
              </a:rPr>
              <a:t>23726301</a:t>
            </a:r>
          </a:p>
        </p:txBody>
      </p:sp>
      <p:sp>
        <p:nvSpPr>
          <p:cNvPr id="24" name="TextBox 24"/>
          <p:cNvSpPr txBox="1"/>
          <p:nvPr/>
        </p:nvSpPr>
        <p:spPr>
          <a:xfrm>
            <a:off x="9932393" y="8854662"/>
            <a:ext cx="3862236" cy="752475"/>
          </a:xfrm>
          <a:prstGeom prst="rect">
            <a:avLst/>
          </a:prstGeom>
        </p:spPr>
        <p:txBody>
          <a:bodyPr lIns="0" tIns="0" rIns="0" bIns="0" rtlCol="0" anchor="t">
            <a:spAutoFit/>
          </a:bodyPr>
          <a:lstStyle/>
          <a:p>
            <a:pPr marL="0" lvl="0" indent="0" algn="ctr">
              <a:lnSpc>
                <a:spcPts val="2942"/>
              </a:lnSpc>
              <a:spcBef>
                <a:spcPct val="0"/>
              </a:spcBef>
            </a:pPr>
            <a:r>
              <a:rPr lang="en-US" sz="2452" b="1">
                <a:solidFill>
                  <a:srgbClr val="022F7C"/>
                </a:solidFill>
                <a:latin typeface="Nunito Bold"/>
                <a:ea typeface="Nunito Bold"/>
                <a:cs typeface="Nunito Bold"/>
                <a:sym typeface="Nunito Bold"/>
              </a:rPr>
              <a:t>Nguyễn Trần Sông Lam</a:t>
            </a:r>
          </a:p>
          <a:p>
            <a:pPr marL="0" lvl="0" indent="0" algn="ctr">
              <a:lnSpc>
                <a:spcPts val="2942"/>
              </a:lnSpc>
              <a:spcBef>
                <a:spcPct val="0"/>
              </a:spcBef>
            </a:pPr>
            <a:r>
              <a:rPr lang="en-US" sz="2452" b="1">
                <a:solidFill>
                  <a:srgbClr val="022F7C"/>
                </a:solidFill>
                <a:latin typeface="Nunito Bold"/>
                <a:ea typeface="Nunito Bold"/>
                <a:cs typeface="Nunito Bold"/>
                <a:sym typeface="Nunito Bold"/>
              </a:rPr>
              <a:t>23722221</a:t>
            </a:r>
          </a:p>
        </p:txBody>
      </p:sp>
      <p:sp>
        <p:nvSpPr>
          <p:cNvPr id="25" name="TextBox 25"/>
          <p:cNvSpPr txBox="1"/>
          <p:nvPr/>
        </p:nvSpPr>
        <p:spPr>
          <a:xfrm>
            <a:off x="4742372" y="8905708"/>
            <a:ext cx="3717423" cy="752475"/>
          </a:xfrm>
          <a:prstGeom prst="rect">
            <a:avLst/>
          </a:prstGeom>
        </p:spPr>
        <p:txBody>
          <a:bodyPr lIns="0" tIns="0" rIns="0" bIns="0" rtlCol="0" anchor="t">
            <a:spAutoFit/>
          </a:bodyPr>
          <a:lstStyle/>
          <a:p>
            <a:pPr algn="ctr">
              <a:lnSpc>
                <a:spcPts val="2942"/>
              </a:lnSpc>
            </a:pPr>
            <a:r>
              <a:rPr lang="en-US" sz="2452" b="1">
                <a:solidFill>
                  <a:srgbClr val="022F7C"/>
                </a:solidFill>
                <a:latin typeface="Nunito Bold"/>
                <a:ea typeface="Nunito Bold"/>
                <a:cs typeface="Nunito Bold"/>
                <a:sym typeface="Nunito Bold"/>
              </a:rPr>
              <a:t>Nguyễn Ngọc Như Quỳnh</a:t>
            </a:r>
          </a:p>
          <a:p>
            <a:pPr marL="0" lvl="0" indent="0" algn="ctr">
              <a:lnSpc>
                <a:spcPts val="2942"/>
              </a:lnSpc>
              <a:spcBef>
                <a:spcPct val="0"/>
              </a:spcBef>
            </a:pPr>
            <a:r>
              <a:rPr lang="en-US" sz="2452" b="1">
                <a:solidFill>
                  <a:srgbClr val="022F7C"/>
                </a:solidFill>
                <a:latin typeface="Nunito Bold"/>
                <a:ea typeface="Nunito Bold"/>
                <a:cs typeface="Nunito Bold"/>
                <a:sym typeface="Nunito Bold"/>
              </a:rPr>
              <a:t>23711751</a:t>
            </a:r>
          </a:p>
        </p:txBody>
      </p:sp>
      <p:sp>
        <p:nvSpPr>
          <p:cNvPr id="26" name="TextBox 26"/>
          <p:cNvSpPr txBox="1"/>
          <p:nvPr/>
        </p:nvSpPr>
        <p:spPr>
          <a:xfrm>
            <a:off x="12777644" y="5476520"/>
            <a:ext cx="3492813" cy="752475"/>
          </a:xfrm>
          <a:prstGeom prst="rect">
            <a:avLst/>
          </a:prstGeom>
        </p:spPr>
        <p:txBody>
          <a:bodyPr lIns="0" tIns="0" rIns="0" bIns="0" rtlCol="0" anchor="t">
            <a:spAutoFit/>
          </a:bodyPr>
          <a:lstStyle/>
          <a:p>
            <a:pPr algn="ctr">
              <a:lnSpc>
                <a:spcPts val="2942"/>
              </a:lnSpc>
            </a:pPr>
            <a:r>
              <a:rPr lang="en-US" sz="2452" b="1">
                <a:solidFill>
                  <a:srgbClr val="022F7C"/>
                </a:solidFill>
                <a:latin typeface="Nunito Bold"/>
                <a:ea typeface="Nunito Bold"/>
                <a:cs typeface="Nunito Bold"/>
                <a:sym typeface="Nunito Bold"/>
              </a:rPr>
              <a:t>Phạm Hồng Phúc</a:t>
            </a:r>
          </a:p>
          <a:p>
            <a:pPr marL="0" lvl="0" indent="0" algn="ctr">
              <a:lnSpc>
                <a:spcPts val="2942"/>
              </a:lnSpc>
              <a:spcBef>
                <a:spcPct val="0"/>
              </a:spcBef>
            </a:pPr>
            <a:r>
              <a:rPr lang="en-US" sz="2452" b="1">
                <a:solidFill>
                  <a:srgbClr val="022F7C"/>
                </a:solidFill>
                <a:latin typeface="Nunito Bold"/>
                <a:ea typeface="Nunito Bold"/>
                <a:cs typeface="Nunito Bold"/>
                <a:sym typeface="Nunito Bold"/>
              </a:rPr>
              <a:t>23706461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568133"/>
            <a:ext cx="15795020" cy="1262302"/>
            <a:chOff x="0" y="0"/>
            <a:chExt cx="5762066" cy="460491"/>
          </a:xfrm>
        </p:grpSpPr>
        <p:sp>
          <p:nvSpPr>
            <p:cNvPr id="4" name="Freeform 4"/>
            <p:cNvSpPr/>
            <p:nvPr/>
          </p:nvSpPr>
          <p:spPr>
            <a:xfrm>
              <a:off x="0" y="0"/>
              <a:ext cx="5762066" cy="460491"/>
            </a:xfrm>
            <a:custGeom>
              <a:avLst/>
              <a:gdLst/>
              <a:ahLst/>
              <a:cxnLst/>
              <a:rect l="l" t="t" r="r" b="b"/>
              <a:pathLst>
                <a:path w="5762066" h="460491">
                  <a:moveTo>
                    <a:pt x="0" y="0"/>
                  </a:moveTo>
                  <a:lnTo>
                    <a:pt x="5762066" y="0"/>
                  </a:lnTo>
                  <a:lnTo>
                    <a:pt x="5762066" y="460491"/>
                  </a:lnTo>
                  <a:lnTo>
                    <a:pt x="0" y="460491"/>
                  </a:lnTo>
                  <a:close/>
                </a:path>
              </a:pathLst>
            </a:custGeom>
            <a:solidFill>
              <a:srgbClr val="FFFFFF"/>
            </a:solidFill>
          </p:spPr>
        </p:sp>
      </p:grpSp>
      <p:grpSp>
        <p:nvGrpSpPr>
          <p:cNvPr id="5" name="Group 5"/>
          <p:cNvGrpSpPr/>
          <p:nvPr/>
        </p:nvGrpSpPr>
        <p:grpSpPr>
          <a:xfrm>
            <a:off x="1246490" y="2655290"/>
            <a:ext cx="15899882" cy="7145514"/>
            <a:chOff x="0" y="0"/>
            <a:chExt cx="5800320" cy="2606703"/>
          </a:xfrm>
        </p:grpSpPr>
        <p:sp>
          <p:nvSpPr>
            <p:cNvPr id="6" name="Freeform 6"/>
            <p:cNvSpPr/>
            <p:nvPr/>
          </p:nvSpPr>
          <p:spPr>
            <a:xfrm>
              <a:off x="0" y="0"/>
              <a:ext cx="5800320" cy="2606703"/>
            </a:xfrm>
            <a:custGeom>
              <a:avLst/>
              <a:gdLst/>
              <a:ahLst/>
              <a:cxnLst/>
              <a:rect l="l" t="t" r="r" b="b"/>
              <a:pathLst>
                <a:path w="5800320" h="2606703">
                  <a:moveTo>
                    <a:pt x="0" y="0"/>
                  </a:moveTo>
                  <a:lnTo>
                    <a:pt x="5800320" y="0"/>
                  </a:lnTo>
                  <a:lnTo>
                    <a:pt x="5800320" y="2606703"/>
                  </a:lnTo>
                  <a:lnTo>
                    <a:pt x="0" y="2606703"/>
                  </a:lnTo>
                  <a:close/>
                </a:path>
              </a:pathLst>
            </a:custGeom>
            <a:solidFill>
              <a:srgbClr val="FFFFFF"/>
            </a:solidFill>
          </p:spPr>
        </p:sp>
      </p:grpSp>
      <p:sp>
        <p:nvSpPr>
          <p:cNvPr id="7" name="TextBox 7"/>
          <p:cNvSpPr txBox="1"/>
          <p:nvPr/>
        </p:nvSpPr>
        <p:spPr>
          <a:xfrm>
            <a:off x="3230732" y="838042"/>
            <a:ext cx="12280743" cy="847725"/>
          </a:xfrm>
          <a:prstGeom prst="rect">
            <a:avLst/>
          </a:prstGeom>
        </p:spPr>
        <p:txBody>
          <a:bodyPr lIns="0" tIns="0" rIns="0" bIns="0" rtlCol="0" anchor="t">
            <a:spAutoFit/>
          </a:bodyPr>
          <a:lstStyle/>
          <a:p>
            <a:pPr marL="0" lvl="0" indent="0" algn="ctr">
              <a:lnSpc>
                <a:spcPts val="6600"/>
              </a:lnSpc>
              <a:spcBef>
                <a:spcPct val="0"/>
              </a:spcBef>
            </a:pPr>
            <a:r>
              <a:rPr lang="en-US" sz="5500" b="1">
                <a:solidFill>
                  <a:srgbClr val="003EA8"/>
                </a:solidFill>
                <a:latin typeface="Nunito Bold"/>
                <a:ea typeface="Nunito Bold"/>
                <a:cs typeface="Nunito Bold"/>
                <a:sym typeface="Nunito Bold"/>
              </a:rPr>
              <a:t>Nhập dữ liệu mỗi bảng</a:t>
            </a:r>
          </a:p>
        </p:txBody>
      </p:sp>
      <p:sp>
        <p:nvSpPr>
          <p:cNvPr id="8" name="Freeform 8"/>
          <p:cNvSpPr/>
          <p:nvPr/>
        </p:nvSpPr>
        <p:spPr>
          <a:xfrm>
            <a:off x="16043599" y="1341965"/>
            <a:ext cx="1570191" cy="2137636"/>
          </a:xfrm>
          <a:custGeom>
            <a:avLst/>
            <a:gdLst/>
            <a:ahLst/>
            <a:cxnLst/>
            <a:rect l="l" t="t" r="r" b="b"/>
            <a:pathLst>
              <a:path w="1570191" h="2137636">
                <a:moveTo>
                  <a:pt x="0" y="0"/>
                </a:moveTo>
                <a:lnTo>
                  <a:pt x="1570191" y="0"/>
                </a:lnTo>
                <a:lnTo>
                  <a:pt x="1570191" y="2137636"/>
                </a:lnTo>
                <a:lnTo>
                  <a:pt x="0" y="21376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301891" y="8217162"/>
            <a:ext cx="1889198" cy="2069838"/>
          </a:xfrm>
          <a:custGeom>
            <a:avLst/>
            <a:gdLst/>
            <a:ahLst/>
            <a:cxnLst/>
            <a:rect l="l" t="t" r="r" b="b"/>
            <a:pathLst>
              <a:path w="1889198" h="2069838">
                <a:moveTo>
                  <a:pt x="0" y="0"/>
                </a:moveTo>
                <a:lnTo>
                  <a:pt x="1889198" y="0"/>
                </a:lnTo>
                <a:lnTo>
                  <a:pt x="1889198" y="2069838"/>
                </a:lnTo>
                <a:lnTo>
                  <a:pt x="0" y="20698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64386" y="295535"/>
            <a:ext cx="1896031" cy="2115248"/>
          </a:xfrm>
          <a:custGeom>
            <a:avLst/>
            <a:gdLst/>
            <a:ahLst/>
            <a:cxnLst/>
            <a:rect l="l" t="t" r="r" b="b"/>
            <a:pathLst>
              <a:path w="1896031" h="2115248">
                <a:moveTo>
                  <a:pt x="0" y="0"/>
                </a:moveTo>
                <a:lnTo>
                  <a:pt x="1896032" y="0"/>
                </a:lnTo>
                <a:lnTo>
                  <a:pt x="1896032" y="2115248"/>
                </a:lnTo>
                <a:lnTo>
                  <a:pt x="0" y="21152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001998" y="2989455"/>
            <a:ext cx="7369106" cy="5886635"/>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DONVI</a:t>
            </a:r>
          </a:p>
          <a:p>
            <a:pPr algn="l">
              <a:lnSpc>
                <a:spcPts val="4154"/>
              </a:lnSpc>
              <a:spcBef>
                <a:spcPct val="0"/>
              </a:spcBef>
            </a:pPr>
            <a:r>
              <a:rPr lang="en-US" sz="2967" b="1">
                <a:solidFill>
                  <a:srgbClr val="003EA8"/>
                </a:solidFill>
                <a:latin typeface="Nunito Bold"/>
                <a:ea typeface="Nunito Bold"/>
                <a:cs typeface="Nunito Bold"/>
                <a:sym typeface="Nunito Bold"/>
              </a:rPr>
              <a:t>insert into</a:t>
            </a:r>
            <a:r>
              <a:rPr lang="en-US" sz="2967" b="1">
                <a:solidFill>
                  <a:srgbClr val="000000"/>
                </a:solidFill>
                <a:latin typeface="Nunito Bold"/>
                <a:ea typeface="Nunito Bold"/>
                <a:cs typeface="Nunito Bold"/>
                <a:sym typeface="Nunito Bold"/>
              </a:rPr>
              <a:t> DONVI (MADONVI, TENDONVI) </a:t>
            </a:r>
          </a:p>
          <a:p>
            <a:pPr algn="l">
              <a:lnSpc>
                <a:spcPts val="4154"/>
              </a:lnSpc>
              <a:spcBef>
                <a:spcPct val="0"/>
              </a:spcBef>
            </a:pPr>
            <a:r>
              <a:rPr lang="en-US" sz="2967" b="1">
                <a:solidFill>
                  <a:srgbClr val="003EA8"/>
                </a:solidFill>
                <a:latin typeface="Nunito Bold"/>
                <a:ea typeface="Nunito Bold"/>
                <a:cs typeface="Nunito Bold"/>
                <a:sym typeface="Nunito Bold"/>
              </a:rPr>
              <a:t>VALUES</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'DV01'</a:t>
            </a:r>
            <a:r>
              <a:rPr lang="en-US" sz="2967" b="1">
                <a:solidFill>
                  <a:srgbClr val="003EA8"/>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N'Khoa Thương mại du lịch'</a:t>
            </a: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'DV02'</a:t>
            </a:r>
            <a:r>
              <a:rPr lang="en-US" sz="2967" b="1">
                <a:solidFill>
                  <a:srgbClr val="003EA8"/>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N'Khoa Công nghệ thông tin'</a:t>
            </a: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DV03'</a:t>
            </a:r>
            <a:r>
              <a:rPr lang="en-US" sz="2967" b="1">
                <a:solidFill>
                  <a:srgbClr val="003EA8"/>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N'Khoa Cơ khí ô tô'</a:t>
            </a: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DV04'</a:t>
            </a:r>
            <a:r>
              <a:rPr lang="en-US" sz="2967" b="1">
                <a:solidFill>
                  <a:srgbClr val="003EA8"/>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 N'Khoa Quản trị kinh doanh'</a:t>
            </a: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'DV05'</a:t>
            </a:r>
            <a:r>
              <a:rPr lang="en-US" sz="2967" b="1">
                <a:solidFill>
                  <a:srgbClr val="003EA8"/>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N'Khoa Tài chính ngân hàng'</a:t>
            </a:r>
            <a:r>
              <a:rPr lang="en-US" sz="2967" b="1">
                <a:solidFill>
                  <a:srgbClr val="000000"/>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'DV06'</a:t>
            </a:r>
            <a:r>
              <a:rPr lang="en-US" sz="2967" b="1">
                <a:solidFill>
                  <a:srgbClr val="003EA8"/>
                </a:solidFill>
                <a:latin typeface="Nunito Bold"/>
                <a:ea typeface="Nunito Bold"/>
                <a:cs typeface="Nunito Bold"/>
                <a:sym typeface="Nunito Bold"/>
              </a:rPr>
              <a:t>, </a:t>
            </a:r>
            <a:r>
              <a:rPr lang="en-US" sz="2967" b="1">
                <a:solidFill>
                  <a:srgbClr val="ED1C24"/>
                </a:solidFill>
                <a:latin typeface="Nunito Bold"/>
                <a:ea typeface="Nunito Bold"/>
                <a:cs typeface="Nunito Bold"/>
                <a:sym typeface="Nunito Bold"/>
              </a:rPr>
              <a:t>N'Khoa Ngôn ngữ'</a:t>
            </a:r>
            <a:r>
              <a:rPr lang="en-US" sz="2967" b="1">
                <a:solidFill>
                  <a:srgbClr val="000000"/>
                </a:solidFill>
                <a:latin typeface="Nunito Bold"/>
                <a:ea typeface="Nunito Bold"/>
                <a:cs typeface="Nunito Bold"/>
                <a:sym typeface="Nunito Bold"/>
              </a:rPr>
              <a:t>)</a:t>
            </a:r>
          </a:p>
          <a:p>
            <a:pPr algn="l">
              <a:lnSpc>
                <a:spcPts val="4154"/>
              </a:lnSpc>
              <a:spcBef>
                <a:spcPct val="0"/>
              </a:spcBef>
            </a:pPr>
            <a:endParaRPr lang="en-US" sz="2967" b="1">
              <a:solidFill>
                <a:srgbClr val="000000"/>
              </a:solidFill>
              <a:latin typeface="Nunito Bold"/>
              <a:ea typeface="Nunito Bold"/>
              <a:cs typeface="Nunito Bold"/>
              <a:sym typeface="Nunito Bold"/>
            </a:endParaRPr>
          </a:p>
        </p:txBody>
      </p:sp>
      <p:sp>
        <p:nvSpPr>
          <p:cNvPr id="12" name="TextBox 12"/>
          <p:cNvSpPr txBox="1"/>
          <p:nvPr/>
        </p:nvSpPr>
        <p:spPr>
          <a:xfrm>
            <a:off x="9796676" y="2989455"/>
            <a:ext cx="7620772" cy="6410510"/>
          </a:xfrm>
          <a:prstGeom prst="rect">
            <a:avLst/>
          </a:prstGeom>
        </p:spPr>
        <p:txBody>
          <a:bodyPr lIns="0" tIns="0" rIns="0" bIns="0" rtlCol="0" anchor="t">
            <a:spAutoFit/>
          </a:bodyPr>
          <a:lstStyle/>
          <a:p>
            <a:pPr algn="l">
              <a:lnSpc>
                <a:spcPts val="5274"/>
              </a:lnSpc>
              <a:spcBef>
                <a:spcPct val="0"/>
              </a:spcBef>
            </a:pPr>
            <a:r>
              <a:rPr lang="en-US" sz="3767" b="1">
                <a:solidFill>
                  <a:srgbClr val="00BF63"/>
                </a:solidFill>
                <a:latin typeface="Nunito Bold"/>
                <a:ea typeface="Nunito Bold"/>
                <a:cs typeface="Nunito Bold"/>
                <a:sym typeface="Nunito Bold"/>
              </a:rPr>
              <a:t>Bảng MONTHI_NGANH</a:t>
            </a:r>
          </a:p>
          <a:p>
            <a:pPr algn="l">
              <a:lnSpc>
                <a:spcPts val="4154"/>
              </a:lnSpc>
              <a:spcBef>
                <a:spcPct val="0"/>
              </a:spcBef>
            </a:pPr>
            <a:r>
              <a:rPr lang="en-US" sz="2967" b="1">
                <a:solidFill>
                  <a:srgbClr val="003EA8"/>
                </a:solidFill>
                <a:latin typeface="Nunito Bold"/>
                <a:ea typeface="Nunito Bold"/>
                <a:cs typeface="Nunito Bold"/>
                <a:sym typeface="Nunito Bold"/>
              </a:rPr>
              <a:t>insert into</a:t>
            </a:r>
            <a:r>
              <a:rPr lang="en-US" sz="2967" b="1">
                <a:solidFill>
                  <a:srgbClr val="00BF63"/>
                </a:solidFill>
                <a:latin typeface="Nunito Bold"/>
                <a:ea typeface="Nunito Bold"/>
                <a:cs typeface="Nunito Bold"/>
                <a:sym typeface="Nunito Bold"/>
              </a:rPr>
              <a:t> </a:t>
            </a:r>
            <a:r>
              <a:rPr lang="en-US" sz="2967" b="1">
                <a:solidFill>
                  <a:srgbClr val="000000"/>
                </a:solidFill>
                <a:latin typeface="Nunito Bold"/>
                <a:ea typeface="Nunito Bold"/>
                <a:cs typeface="Nunito Bold"/>
                <a:sym typeface="Nunito Bold"/>
              </a:rPr>
              <a:t>MONTHI_NGANH (MAMT, MANGANH)</a:t>
            </a:r>
          </a:p>
          <a:p>
            <a:pPr algn="l">
              <a:lnSpc>
                <a:spcPts val="4154"/>
              </a:lnSpc>
              <a:spcBef>
                <a:spcPct val="0"/>
              </a:spcBef>
            </a:pPr>
            <a:r>
              <a:rPr lang="en-US" sz="2967" b="1">
                <a:solidFill>
                  <a:srgbClr val="003EA8"/>
                </a:solidFill>
                <a:latin typeface="Nunito Bold"/>
                <a:ea typeface="Nunito Bold"/>
                <a:cs typeface="Nunito Bold"/>
                <a:sym typeface="Nunito Bold"/>
              </a:rPr>
              <a:t>values </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'A001', '1024'</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'A002', '1024'</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'A003', '1024'</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'D001', '0125'</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'D002', '0125'</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'A001', '1025'</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'A002', '1025'</a:t>
            </a:r>
            <a:r>
              <a:rPr lang="en-US" sz="2967" b="1">
                <a:solidFill>
                  <a:srgbClr val="000000"/>
                </a:solidFill>
                <a:latin typeface="Nunito Bold"/>
                <a:ea typeface="Nunito Bold"/>
                <a:cs typeface="Nunito Bold"/>
                <a:sym typeface="Nunito Bold"/>
              </a:rPr>
              <a:t>),</a:t>
            </a:r>
          </a:p>
          <a:p>
            <a:pPr algn="l">
              <a:lnSpc>
                <a:spcPts val="4154"/>
              </a:lnSpc>
              <a:spcBef>
                <a:spcPct val="0"/>
              </a:spcBef>
            </a:pPr>
            <a:r>
              <a:rPr lang="en-US" sz="2967" b="1">
                <a:solidFill>
                  <a:srgbClr val="000000"/>
                </a:solidFill>
                <a:latin typeface="Nunito Bold"/>
                <a:ea typeface="Nunito Bold"/>
                <a:cs typeface="Nunito Bold"/>
                <a:sym typeface="Nunito Bold"/>
              </a:rPr>
              <a:t>(</a:t>
            </a:r>
            <a:r>
              <a:rPr lang="en-US" sz="2967" b="1">
                <a:solidFill>
                  <a:srgbClr val="ED1C24"/>
                </a:solidFill>
                <a:latin typeface="Nunito Bold"/>
                <a:ea typeface="Nunito Bold"/>
                <a:cs typeface="Nunito Bold"/>
                <a:sym typeface="Nunito Bold"/>
              </a:rPr>
              <a:t>'D002', '1025'</a:t>
            </a:r>
            <a:r>
              <a:rPr lang="en-US" sz="2967" b="1">
                <a:solidFill>
                  <a:srgbClr val="000000"/>
                </a:solidFill>
                <a:latin typeface="Nunito Bold"/>
                <a:ea typeface="Nunito Bold"/>
                <a:cs typeface="Nunito Bold"/>
                <a:sym typeface="Nunito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324633" y="4037780"/>
            <a:ext cx="9873999" cy="5220520"/>
          </a:xfrm>
          <a:prstGeom prst="rect">
            <a:avLst/>
          </a:prstGeom>
        </p:spPr>
        <p:txBody>
          <a:bodyPr lIns="0" tIns="0" rIns="0" bIns="0" rtlCol="0" anchor="t">
            <a:spAutoFit/>
          </a:bodyPr>
          <a:lstStyle/>
          <a:p>
            <a:pPr algn="l">
              <a:lnSpc>
                <a:spcPts val="4154"/>
              </a:lnSpc>
            </a:pPr>
            <a:r>
              <a:rPr lang="en-US" sz="2967" b="1">
                <a:solidFill>
                  <a:srgbClr val="003EA8"/>
                </a:solidFill>
                <a:latin typeface="Nunito Bold"/>
                <a:ea typeface="Nunito Bold"/>
                <a:cs typeface="Nunito Bold"/>
                <a:sym typeface="Nunito Bold"/>
              </a:rPr>
              <a:t>SELECT </a:t>
            </a:r>
          </a:p>
          <a:p>
            <a:pPr algn="l">
              <a:lnSpc>
                <a:spcPts val="4154"/>
              </a:lnSpc>
              <a:spcBef>
                <a:spcPct val="0"/>
              </a:spcBef>
            </a:pPr>
            <a:r>
              <a:rPr lang="en-US" sz="2967" b="1">
                <a:solidFill>
                  <a:srgbClr val="00053D"/>
                </a:solidFill>
                <a:latin typeface="Nunito Bold"/>
                <a:ea typeface="Nunito Bold"/>
                <a:cs typeface="Nunito Bold"/>
                <a:sym typeface="Nunito Bold"/>
              </a:rPr>
              <a:t>  CB.DIEMTHISO,</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D741D7"/>
                </a:solidFill>
                <a:latin typeface="Nunito Bold"/>
                <a:ea typeface="Nunito Bold"/>
                <a:cs typeface="Nunito Bold"/>
                <a:sym typeface="Nunito Bold"/>
              </a:rPr>
              <a:t>COUNT</a:t>
            </a:r>
            <a:r>
              <a:rPr lang="en-US" sz="2967" b="1">
                <a:solidFill>
                  <a:srgbClr val="00053D"/>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DISTINCT </a:t>
            </a:r>
            <a:r>
              <a:rPr lang="en-US" sz="2967" b="1">
                <a:solidFill>
                  <a:srgbClr val="00053D"/>
                </a:solidFill>
                <a:latin typeface="Nunito Bold"/>
                <a:ea typeface="Nunito Bold"/>
                <a:cs typeface="Nunito Bold"/>
                <a:sym typeface="Nunito Bold"/>
              </a:rPr>
              <a:t>CB.MACANBO)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SoCanBo,</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D741D7"/>
                </a:solidFill>
                <a:latin typeface="Nunito Bold"/>
                <a:ea typeface="Nunito Bold"/>
                <a:cs typeface="Nunito Bold"/>
                <a:sym typeface="Nunito Bold"/>
              </a:rPr>
              <a:t>COUNT</a:t>
            </a:r>
            <a:r>
              <a:rPr lang="en-US" sz="2967" b="1">
                <a:solidFill>
                  <a:srgbClr val="00053D"/>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DISTINCT </a:t>
            </a:r>
            <a:r>
              <a:rPr lang="en-US" sz="2967" b="1">
                <a:solidFill>
                  <a:srgbClr val="00053D"/>
                </a:solidFill>
                <a:latin typeface="Nunito Bold"/>
                <a:ea typeface="Nunito Bold"/>
                <a:cs typeface="Nunito Bold"/>
                <a:sym typeface="Nunito Bold"/>
              </a:rPr>
              <a:t>TS.MAPHONG)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SoPhongThi</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CANBO CB</a:t>
            </a:r>
          </a:p>
          <a:p>
            <a:pPr algn="l">
              <a:lnSpc>
                <a:spcPts val="4154"/>
              </a:lnSpc>
              <a:spcBef>
                <a:spcPct val="0"/>
              </a:spcBef>
            </a:pPr>
            <a:r>
              <a:rPr lang="en-US" sz="2967" b="1">
                <a:solidFill>
                  <a:srgbClr val="003EA8"/>
                </a:solidFill>
                <a:latin typeface="Nunito Bold"/>
                <a:ea typeface="Nunito Bold"/>
                <a:cs typeface="Nunito Bold"/>
                <a:sym typeface="Nunito Bold"/>
              </a:rPr>
              <a:t>JOIN </a:t>
            </a:r>
            <a:r>
              <a:rPr lang="en-US" sz="2967" b="1">
                <a:solidFill>
                  <a:srgbClr val="00053D"/>
                </a:solidFill>
                <a:latin typeface="Nunito Bold"/>
                <a:ea typeface="Nunito Bold"/>
                <a:cs typeface="Nunito Bold"/>
                <a:sym typeface="Nunito Bold"/>
              </a:rPr>
              <a:t>THISINH TS</a:t>
            </a:r>
            <a:r>
              <a:rPr lang="en-US" sz="2967" b="1">
                <a:solidFill>
                  <a:srgbClr val="00BF63"/>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ON</a:t>
            </a:r>
            <a:r>
              <a:rPr lang="en-US" sz="2967" b="1">
                <a:solidFill>
                  <a:srgbClr val="00053D"/>
                </a:solidFill>
                <a:latin typeface="Nunito Bold"/>
                <a:ea typeface="Nunito Bold"/>
                <a:cs typeface="Nunito Bold"/>
                <a:sym typeface="Nunito Bold"/>
              </a:rPr>
              <a:t> CB.DIEMTHISO = TS.DIEMTHISO</a:t>
            </a:r>
          </a:p>
          <a:p>
            <a:pPr algn="l">
              <a:lnSpc>
                <a:spcPts val="4154"/>
              </a:lnSpc>
              <a:spcBef>
                <a:spcPct val="0"/>
              </a:spcBef>
            </a:pPr>
            <a:r>
              <a:rPr lang="en-US" sz="2967" b="1">
                <a:solidFill>
                  <a:srgbClr val="003EA8"/>
                </a:solidFill>
                <a:latin typeface="Nunito Bold"/>
                <a:ea typeface="Nunito Bold"/>
                <a:cs typeface="Nunito Bold"/>
                <a:sym typeface="Nunito Bold"/>
              </a:rPr>
              <a:t>GROUP BY</a:t>
            </a:r>
            <a:r>
              <a:rPr lang="en-US" sz="2967" b="1">
                <a:solidFill>
                  <a:srgbClr val="00053D"/>
                </a:solidFill>
                <a:latin typeface="Nunito Bold"/>
                <a:ea typeface="Nunito Bold"/>
                <a:cs typeface="Nunito Bold"/>
                <a:sym typeface="Nunito Bold"/>
              </a:rPr>
              <a:t> CB.DIEMTHISO</a:t>
            </a:r>
          </a:p>
          <a:p>
            <a:pPr algn="l">
              <a:lnSpc>
                <a:spcPts val="4154"/>
              </a:lnSpc>
              <a:spcBef>
                <a:spcPct val="0"/>
              </a:spcBef>
            </a:pPr>
            <a:r>
              <a:rPr lang="en-US" sz="2967" b="1">
                <a:solidFill>
                  <a:srgbClr val="003EA8"/>
                </a:solidFill>
                <a:latin typeface="Nunito Bold"/>
                <a:ea typeface="Nunito Bold"/>
                <a:cs typeface="Nunito Bold"/>
                <a:sym typeface="Nunito Bold"/>
              </a:rPr>
              <a:t>HAVING </a:t>
            </a:r>
            <a:r>
              <a:rPr lang="en-US" sz="2967" b="1">
                <a:solidFill>
                  <a:srgbClr val="D741D7"/>
                </a:solidFill>
                <a:latin typeface="Nunito Bold"/>
                <a:ea typeface="Nunito Bold"/>
                <a:cs typeface="Nunito Bold"/>
                <a:sym typeface="Nunito Bold"/>
              </a:rPr>
              <a:t>COUNT</a:t>
            </a:r>
            <a:r>
              <a:rPr lang="en-US" sz="2967" b="1">
                <a:solidFill>
                  <a:srgbClr val="00053D"/>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DISTINCT </a:t>
            </a:r>
            <a:r>
              <a:rPr lang="en-US" sz="2967" b="1">
                <a:solidFill>
                  <a:srgbClr val="00053D"/>
                </a:solidFill>
                <a:latin typeface="Nunito Bold"/>
                <a:ea typeface="Nunito Bold"/>
                <a:cs typeface="Nunito Bold"/>
                <a:sym typeface="Nunito Bold"/>
              </a:rPr>
              <a:t>CB.MACANBO) &lt; </a:t>
            </a:r>
            <a:r>
              <a:rPr lang="en-US" sz="2967" b="1">
                <a:solidFill>
                  <a:srgbClr val="D741D7"/>
                </a:solidFill>
                <a:latin typeface="Nunito Bold"/>
                <a:ea typeface="Nunito Bold"/>
                <a:cs typeface="Nunito Bold"/>
                <a:sym typeface="Nunito Bold"/>
              </a:rPr>
              <a:t>COUNT</a:t>
            </a:r>
            <a:r>
              <a:rPr lang="en-US" sz="2967" b="1">
                <a:solidFill>
                  <a:srgbClr val="00053D"/>
                </a:solidFill>
                <a:latin typeface="Nunito Bold"/>
                <a:ea typeface="Nunito Bold"/>
                <a:cs typeface="Nunito Bold"/>
                <a:sym typeface="Nunito Bold"/>
              </a:rPr>
              <a:t>(</a:t>
            </a:r>
            <a:r>
              <a:rPr lang="en-US" sz="2967" b="1">
                <a:solidFill>
                  <a:srgbClr val="003EA8"/>
                </a:solidFill>
                <a:latin typeface="Nunito Bold"/>
                <a:ea typeface="Nunito Bold"/>
                <a:cs typeface="Nunito Bold"/>
                <a:sym typeface="Nunito Bold"/>
              </a:rPr>
              <a:t>DISTINCT </a:t>
            </a:r>
            <a:r>
              <a:rPr lang="en-US" sz="2967" b="1">
                <a:solidFill>
                  <a:srgbClr val="00053D"/>
                </a:solidFill>
                <a:latin typeface="Nunito Bold"/>
                <a:ea typeface="Nunito Bold"/>
                <a:cs typeface="Nunito Bold"/>
                <a:sym typeface="Nunito Bold"/>
              </a:rPr>
              <a:t>TS.MAPHONG)</a:t>
            </a:r>
          </a:p>
          <a:p>
            <a:pPr algn="l">
              <a:lnSpc>
                <a:spcPts val="4154"/>
              </a:lnSpc>
              <a:spcBef>
                <a:spcPct val="0"/>
              </a:spcBef>
            </a:pPr>
            <a:endParaRPr lang="en-US" sz="2967" b="1">
              <a:solidFill>
                <a:srgbClr val="00053D"/>
              </a:solidFill>
              <a:latin typeface="Nunito Bold"/>
              <a:ea typeface="Nunito Bold"/>
              <a:cs typeface="Nunito Bold"/>
              <a:sym typeface="Nunito Bold"/>
            </a:endParaRPr>
          </a:p>
        </p:txBody>
      </p:sp>
      <p:sp>
        <p:nvSpPr>
          <p:cNvPr id="11" name="Freeform 11"/>
          <p:cNvSpPr/>
          <p:nvPr/>
        </p:nvSpPr>
        <p:spPr>
          <a:xfrm>
            <a:off x="12558975" y="4491293"/>
            <a:ext cx="6092059" cy="5355936"/>
          </a:xfrm>
          <a:custGeom>
            <a:avLst/>
            <a:gdLst/>
            <a:ahLst/>
            <a:cxnLst/>
            <a:rect l="l" t="t" r="r" b="b"/>
            <a:pathLst>
              <a:path w="6092059" h="5355936">
                <a:moveTo>
                  <a:pt x="0" y="0"/>
                </a:moveTo>
                <a:lnTo>
                  <a:pt x="6092059" y="0"/>
                </a:lnTo>
                <a:lnTo>
                  <a:pt x="6092059" y="5355935"/>
                </a:lnTo>
                <a:lnTo>
                  <a:pt x="0" y="535593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3" name="TextBox 13"/>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GROUP BY + 1 CÂU BẤT KÌ</a:t>
            </a:r>
          </a:p>
        </p:txBody>
      </p:sp>
      <p:sp>
        <p:nvSpPr>
          <p:cNvPr id="14" name="TextBox 14"/>
          <p:cNvSpPr txBox="1"/>
          <p:nvPr/>
        </p:nvSpPr>
        <p:spPr>
          <a:xfrm>
            <a:off x="1028700" y="2579439"/>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a. Liệt kê các điểm thi mà số lượng cán bộ phân công ít hơn số phòng thi có thí sinh dự thi.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324633" y="4037780"/>
            <a:ext cx="9873999" cy="5220520"/>
          </a:xfrm>
          <a:prstGeom prst="rect">
            <a:avLst/>
          </a:prstGeom>
        </p:spPr>
        <p:txBody>
          <a:bodyPr lIns="0" tIns="0" rIns="0" bIns="0" rtlCol="0" anchor="t">
            <a:spAutoFit/>
          </a:bodyPr>
          <a:lstStyle/>
          <a:p>
            <a:pPr algn="l">
              <a:lnSpc>
                <a:spcPts val="4154"/>
              </a:lnSpc>
            </a:pPr>
            <a:r>
              <a:rPr lang="en-US" sz="2967" b="1">
                <a:solidFill>
                  <a:srgbClr val="003EA8"/>
                </a:solidFill>
                <a:latin typeface="Nunito Bold"/>
                <a:ea typeface="Nunito Bold"/>
                <a:cs typeface="Nunito Bold"/>
                <a:sym typeface="Nunito Bold"/>
              </a:rPr>
              <a:t>SELECT </a:t>
            </a:r>
          </a:p>
          <a:p>
            <a:pPr algn="l">
              <a:lnSpc>
                <a:spcPts val="4154"/>
              </a:lnSpc>
              <a:spcBef>
                <a:spcPct val="0"/>
              </a:spcBef>
            </a:pPr>
            <a:r>
              <a:rPr lang="en-US" sz="2967" b="1">
                <a:solidFill>
                  <a:srgbClr val="00053D"/>
                </a:solidFill>
                <a:latin typeface="Nunito Bold"/>
                <a:ea typeface="Nunito Bold"/>
                <a:cs typeface="Nunito Bold"/>
                <a:sym typeface="Nunito Bold"/>
              </a:rPr>
              <a:t> cb.DIEMTHISO,</a:t>
            </a:r>
          </a:p>
          <a:p>
            <a:pPr algn="l">
              <a:lnSpc>
                <a:spcPts val="4154"/>
              </a:lnSpc>
              <a:spcBef>
                <a:spcPct val="0"/>
              </a:spcBef>
            </a:pPr>
            <a:r>
              <a:rPr lang="en-US" sz="2967" b="1">
                <a:solidFill>
                  <a:srgbClr val="00053D"/>
                </a:solidFill>
                <a:latin typeface="Nunito Bold"/>
                <a:ea typeface="Nunito Bold"/>
                <a:cs typeface="Nunito Bold"/>
                <a:sym typeface="Nunito Bold"/>
              </a:rPr>
              <a:t> cb.CHUCVU,</a:t>
            </a:r>
          </a:p>
          <a:p>
            <a:pPr algn="l">
              <a:lnSpc>
                <a:spcPts val="4154"/>
              </a:lnSpc>
              <a:spcBef>
                <a:spcPct val="0"/>
              </a:spcBef>
            </a:pPr>
            <a:r>
              <a:rPr lang="en-US" sz="2967" b="1">
                <a:solidFill>
                  <a:srgbClr val="00053D"/>
                </a:solidFill>
                <a:latin typeface="Nunito Bold"/>
                <a:ea typeface="Nunito Bold"/>
                <a:cs typeface="Nunito Bold"/>
                <a:sym typeface="Nunito Bold"/>
              </a:rPr>
              <a:t> dv.TENDONVI,</a:t>
            </a:r>
          </a:p>
          <a:p>
            <a:pPr algn="l">
              <a:lnSpc>
                <a:spcPts val="4154"/>
              </a:lnSpc>
              <a:spcBef>
                <a:spcPct val="0"/>
              </a:spcBef>
            </a:pPr>
            <a:r>
              <a:rPr lang="en-US" sz="2967" b="1">
                <a:solidFill>
                  <a:srgbClr val="00BF63"/>
                </a:solidFill>
                <a:latin typeface="Nunito Bold"/>
                <a:ea typeface="Nunito Bold"/>
                <a:cs typeface="Nunito Bold"/>
                <a:sym typeface="Nunito Bold"/>
              </a:rPr>
              <a:t> </a:t>
            </a:r>
            <a:r>
              <a:rPr lang="en-US" sz="2967" b="1">
                <a:solidFill>
                  <a:srgbClr val="D741D7"/>
                </a:solidFill>
                <a:latin typeface="Nunito Bold"/>
                <a:ea typeface="Nunito Bold"/>
                <a:cs typeface="Nunito Bold"/>
                <a:sym typeface="Nunito Bold"/>
              </a:rPr>
              <a:t>COUNT</a:t>
            </a:r>
            <a:r>
              <a:rPr lang="en-US" sz="2967" b="1">
                <a:solidFill>
                  <a:srgbClr val="00053D"/>
                </a:solidFill>
                <a:latin typeface="Nunito Bold"/>
                <a:ea typeface="Nunito Bold"/>
                <a:cs typeface="Nunito Bold"/>
                <a:sym typeface="Nunito Bold"/>
              </a:rPr>
              <a:t>(*) </a:t>
            </a:r>
            <a:r>
              <a:rPr lang="en-US" sz="2967" b="1">
                <a:solidFill>
                  <a:srgbClr val="D741D7"/>
                </a:solidFill>
                <a:latin typeface="Nunito Bold"/>
                <a:ea typeface="Nunito Bold"/>
                <a:cs typeface="Nunito Bold"/>
                <a:sym typeface="Nunito Bold"/>
              </a:rPr>
              <a:t>AS</a:t>
            </a:r>
            <a:r>
              <a:rPr lang="en-US" sz="2967" b="1">
                <a:solidFill>
                  <a:srgbClr val="00053D"/>
                </a:solidFill>
                <a:latin typeface="Nunito Bold"/>
                <a:ea typeface="Nunito Bold"/>
                <a:cs typeface="Nunito Bold"/>
                <a:sym typeface="Nunito Bold"/>
              </a:rPr>
              <a:t> SoLuongCanBo</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CANBO cb</a:t>
            </a:r>
          </a:p>
          <a:p>
            <a:pPr algn="l">
              <a:lnSpc>
                <a:spcPts val="4154"/>
              </a:lnSpc>
              <a:spcBef>
                <a:spcPct val="0"/>
              </a:spcBef>
            </a:pPr>
            <a:r>
              <a:rPr lang="en-US" sz="2967" b="1">
                <a:solidFill>
                  <a:srgbClr val="003EA8"/>
                </a:solidFill>
                <a:latin typeface="Nunito Bold"/>
                <a:ea typeface="Nunito Bold"/>
                <a:cs typeface="Nunito Bold"/>
                <a:sym typeface="Nunito Bold"/>
              </a:rPr>
              <a:t>JOIN </a:t>
            </a:r>
            <a:r>
              <a:rPr lang="en-US" sz="2967" b="1">
                <a:solidFill>
                  <a:srgbClr val="00053D"/>
                </a:solidFill>
                <a:latin typeface="Nunito Bold"/>
                <a:ea typeface="Nunito Bold"/>
                <a:cs typeface="Nunito Bold"/>
                <a:sym typeface="Nunito Bold"/>
              </a:rPr>
              <a:t>DONVI dv </a:t>
            </a:r>
            <a:r>
              <a:rPr lang="en-US" sz="2967" b="1">
                <a:solidFill>
                  <a:srgbClr val="003EA8"/>
                </a:solidFill>
                <a:latin typeface="Nunito Bold"/>
                <a:ea typeface="Nunito Bold"/>
                <a:cs typeface="Nunito Bold"/>
                <a:sym typeface="Nunito Bold"/>
              </a:rPr>
              <a:t>ON </a:t>
            </a:r>
            <a:r>
              <a:rPr lang="en-US" sz="2967" b="1">
                <a:solidFill>
                  <a:srgbClr val="00053D"/>
                </a:solidFill>
                <a:latin typeface="Nunito Bold"/>
                <a:ea typeface="Nunito Bold"/>
                <a:cs typeface="Nunito Bold"/>
                <a:sym typeface="Nunito Bold"/>
              </a:rPr>
              <a:t>cb.MADONVI = dv.MADONVI</a:t>
            </a:r>
          </a:p>
          <a:p>
            <a:pPr algn="l">
              <a:lnSpc>
                <a:spcPts val="4154"/>
              </a:lnSpc>
              <a:spcBef>
                <a:spcPct val="0"/>
              </a:spcBef>
            </a:pPr>
            <a:r>
              <a:rPr lang="en-US" sz="2967" b="1">
                <a:solidFill>
                  <a:srgbClr val="003EA8"/>
                </a:solidFill>
                <a:latin typeface="Nunito Bold"/>
                <a:ea typeface="Nunito Bold"/>
                <a:cs typeface="Nunito Bold"/>
                <a:sym typeface="Nunito Bold"/>
              </a:rPr>
              <a:t>GROUP BY</a:t>
            </a:r>
            <a:r>
              <a:rPr lang="en-US" sz="2967" b="1">
                <a:solidFill>
                  <a:srgbClr val="00053D"/>
                </a:solidFill>
                <a:latin typeface="Nunito Bold"/>
                <a:ea typeface="Nunito Bold"/>
                <a:cs typeface="Nunito Bold"/>
                <a:sym typeface="Nunito Bold"/>
              </a:rPr>
              <a:t> cb.DIEMTHISO, cb.CHUCVU, dv.TENDONVI</a:t>
            </a:r>
          </a:p>
          <a:p>
            <a:pPr algn="l">
              <a:lnSpc>
                <a:spcPts val="4154"/>
              </a:lnSpc>
              <a:spcBef>
                <a:spcPct val="0"/>
              </a:spcBef>
            </a:pPr>
            <a:r>
              <a:rPr lang="en-US" sz="2967" b="1">
                <a:solidFill>
                  <a:srgbClr val="003EA8"/>
                </a:solidFill>
                <a:latin typeface="Nunito Bold"/>
                <a:ea typeface="Nunito Bold"/>
                <a:cs typeface="Nunito Bold"/>
                <a:sym typeface="Nunito Bold"/>
              </a:rPr>
              <a:t>ORDER BY</a:t>
            </a:r>
            <a:r>
              <a:rPr lang="en-US" sz="2967" b="1">
                <a:solidFill>
                  <a:srgbClr val="00053D"/>
                </a:solidFill>
                <a:latin typeface="Nunito Bold"/>
                <a:ea typeface="Nunito Bold"/>
                <a:cs typeface="Nunito Bold"/>
                <a:sym typeface="Nunito Bold"/>
              </a:rPr>
              <a:t> cb.DIEMTHISO</a:t>
            </a:r>
          </a:p>
          <a:p>
            <a:pPr algn="l">
              <a:lnSpc>
                <a:spcPts val="4154"/>
              </a:lnSpc>
              <a:spcBef>
                <a:spcPct val="0"/>
              </a:spcBef>
            </a:pPr>
            <a:endParaRPr lang="en-US" sz="2967" b="1">
              <a:solidFill>
                <a:srgbClr val="00053D"/>
              </a:solidFill>
              <a:latin typeface="Nunito Bold"/>
              <a:ea typeface="Nunito Bold"/>
              <a:cs typeface="Nunito Bold"/>
              <a:sym typeface="Nunito Bold"/>
            </a:endParaRPr>
          </a:p>
        </p:txBody>
      </p:sp>
      <p:sp>
        <p:nvSpPr>
          <p:cNvPr id="11" name="Freeform 11"/>
          <p:cNvSpPr/>
          <p:nvPr/>
        </p:nvSpPr>
        <p:spPr>
          <a:xfrm>
            <a:off x="12558975" y="4491293"/>
            <a:ext cx="6092059" cy="5355936"/>
          </a:xfrm>
          <a:custGeom>
            <a:avLst/>
            <a:gdLst/>
            <a:ahLst/>
            <a:cxnLst/>
            <a:rect l="l" t="t" r="r" b="b"/>
            <a:pathLst>
              <a:path w="6092059" h="5355936">
                <a:moveTo>
                  <a:pt x="0" y="0"/>
                </a:moveTo>
                <a:lnTo>
                  <a:pt x="6092059" y="0"/>
                </a:lnTo>
                <a:lnTo>
                  <a:pt x="6092059" y="5355935"/>
                </a:lnTo>
                <a:lnTo>
                  <a:pt x="0" y="535593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3" name="TextBox 13"/>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GROUP BY + 1 CÂU BẤT KÌ</a:t>
            </a:r>
          </a:p>
        </p:txBody>
      </p:sp>
      <p:sp>
        <p:nvSpPr>
          <p:cNvPr id="14" name="TextBox 14"/>
          <p:cNvSpPr txBox="1"/>
          <p:nvPr/>
        </p:nvSpPr>
        <p:spPr>
          <a:xfrm>
            <a:off x="1028700" y="2579439"/>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b. Thống kê số lượng cán bộ theo điểm thi số và chức vụ, đồng thời hiển thị thêm tên đơn vị tương ứng.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909592" y="4072757"/>
            <a:ext cx="11244118" cy="3125020"/>
          </a:xfrm>
          <a:prstGeom prst="rect">
            <a:avLst/>
          </a:prstGeom>
        </p:spPr>
        <p:txBody>
          <a:bodyPr lIns="0" tIns="0" rIns="0" bIns="0" rtlCol="0" anchor="t">
            <a:spAutoFit/>
          </a:bodyPr>
          <a:lstStyle/>
          <a:p>
            <a:pPr algn="l">
              <a:lnSpc>
                <a:spcPts val="4154"/>
              </a:lnSpc>
            </a:pPr>
            <a:endParaRPr/>
          </a:p>
          <a:p>
            <a:pPr algn="l">
              <a:lnSpc>
                <a:spcPts val="4154"/>
              </a:lnSpc>
              <a:spcBef>
                <a:spcPct val="0"/>
              </a:spcBef>
            </a:pP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MAPHONG, GHICHU, DIEMTHISO</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PHONGTHI</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DIEMTHISO &gt;= 3 </a:t>
            </a:r>
            <a:r>
              <a:rPr lang="en-US" sz="2967" b="1">
                <a:solidFill>
                  <a:srgbClr val="003EA8"/>
                </a:solidFill>
                <a:latin typeface="Nunito Bold"/>
                <a:ea typeface="Nunito Bold"/>
                <a:cs typeface="Nunito Bold"/>
                <a:sym typeface="Nunito Bold"/>
              </a:rPr>
              <a:t>AND </a:t>
            </a:r>
            <a:r>
              <a:rPr lang="en-US" sz="2967" b="1">
                <a:solidFill>
                  <a:srgbClr val="00053D"/>
                </a:solidFill>
                <a:latin typeface="Nunito Bold"/>
                <a:ea typeface="Nunito Bold"/>
                <a:cs typeface="Nunito Bold"/>
                <a:sym typeface="Nunito Bold"/>
              </a:rPr>
              <a:t>GHICHU LIKE </a:t>
            </a:r>
            <a:r>
              <a:rPr lang="en-US" sz="2967" b="1">
                <a:solidFill>
                  <a:srgbClr val="FF555C"/>
                </a:solidFill>
                <a:latin typeface="Nunito Bold"/>
                <a:ea typeface="Nunito Bold"/>
                <a:cs typeface="Nunito Bold"/>
                <a:sym typeface="Nunito Bold"/>
              </a:rPr>
              <a:t>'%Dãy nhà B%'</a:t>
            </a:r>
          </a:p>
          <a:p>
            <a:pPr algn="l">
              <a:lnSpc>
                <a:spcPts val="4154"/>
              </a:lnSpc>
              <a:spcBef>
                <a:spcPct val="0"/>
              </a:spcBef>
            </a:pPr>
            <a:endParaRPr lang="en-US" sz="2967" b="1">
              <a:solidFill>
                <a:srgbClr val="FF555C"/>
              </a:solidFill>
              <a:latin typeface="Nunito Bold"/>
              <a:ea typeface="Nunito Bold"/>
              <a:cs typeface="Nunito Bold"/>
              <a:sym typeface="Nunito Bold"/>
            </a:endParaRPr>
          </a:p>
          <a:p>
            <a:pPr algn="l">
              <a:lnSpc>
                <a:spcPts val="4154"/>
              </a:lnSpc>
              <a:spcBef>
                <a:spcPct val="0"/>
              </a:spcBef>
            </a:pPr>
            <a:endParaRPr lang="en-US" sz="2967" b="1">
              <a:solidFill>
                <a:srgbClr val="FF555C"/>
              </a:solidFill>
              <a:latin typeface="Nunito Bold"/>
              <a:ea typeface="Nunito Bold"/>
              <a:cs typeface="Nunito Bold"/>
              <a:sym typeface="Nunito Bold"/>
            </a:endParaRPr>
          </a:p>
        </p:txBody>
      </p:sp>
      <p:sp>
        <p:nvSpPr>
          <p:cNvPr id="11" name="Freeform 11"/>
          <p:cNvSpPr/>
          <p:nvPr/>
        </p:nvSpPr>
        <p:spPr>
          <a:xfrm>
            <a:off x="12558975" y="4491293"/>
            <a:ext cx="6092059" cy="5355936"/>
          </a:xfrm>
          <a:custGeom>
            <a:avLst/>
            <a:gdLst/>
            <a:ahLst/>
            <a:cxnLst/>
            <a:rect l="l" t="t" r="r" b="b"/>
            <a:pathLst>
              <a:path w="6092059" h="5355936">
                <a:moveTo>
                  <a:pt x="0" y="0"/>
                </a:moveTo>
                <a:lnTo>
                  <a:pt x="6092059" y="0"/>
                </a:lnTo>
                <a:lnTo>
                  <a:pt x="6092059" y="5355935"/>
                </a:lnTo>
                <a:lnTo>
                  <a:pt x="0" y="535593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3" name="TextBox 13"/>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GROUP BY + 1 CÂU BẤT KÌ</a:t>
            </a:r>
          </a:p>
        </p:txBody>
      </p:sp>
      <p:sp>
        <p:nvSpPr>
          <p:cNvPr id="14" name="TextBox 14"/>
          <p:cNvSpPr txBox="1"/>
          <p:nvPr/>
        </p:nvSpPr>
        <p:spPr>
          <a:xfrm>
            <a:off x="1028700" y="2579439"/>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c. Tìm các phòng có điểm thi số lớn hơn hoặc bằng 3 và ghi chú chứa chữ "Dãy nhà 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3405026"/>
            <a:ext cx="13695412" cy="2077270"/>
          </a:xfrm>
          <a:prstGeom prst="rect">
            <a:avLst/>
          </a:prstGeom>
        </p:spPr>
        <p:txBody>
          <a:bodyPr lIns="0" tIns="0" rIns="0" bIns="0" rtlCol="0" anchor="t">
            <a:spAutoFit/>
          </a:bodyPr>
          <a:lstStyle/>
          <a:p>
            <a:pPr algn="l">
              <a:lnSpc>
                <a:spcPts val="4154"/>
              </a:lnSpc>
              <a:spcBef>
                <a:spcPct val="0"/>
              </a:spcBef>
            </a:pPr>
            <a:r>
              <a:rPr lang="en-US" sz="2967" b="1">
                <a:solidFill>
                  <a:srgbClr val="003EA8"/>
                </a:solidFill>
                <a:latin typeface="Nunito Bold"/>
                <a:ea typeface="Nunito Bold"/>
                <a:cs typeface="Nunito Bold"/>
                <a:sym typeface="Nunito Bold"/>
              </a:rPr>
              <a:t>DELETE </a:t>
            </a:r>
            <a:r>
              <a:rPr lang="en-US" sz="2967" b="1">
                <a:solidFill>
                  <a:srgbClr val="00053D"/>
                </a:solidFill>
                <a:latin typeface="Nunito Bold"/>
                <a:ea typeface="Nunito Bold"/>
                <a:cs typeface="Nunito Bold"/>
                <a:sym typeface="Nunito Bold"/>
              </a:rPr>
              <a:t>FROM THISINH</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MANGANH = ( </a:t>
            </a: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MANGANH  </a:t>
            </a: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NGANH </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TENNGANH = </a:t>
            </a:r>
            <a:r>
              <a:rPr lang="en-US" sz="2967" b="1">
                <a:solidFill>
                  <a:srgbClr val="FF555C"/>
                </a:solidFill>
                <a:latin typeface="Nunito Bold"/>
                <a:ea typeface="Nunito Bold"/>
                <a:cs typeface="Nunito Bold"/>
                <a:sym typeface="Nunito Bold"/>
              </a:rPr>
              <a:t>N'Thương mại điện tử'</a:t>
            </a:r>
            <a:r>
              <a:rPr lang="en-US" sz="2967" b="1">
                <a:solidFill>
                  <a:srgbClr val="00053D"/>
                </a:solidFill>
                <a:latin typeface="Nunito Bold"/>
                <a:ea typeface="Nunito Bold"/>
                <a:cs typeface="Nunito Bold"/>
                <a:sym typeface="Nunito Bold"/>
              </a:rPr>
              <a:t>)</a:t>
            </a:r>
          </a:p>
          <a:p>
            <a:pPr algn="l">
              <a:lnSpc>
                <a:spcPts val="4154"/>
              </a:lnSpc>
              <a:spcBef>
                <a:spcPct val="0"/>
              </a:spcBef>
            </a:pPr>
            <a:r>
              <a:rPr lang="en-US" sz="2967" b="1">
                <a:solidFill>
                  <a:srgbClr val="003EA8"/>
                </a:solidFill>
                <a:latin typeface="Nunito Bold"/>
                <a:ea typeface="Nunito Bold"/>
                <a:cs typeface="Nunito Bold"/>
                <a:sym typeface="Nunito Bold"/>
              </a:rPr>
              <a:t>AND </a:t>
            </a:r>
            <a:r>
              <a:rPr lang="en-US" sz="2967" b="1">
                <a:solidFill>
                  <a:srgbClr val="00053D"/>
                </a:solidFill>
                <a:latin typeface="Nunito Bold"/>
                <a:ea typeface="Nunito Bold"/>
                <a:cs typeface="Nunito Bold"/>
                <a:sym typeface="Nunito Bold"/>
              </a:rPr>
              <a:t>DIEMTHISO = 2</a:t>
            </a:r>
          </a:p>
        </p:txBody>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DELETE + 1 CÂU BẤT KÌ</a:t>
            </a:r>
          </a:p>
        </p:txBody>
      </p:sp>
      <p:sp>
        <p:nvSpPr>
          <p:cNvPr id="12" name="TextBox 12"/>
          <p:cNvSpPr txBox="1"/>
          <p:nvPr/>
        </p:nvSpPr>
        <p:spPr>
          <a:xfrm>
            <a:off x="1028700" y="2579439"/>
            <a:ext cx="16366533" cy="570373"/>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a) Xóa tất cả thí sinh thi ngành "Thương mại điện tử" tại điểm thi số 2.</a:t>
            </a:r>
          </a:p>
        </p:txBody>
      </p:sp>
      <p:sp>
        <p:nvSpPr>
          <p:cNvPr id="13" name="TextBox 13"/>
          <p:cNvSpPr txBox="1"/>
          <p:nvPr/>
        </p:nvSpPr>
        <p:spPr>
          <a:xfrm>
            <a:off x="1028700" y="5653746"/>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b) Xóa tất cả các thí sinh sinh sau năm 2000 và thi tại điểm thi ở "Trường THPT Lê Quý Đôn".</a:t>
            </a:r>
          </a:p>
        </p:txBody>
      </p:sp>
      <p:sp>
        <p:nvSpPr>
          <p:cNvPr id="14" name="TextBox 14"/>
          <p:cNvSpPr txBox="1"/>
          <p:nvPr/>
        </p:nvSpPr>
        <p:spPr>
          <a:xfrm>
            <a:off x="4596314" y="6767044"/>
            <a:ext cx="11788155" cy="2601145"/>
          </a:xfrm>
          <a:prstGeom prst="rect">
            <a:avLst/>
          </a:prstGeom>
        </p:spPr>
        <p:txBody>
          <a:bodyPr lIns="0" tIns="0" rIns="0" bIns="0" rtlCol="0" anchor="t">
            <a:spAutoFit/>
          </a:bodyPr>
          <a:lstStyle/>
          <a:p>
            <a:pPr algn="l">
              <a:lnSpc>
                <a:spcPts val="4154"/>
              </a:lnSpc>
              <a:spcBef>
                <a:spcPct val="0"/>
              </a:spcBef>
            </a:pPr>
            <a:r>
              <a:rPr lang="en-US" sz="2967" b="1">
                <a:solidFill>
                  <a:srgbClr val="003EA8"/>
                </a:solidFill>
                <a:latin typeface="Nunito Bold"/>
                <a:ea typeface="Nunito Bold"/>
                <a:cs typeface="Nunito Bold"/>
                <a:sym typeface="Nunito Bold"/>
              </a:rPr>
              <a:t>DELETE </a:t>
            </a:r>
            <a:r>
              <a:rPr lang="en-US" sz="2967" b="1">
                <a:solidFill>
                  <a:srgbClr val="00053D"/>
                </a:solidFill>
                <a:latin typeface="Nunito Bold"/>
                <a:ea typeface="Nunito Bold"/>
                <a:cs typeface="Nunito Bold"/>
                <a:sym typeface="Nunito Bold"/>
              </a:rPr>
              <a:t>t </a:t>
            </a: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THISINH t</a:t>
            </a:r>
          </a:p>
          <a:p>
            <a:pPr algn="l">
              <a:lnSpc>
                <a:spcPts val="4154"/>
              </a:lnSpc>
              <a:spcBef>
                <a:spcPct val="0"/>
              </a:spcBef>
            </a:pPr>
            <a:r>
              <a:rPr lang="en-US" sz="2967" b="1">
                <a:solidFill>
                  <a:srgbClr val="003EA8"/>
                </a:solidFill>
                <a:latin typeface="Nunito Bold"/>
                <a:ea typeface="Nunito Bold"/>
                <a:cs typeface="Nunito Bold"/>
                <a:sym typeface="Nunito Bold"/>
              </a:rPr>
              <a:t>JOIN </a:t>
            </a:r>
            <a:r>
              <a:rPr lang="en-US" sz="2967" b="1">
                <a:solidFill>
                  <a:srgbClr val="00053D"/>
                </a:solidFill>
                <a:latin typeface="Nunito Bold"/>
                <a:ea typeface="Nunito Bold"/>
                <a:cs typeface="Nunito Bold"/>
                <a:sym typeface="Nunito Bold"/>
              </a:rPr>
              <a:t>PHONGTHI p </a:t>
            </a:r>
            <a:r>
              <a:rPr lang="en-US" sz="2967" b="1">
                <a:solidFill>
                  <a:srgbClr val="003EA8"/>
                </a:solidFill>
                <a:latin typeface="Nunito Bold"/>
                <a:ea typeface="Nunito Bold"/>
                <a:cs typeface="Nunito Bold"/>
                <a:sym typeface="Nunito Bold"/>
              </a:rPr>
              <a:t>ON</a:t>
            </a:r>
            <a:r>
              <a:rPr lang="en-US" sz="2967" b="1">
                <a:solidFill>
                  <a:srgbClr val="00053D"/>
                </a:solidFill>
                <a:latin typeface="Nunito Bold"/>
                <a:ea typeface="Nunito Bold"/>
                <a:cs typeface="Nunito Bold"/>
                <a:sym typeface="Nunito Bold"/>
              </a:rPr>
              <a:t> t.MAPHONG = p.MAPHONG</a:t>
            </a:r>
          </a:p>
          <a:p>
            <a:pPr algn="l">
              <a:lnSpc>
                <a:spcPts val="4154"/>
              </a:lnSpc>
              <a:spcBef>
                <a:spcPct val="0"/>
              </a:spcBef>
            </a:pPr>
            <a:r>
              <a:rPr lang="en-US" sz="2967" b="1">
                <a:solidFill>
                  <a:srgbClr val="003EA8"/>
                </a:solidFill>
                <a:latin typeface="Nunito Bold"/>
                <a:ea typeface="Nunito Bold"/>
                <a:cs typeface="Nunito Bold"/>
                <a:sym typeface="Nunito Bold"/>
              </a:rPr>
              <a:t>JOIN </a:t>
            </a:r>
            <a:r>
              <a:rPr lang="en-US" sz="2967" b="1">
                <a:solidFill>
                  <a:srgbClr val="00053D"/>
                </a:solidFill>
                <a:latin typeface="Nunito Bold"/>
                <a:ea typeface="Nunito Bold"/>
                <a:cs typeface="Nunito Bold"/>
                <a:sym typeface="Nunito Bold"/>
              </a:rPr>
              <a:t>DIEMTHI d </a:t>
            </a:r>
            <a:r>
              <a:rPr lang="en-US" sz="2967" b="1">
                <a:solidFill>
                  <a:srgbClr val="003EA8"/>
                </a:solidFill>
                <a:latin typeface="Nunito Bold"/>
                <a:ea typeface="Nunito Bold"/>
                <a:cs typeface="Nunito Bold"/>
                <a:sym typeface="Nunito Bold"/>
              </a:rPr>
              <a:t>ON </a:t>
            </a:r>
            <a:r>
              <a:rPr lang="en-US" sz="2967" b="1">
                <a:solidFill>
                  <a:srgbClr val="00053D"/>
                </a:solidFill>
                <a:latin typeface="Nunito Bold"/>
                <a:ea typeface="Nunito Bold"/>
                <a:cs typeface="Nunito Bold"/>
                <a:sym typeface="Nunito Bold"/>
              </a:rPr>
              <a:t>p.DIEMTHISO = d.DIEMTHISO</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YEAR(t.NGAYSINH) &gt; 2000 </a:t>
            </a:r>
          </a:p>
          <a:p>
            <a:pPr algn="l">
              <a:lnSpc>
                <a:spcPts val="4154"/>
              </a:lnSpc>
              <a:spcBef>
                <a:spcPct val="0"/>
              </a:spcBef>
            </a:pPr>
            <a:r>
              <a:rPr lang="en-US" sz="2967" b="1">
                <a:solidFill>
                  <a:srgbClr val="003EA8"/>
                </a:solidFill>
                <a:latin typeface="Nunito Bold"/>
                <a:ea typeface="Nunito Bold"/>
                <a:cs typeface="Nunito Bold"/>
                <a:sym typeface="Nunito Bold"/>
              </a:rPr>
              <a:t>AND </a:t>
            </a:r>
            <a:r>
              <a:rPr lang="en-US" sz="2967" b="1">
                <a:solidFill>
                  <a:srgbClr val="00053D"/>
                </a:solidFill>
                <a:latin typeface="Nunito Bold"/>
                <a:ea typeface="Nunito Bold"/>
                <a:cs typeface="Nunito Bold"/>
                <a:sym typeface="Nunito Bold"/>
              </a:rPr>
              <a:t>d.DIACHIDIEMTHI = </a:t>
            </a:r>
            <a:r>
              <a:rPr lang="en-US" sz="2967" b="1">
                <a:solidFill>
                  <a:srgbClr val="FF555C"/>
                </a:solidFill>
                <a:latin typeface="Nunito Bold"/>
                <a:ea typeface="Nunito Bold"/>
                <a:cs typeface="Nunito Bold"/>
                <a:sym typeface="Nunito Bold"/>
              </a:rPr>
              <a:t>N'Trường THPT Lê Quý Đôn'</a:t>
            </a:r>
          </a:p>
        </p:txBody>
      </p:sp>
      <p:sp>
        <p:nvSpPr>
          <p:cNvPr id="15" name="Freeform 15"/>
          <p:cNvSpPr/>
          <p:nvPr/>
        </p:nvSpPr>
        <p:spPr>
          <a:xfrm>
            <a:off x="610791" y="7563024"/>
            <a:ext cx="2072205" cy="2330701"/>
          </a:xfrm>
          <a:custGeom>
            <a:avLst/>
            <a:gdLst/>
            <a:ahLst/>
            <a:cxnLst/>
            <a:rect l="l" t="t" r="r" b="b"/>
            <a:pathLst>
              <a:path w="2072205" h="2330701">
                <a:moveTo>
                  <a:pt x="0" y="0"/>
                </a:moveTo>
                <a:lnTo>
                  <a:pt x="2072205" y="0"/>
                </a:lnTo>
                <a:lnTo>
                  <a:pt x="2072205" y="2330701"/>
                </a:lnTo>
                <a:lnTo>
                  <a:pt x="0" y="2330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flipH="1">
            <a:off x="16096210" y="7071943"/>
            <a:ext cx="1749054" cy="2987515"/>
          </a:xfrm>
          <a:custGeom>
            <a:avLst/>
            <a:gdLst/>
            <a:ahLst/>
            <a:cxnLst/>
            <a:rect l="l" t="t" r="r" b="b"/>
            <a:pathLst>
              <a:path w="1749054" h="2987515">
                <a:moveTo>
                  <a:pt x="1749054" y="0"/>
                </a:moveTo>
                <a:lnTo>
                  <a:pt x="0" y="0"/>
                </a:lnTo>
                <a:lnTo>
                  <a:pt x="0" y="2987515"/>
                </a:lnTo>
                <a:lnTo>
                  <a:pt x="1749054" y="2987515"/>
                </a:lnTo>
                <a:lnTo>
                  <a:pt x="1749054"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226008" y="3692737"/>
            <a:ext cx="16619256" cy="3125020"/>
          </a:xfrm>
          <a:prstGeom prst="rect">
            <a:avLst/>
          </a:prstGeom>
        </p:spPr>
        <p:txBody>
          <a:bodyPr lIns="0" tIns="0" rIns="0" bIns="0" rtlCol="0" anchor="t">
            <a:spAutoFit/>
          </a:bodyPr>
          <a:lstStyle/>
          <a:p>
            <a:pPr algn="l">
              <a:lnSpc>
                <a:spcPts val="4154"/>
              </a:lnSpc>
            </a:pP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M.MAMT, M.TENMT</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MONTHI M</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M.MAMT </a:t>
            </a:r>
            <a:r>
              <a:rPr lang="en-US" sz="2967" b="1">
                <a:solidFill>
                  <a:srgbClr val="003EA8"/>
                </a:solidFill>
                <a:latin typeface="Nunito Bold"/>
                <a:ea typeface="Nunito Bold"/>
                <a:cs typeface="Nunito Bold"/>
                <a:sym typeface="Nunito Bold"/>
              </a:rPr>
              <a:t>NOT IN</a:t>
            </a: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SELECT DISTINCT </a:t>
            </a:r>
            <a:r>
              <a:rPr lang="en-US" sz="2967" b="1">
                <a:solidFill>
                  <a:srgbClr val="00053D"/>
                </a:solidFill>
                <a:latin typeface="Nunito Bold"/>
                <a:ea typeface="Nunito Bold"/>
                <a:cs typeface="Nunito Bold"/>
                <a:sym typeface="Nunito Bold"/>
              </a:rPr>
              <a:t>MN.MAMT</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 FROM </a:t>
            </a:r>
            <a:r>
              <a:rPr lang="en-US" sz="2967" b="1">
                <a:solidFill>
                  <a:srgbClr val="00053D"/>
                </a:solidFill>
                <a:latin typeface="Nunito Bold"/>
                <a:ea typeface="Nunito Bold"/>
                <a:cs typeface="Nunito Bold"/>
                <a:sym typeface="Nunito Bold"/>
              </a:rPr>
              <a:t>THISINH TS</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  JOIN </a:t>
            </a:r>
            <a:r>
              <a:rPr lang="en-US" sz="2967" b="1">
                <a:solidFill>
                  <a:srgbClr val="00053D"/>
                </a:solidFill>
                <a:latin typeface="Nunito Bold"/>
                <a:ea typeface="Nunito Bold"/>
                <a:cs typeface="Nunito Bold"/>
                <a:sym typeface="Nunito Bold"/>
              </a:rPr>
              <a:t>MONTHI_NGANH MN </a:t>
            </a:r>
            <a:r>
              <a:rPr lang="en-US" sz="2967" b="1">
                <a:solidFill>
                  <a:srgbClr val="003EA8"/>
                </a:solidFill>
                <a:latin typeface="Nunito Bold"/>
                <a:ea typeface="Nunito Bold"/>
                <a:cs typeface="Nunito Bold"/>
                <a:sym typeface="Nunito Bold"/>
              </a:rPr>
              <a:t>ON </a:t>
            </a:r>
            <a:r>
              <a:rPr lang="en-US" sz="2967" b="1">
                <a:solidFill>
                  <a:srgbClr val="00053D"/>
                </a:solidFill>
                <a:latin typeface="Nunito Bold"/>
                <a:ea typeface="Nunito Bold"/>
                <a:cs typeface="Nunito Bold"/>
                <a:sym typeface="Nunito Bold"/>
              </a:rPr>
              <a:t>TS.MANGANH = MN.MANGANH)</a:t>
            </a:r>
          </a:p>
          <a:p>
            <a:pPr algn="l">
              <a:lnSpc>
                <a:spcPts val="4154"/>
              </a:lnSpc>
              <a:spcBef>
                <a:spcPct val="0"/>
              </a:spcBef>
            </a:pPr>
            <a:endParaRPr lang="en-US" sz="2967" b="1">
              <a:solidFill>
                <a:srgbClr val="00053D"/>
              </a:solidFill>
              <a:latin typeface="Nunito Bold"/>
              <a:ea typeface="Nunito Bold"/>
              <a:cs typeface="Nunito Bold"/>
              <a:sym typeface="Nunito Bold"/>
            </a:endParaRPr>
          </a:p>
        </p:txBody>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DELETE + 1 CÂU BẤT KÌ</a:t>
            </a:r>
          </a:p>
        </p:txBody>
      </p:sp>
      <p:sp>
        <p:nvSpPr>
          <p:cNvPr id="12" name="TextBox 12"/>
          <p:cNvSpPr txBox="1"/>
          <p:nvPr/>
        </p:nvSpPr>
        <p:spPr>
          <a:xfrm>
            <a:off x="1028700" y="2579439"/>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c) Danh sách các môn thi không có thí sinh đăng ký thi.</a:t>
            </a:r>
          </a:p>
          <a:p>
            <a:pPr algn="l">
              <a:lnSpc>
                <a:spcPts val="4787"/>
              </a:lnSpc>
              <a:spcBef>
                <a:spcPct val="0"/>
              </a:spcBef>
            </a:pPr>
            <a:endParaRPr lang="en-US" sz="3419" b="1">
              <a:solidFill>
                <a:srgbClr val="000000"/>
              </a:solidFill>
              <a:latin typeface="Nunito Bold"/>
              <a:ea typeface="Nunito Bold"/>
              <a:cs typeface="Nunito Bold"/>
              <a:sym typeface="Nunito Bold"/>
            </a:endParaRPr>
          </a:p>
        </p:txBody>
      </p:sp>
      <p:sp>
        <p:nvSpPr>
          <p:cNvPr id="13" name="Freeform 13"/>
          <p:cNvSpPr/>
          <p:nvPr/>
        </p:nvSpPr>
        <p:spPr>
          <a:xfrm>
            <a:off x="610791" y="7563024"/>
            <a:ext cx="2072205" cy="2330701"/>
          </a:xfrm>
          <a:custGeom>
            <a:avLst/>
            <a:gdLst/>
            <a:ahLst/>
            <a:cxnLst/>
            <a:rect l="l" t="t" r="r" b="b"/>
            <a:pathLst>
              <a:path w="2072205" h="2330701">
                <a:moveTo>
                  <a:pt x="0" y="0"/>
                </a:moveTo>
                <a:lnTo>
                  <a:pt x="2072205" y="0"/>
                </a:lnTo>
                <a:lnTo>
                  <a:pt x="2072205" y="2330701"/>
                </a:lnTo>
                <a:lnTo>
                  <a:pt x="0" y="2330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flipH="1">
            <a:off x="16096210" y="7071943"/>
            <a:ext cx="1749054" cy="2987515"/>
          </a:xfrm>
          <a:custGeom>
            <a:avLst/>
            <a:gdLst/>
            <a:ahLst/>
            <a:cxnLst/>
            <a:rect l="l" t="t" r="r" b="b"/>
            <a:pathLst>
              <a:path w="1749054" h="2987515">
                <a:moveTo>
                  <a:pt x="1749054" y="0"/>
                </a:moveTo>
                <a:lnTo>
                  <a:pt x="0" y="0"/>
                </a:lnTo>
                <a:lnTo>
                  <a:pt x="0" y="2987515"/>
                </a:lnTo>
                <a:lnTo>
                  <a:pt x="1749054" y="2987515"/>
                </a:lnTo>
                <a:lnTo>
                  <a:pt x="1749054"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141685" y="3578958"/>
            <a:ext cx="11244118" cy="6268270"/>
          </a:xfrm>
          <a:prstGeom prst="rect">
            <a:avLst/>
          </a:prstGeom>
        </p:spPr>
        <p:txBody>
          <a:bodyPr lIns="0" tIns="0" rIns="0" bIns="0" rtlCol="0" anchor="t">
            <a:spAutoFit/>
          </a:bodyPr>
          <a:lstStyle/>
          <a:p>
            <a:pPr algn="l">
              <a:lnSpc>
                <a:spcPts val="4154"/>
              </a:lnSpc>
            </a:pP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HOTEN</a:t>
            </a:r>
          </a:p>
          <a:p>
            <a:pPr algn="l">
              <a:lnSpc>
                <a:spcPts val="4154"/>
              </a:lnSpc>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THISINH</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MAPHONG </a:t>
            </a:r>
            <a:r>
              <a:rPr lang="en-US" sz="2967" b="1">
                <a:solidFill>
                  <a:srgbClr val="003EA8"/>
                </a:solidFill>
                <a:latin typeface="Nunito Bold"/>
                <a:ea typeface="Nunito Bold"/>
                <a:cs typeface="Nunito Bold"/>
                <a:sym typeface="Nunito Bold"/>
              </a:rPr>
              <a:t>IN </a:t>
            </a:r>
            <a:r>
              <a:rPr lang="en-US" sz="2967" b="1">
                <a:solidFill>
                  <a:srgbClr val="00053D"/>
                </a:solidFill>
                <a:latin typeface="Nunito Bold"/>
                <a:ea typeface="Nunito Bold"/>
                <a:cs typeface="Nunito Bold"/>
                <a:sym typeface="Nunito Bold"/>
              </a:rPr>
              <a:t>(</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MAPHONG</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PHONGTHI</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DIEMTHISO = (</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DIEMTHISO</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DIEMTHI</a:t>
            </a:r>
          </a:p>
          <a:p>
            <a:pPr algn="l">
              <a:lnSpc>
                <a:spcPts val="4154"/>
              </a:lnSpc>
              <a:spcBef>
                <a:spcPct val="0"/>
              </a:spcBef>
            </a:pPr>
            <a:r>
              <a:rPr lang="en-US" sz="2967" b="1">
                <a:solidFill>
                  <a:srgbClr val="00053D"/>
                </a:solidFill>
                <a:latin typeface="Nunito Bold"/>
                <a:ea typeface="Nunito Bold"/>
                <a:cs typeface="Nunito Bold"/>
                <a:sym typeface="Nunito Bold"/>
              </a:rPr>
              <a:t>  </a:t>
            </a: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DIACHIDIEMTHI = </a:t>
            </a:r>
            <a:r>
              <a:rPr lang="en-US" sz="2967" b="1">
                <a:solidFill>
                  <a:srgbClr val="FF555C"/>
                </a:solidFill>
                <a:latin typeface="Nunito Bold"/>
                <a:ea typeface="Nunito Bold"/>
                <a:cs typeface="Nunito Bold"/>
                <a:sym typeface="Nunito Bold"/>
              </a:rPr>
              <a:t>N'Trường THPT Lê Quý Đôn'</a:t>
            </a:r>
            <a:r>
              <a:rPr lang="en-US" sz="2967" b="1">
                <a:solidFill>
                  <a:srgbClr val="00053D"/>
                </a:solidFill>
                <a:latin typeface="Nunito Bold"/>
                <a:ea typeface="Nunito Bold"/>
                <a:cs typeface="Nunito Bold"/>
                <a:sym typeface="Nunito Bold"/>
              </a:rPr>
              <a:t>))</a:t>
            </a:r>
          </a:p>
          <a:p>
            <a:pPr algn="l">
              <a:lnSpc>
                <a:spcPts val="4154"/>
              </a:lnSpc>
              <a:spcBef>
                <a:spcPct val="0"/>
              </a:spcBef>
            </a:pPr>
            <a:endParaRPr lang="en-US" sz="2967" b="1">
              <a:solidFill>
                <a:srgbClr val="00053D"/>
              </a:solidFill>
              <a:latin typeface="Nunito Bold"/>
              <a:ea typeface="Nunito Bold"/>
              <a:cs typeface="Nunito Bold"/>
              <a:sym typeface="Nunito Bold"/>
            </a:endParaRPr>
          </a:p>
          <a:p>
            <a:pPr algn="l">
              <a:lnSpc>
                <a:spcPts val="4154"/>
              </a:lnSpc>
              <a:spcBef>
                <a:spcPct val="0"/>
              </a:spcBef>
            </a:pPr>
            <a:endParaRPr lang="en-US" sz="2967" b="1">
              <a:solidFill>
                <a:srgbClr val="00053D"/>
              </a:solidFill>
              <a:latin typeface="Nunito Bold"/>
              <a:ea typeface="Nunito Bold"/>
              <a:cs typeface="Nunito Bold"/>
              <a:sym typeface="Nunito Bold"/>
            </a:endParaRPr>
          </a:p>
          <a:p>
            <a:pPr algn="l">
              <a:lnSpc>
                <a:spcPts val="4154"/>
              </a:lnSpc>
              <a:spcBef>
                <a:spcPct val="0"/>
              </a:spcBef>
            </a:pPr>
            <a:endParaRPr lang="en-US" sz="2967" b="1">
              <a:solidFill>
                <a:srgbClr val="00053D"/>
              </a:solidFill>
              <a:latin typeface="Nunito Bold"/>
              <a:ea typeface="Nunito Bold"/>
              <a:cs typeface="Nunito Bold"/>
              <a:sym typeface="Nunito Bold"/>
            </a:endParaRPr>
          </a:p>
        </p:txBody>
      </p:sp>
      <p:sp>
        <p:nvSpPr>
          <p:cNvPr id="11" name="Freeform 11"/>
          <p:cNvSpPr/>
          <p:nvPr/>
        </p:nvSpPr>
        <p:spPr>
          <a:xfrm>
            <a:off x="12558975" y="4491293"/>
            <a:ext cx="6092059" cy="5355936"/>
          </a:xfrm>
          <a:custGeom>
            <a:avLst/>
            <a:gdLst/>
            <a:ahLst/>
            <a:cxnLst/>
            <a:rect l="l" t="t" r="r" b="b"/>
            <a:pathLst>
              <a:path w="6092059" h="5355936">
                <a:moveTo>
                  <a:pt x="0" y="0"/>
                </a:moveTo>
                <a:lnTo>
                  <a:pt x="6092059" y="0"/>
                </a:lnTo>
                <a:lnTo>
                  <a:pt x="6092059" y="5355935"/>
                </a:lnTo>
                <a:lnTo>
                  <a:pt x="0" y="535593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3" name="TextBox 13"/>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SUB QUERY + 1 CÂU BẤT KÌ</a:t>
            </a:r>
          </a:p>
        </p:txBody>
      </p:sp>
      <p:sp>
        <p:nvSpPr>
          <p:cNvPr id="14" name="TextBox 14"/>
          <p:cNvSpPr txBox="1"/>
          <p:nvPr/>
        </p:nvSpPr>
        <p:spPr>
          <a:xfrm>
            <a:off x="1028700" y="2579439"/>
            <a:ext cx="16366533" cy="570373"/>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a)Tìm tên thí sinh có điểm thi tại điểm thi "Trường THPT Lê Quý Đôn"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246327"/>
            <a:ext cx="17037165" cy="7725059"/>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03785" y="2994217"/>
            <a:ext cx="11244118" cy="3125020"/>
          </a:xfrm>
          <a:prstGeom prst="rect">
            <a:avLst/>
          </a:prstGeom>
        </p:spPr>
        <p:txBody>
          <a:bodyPr lIns="0" tIns="0" rIns="0" bIns="0" rtlCol="0" anchor="t">
            <a:spAutoFit/>
          </a:bodyPr>
          <a:lstStyle/>
          <a:p>
            <a:pPr algn="l">
              <a:lnSpc>
                <a:spcPts val="4154"/>
              </a:lnSpc>
            </a:pPr>
            <a:r>
              <a:rPr lang="en-US" sz="2967" b="1" dirty="0">
                <a:solidFill>
                  <a:srgbClr val="003EA8"/>
                </a:solidFill>
                <a:latin typeface="Nunito Bold"/>
                <a:ea typeface="Nunito Bold"/>
                <a:cs typeface="Nunito Bold"/>
                <a:sym typeface="Nunito Bold"/>
              </a:rPr>
              <a:t>SELECT </a:t>
            </a:r>
            <a:r>
              <a:rPr lang="en-US" sz="2967" b="1" dirty="0">
                <a:solidFill>
                  <a:srgbClr val="00053D"/>
                </a:solidFill>
                <a:latin typeface="Nunito Bold"/>
                <a:ea typeface="Nunito Bold"/>
                <a:cs typeface="Nunito Bold"/>
                <a:sym typeface="Nunito Bold"/>
              </a:rPr>
              <a:t>HOTENCB</a:t>
            </a:r>
          </a:p>
          <a:p>
            <a:pPr algn="l">
              <a:lnSpc>
                <a:spcPts val="4154"/>
              </a:lnSpc>
            </a:pPr>
            <a:r>
              <a:rPr lang="en-US" sz="2967" b="1" dirty="0">
                <a:solidFill>
                  <a:srgbClr val="003EA8"/>
                </a:solidFill>
                <a:latin typeface="Nunito Bold"/>
                <a:ea typeface="Nunito Bold"/>
                <a:cs typeface="Nunito Bold"/>
                <a:sym typeface="Nunito Bold"/>
              </a:rPr>
              <a:t>FROM </a:t>
            </a:r>
            <a:r>
              <a:rPr lang="en-US" sz="2967" b="1" dirty="0">
                <a:solidFill>
                  <a:srgbClr val="00053D"/>
                </a:solidFill>
                <a:latin typeface="Nunito Bold"/>
                <a:ea typeface="Nunito Bold"/>
                <a:cs typeface="Nunito Bold"/>
                <a:sym typeface="Nunito Bold"/>
              </a:rPr>
              <a:t>CANBO</a:t>
            </a:r>
          </a:p>
          <a:p>
            <a:pPr algn="l">
              <a:lnSpc>
                <a:spcPts val="4154"/>
              </a:lnSpc>
              <a:spcBef>
                <a:spcPct val="0"/>
              </a:spcBef>
            </a:pPr>
            <a:r>
              <a:rPr lang="en-US" sz="2967" b="1" dirty="0">
                <a:solidFill>
                  <a:srgbClr val="003EA8"/>
                </a:solidFill>
                <a:latin typeface="Nunito Bold"/>
                <a:ea typeface="Nunito Bold"/>
                <a:cs typeface="Nunito Bold"/>
                <a:sym typeface="Nunito Bold"/>
              </a:rPr>
              <a:t>WHERE </a:t>
            </a:r>
            <a:r>
              <a:rPr lang="en-US" sz="2967" b="1" dirty="0">
                <a:solidFill>
                  <a:srgbClr val="00053D"/>
                </a:solidFill>
                <a:latin typeface="Nunito Bold"/>
                <a:ea typeface="Nunito Bold"/>
                <a:cs typeface="Nunito Bold"/>
                <a:sym typeface="Nunito Bold"/>
              </a:rPr>
              <a:t>MADONVI IN (</a:t>
            </a:r>
            <a:r>
              <a:rPr lang="en-US" sz="2967" b="1" dirty="0">
                <a:solidFill>
                  <a:srgbClr val="003EA8"/>
                </a:solidFill>
                <a:latin typeface="Nunito Bold"/>
                <a:ea typeface="Nunito Bold"/>
                <a:cs typeface="Nunito Bold"/>
                <a:sym typeface="Nunito Bold"/>
              </a:rPr>
              <a:t>SELECT </a:t>
            </a:r>
            <a:r>
              <a:rPr lang="en-US" sz="2967" b="1" dirty="0">
                <a:solidFill>
                  <a:srgbClr val="00053D"/>
                </a:solidFill>
                <a:latin typeface="Nunito Bold"/>
                <a:ea typeface="Nunito Bold"/>
                <a:cs typeface="Nunito Bold"/>
                <a:sym typeface="Nunito Bold"/>
              </a:rPr>
              <a:t>MADONVI</a:t>
            </a:r>
          </a:p>
          <a:p>
            <a:pPr algn="l">
              <a:lnSpc>
                <a:spcPts val="4154"/>
              </a:lnSpc>
              <a:spcBef>
                <a:spcPct val="0"/>
              </a:spcBef>
            </a:pPr>
            <a:r>
              <a:rPr lang="en-US" sz="2967" b="1" dirty="0">
                <a:solidFill>
                  <a:srgbClr val="00053D"/>
                </a:solidFill>
                <a:latin typeface="Nunito Bold"/>
                <a:ea typeface="Nunito Bold"/>
                <a:cs typeface="Nunito Bold"/>
                <a:sym typeface="Nunito Bold"/>
              </a:rPr>
              <a:t>    </a:t>
            </a:r>
            <a:r>
              <a:rPr lang="en-US" sz="2967" b="1" dirty="0">
                <a:solidFill>
                  <a:srgbClr val="003EA8"/>
                </a:solidFill>
                <a:latin typeface="Nunito Bold"/>
                <a:ea typeface="Nunito Bold"/>
                <a:cs typeface="Nunito Bold"/>
                <a:sym typeface="Nunito Bold"/>
              </a:rPr>
              <a:t>                                    FROM </a:t>
            </a:r>
            <a:r>
              <a:rPr lang="en-US" sz="2967" b="1" dirty="0">
                <a:solidFill>
                  <a:srgbClr val="00053D"/>
                </a:solidFill>
                <a:latin typeface="Nunito Bold"/>
                <a:ea typeface="Nunito Bold"/>
                <a:cs typeface="Nunito Bold"/>
                <a:sym typeface="Nunito Bold"/>
              </a:rPr>
              <a:t>DONVI</a:t>
            </a:r>
          </a:p>
          <a:p>
            <a:pPr algn="l">
              <a:lnSpc>
                <a:spcPts val="4154"/>
              </a:lnSpc>
              <a:spcBef>
                <a:spcPct val="0"/>
              </a:spcBef>
            </a:pPr>
            <a:r>
              <a:rPr lang="en-US" sz="2967" b="1" dirty="0">
                <a:solidFill>
                  <a:srgbClr val="00053D"/>
                </a:solidFill>
                <a:latin typeface="Nunito Bold"/>
                <a:ea typeface="Nunito Bold"/>
                <a:cs typeface="Nunito Bold"/>
                <a:sym typeface="Nunito Bold"/>
              </a:rPr>
              <a:t>    </a:t>
            </a:r>
            <a:r>
              <a:rPr lang="en-US" sz="2967" b="1" dirty="0">
                <a:solidFill>
                  <a:srgbClr val="003EA8"/>
                </a:solidFill>
                <a:latin typeface="Nunito Bold"/>
                <a:ea typeface="Nunito Bold"/>
                <a:cs typeface="Nunito Bold"/>
                <a:sym typeface="Nunito Bold"/>
              </a:rPr>
              <a:t>                                    WHERE </a:t>
            </a:r>
            <a:r>
              <a:rPr lang="en-US" sz="2967" b="1" dirty="0">
                <a:solidFill>
                  <a:srgbClr val="00053D"/>
                </a:solidFill>
                <a:latin typeface="Nunito Bold"/>
                <a:ea typeface="Nunito Bold"/>
                <a:cs typeface="Nunito Bold"/>
                <a:sym typeface="Nunito Bold"/>
              </a:rPr>
              <a:t>TENDONVI LIKE </a:t>
            </a:r>
            <a:r>
              <a:rPr lang="en-US" sz="2967" b="1" dirty="0" err="1">
                <a:solidFill>
                  <a:srgbClr val="FE7076"/>
                </a:solidFill>
                <a:latin typeface="Nunito Bold"/>
                <a:ea typeface="Nunito Bold"/>
                <a:cs typeface="Nunito Bold"/>
                <a:sym typeface="Nunito Bold"/>
              </a:rPr>
              <a:t>N'%Khoa</a:t>
            </a:r>
            <a:r>
              <a:rPr lang="en-US" sz="2967" b="1" dirty="0">
                <a:solidFill>
                  <a:srgbClr val="FE7076"/>
                </a:solidFill>
                <a:latin typeface="Nunito Bold"/>
                <a:ea typeface="Nunito Bold"/>
                <a:cs typeface="Nunito Bold"/>
                <a:sym typeface="Nunito Bold"/>
              </a:rPr>
              <a:t>%'</a:t>
            </a:r>
            <a:r>
              <a:rPr lang="en-US" sz="2967" b="1" dirty="0">
                <a:solidFill>
                  <a:srgbClr val="00053D"/>
                </a:solidFill>
                <a:latin typeface="Nunito Bold"/>
                <a:ea typeface="Nunito Bold"/>
                <a:cs typeface="Nunito Bold"/>
                <a:sym typeface="Nunito Bold"/>
              </a:rPr>
              <a:t>)</a:t>
            </a:r>
          </a:p>
          <a:p>
            <a:pPr algn="l">
              <a:lnSpc>
                <a:spcPts val="4154"/>
              </a:lnSpc>
              <a:spcBef>
                <a:spcPct val="0"/>
              </a:spcBef>
            </a:pPr>
            <a:endParaRPr lang="en-US" sz="2967" b="1" dirty="0">
              <a:solidFill>
                <a:srgbClr val="00053D"/>
              </a:solidFill>
              <a:latin typeface="Nunito Bold"/>
              <a:ea typeface="Nunito Bold"/>
              <a:cs typeface="Nunito Bold"/>
              <a:sym typeface="Nunito Bold"/>
            </a:endParaRPr>
          </a:p>
        </p:txBody>
      </p:sp>
      <p:sp>
        <p:nvSpPr>
          <p:cNvPr id="11" name="Freeform 11"/>
          <p:cNvSpPr/>
          <p:nvPr/>
        </p:nvSpPr>
        <p:spPr>
          <a:xfrm>
            <a:off x="12558975" y="4491293"/>
            <a:ext cx="6092059" cy="5355936"/>
          </a:xfrm>
          <a:custGeom>
            <a:avLst/>
            <a:gdLst/>
            <a:ahLst/>
            <a:cxnLst/>
            <a:rect l="l" t="t" r="r" b="b"/>
            <a:pathLst>
              <a:path w="6092059" h="5355936">
                <a:moveTo>
                  <a:pt x="0" y="0"/>
                </a:moveTo>
                <a:lnTo>
                  <a:pt x="6092059" y="0"/>
                </a:lnTo>
                <a:lnTo>
                  <a:pt x="6092059" y="5355935"/>
                </a:lnTo>
                <a:lnTo>
                  <a:pt x="0" y="5355935"/>
                </a:lnTo>
                <a:lnTo>
                  <a:pt x="0" y="0"/>
                </a:lnTo>
                <a:close/>
              </a:path>
            </a:pathLst>
          </a:custGeom>
          <a:blipFill>
            <a:blip r:embed="rId8">
              <a:alphaModFix amt="25000"/>
              <a:extLst>
                <a:ext uri="{96DAC541-7B7A-43D3-8B79-37D633B846F1}">
                  <asvg:svgBlip xmlns:asvg="http://schemas.microsoft.com/office/drawing/2016/SVG/main" r:embed="rId9"/>
                </a:ext>
              </a:extLst>
            </a:blip>
            <a:stretch>
              <a:fillRect/>
            </a:stretch>
          </a:blipFill>
        </p:spPr>
      </p:sp>
      <p:sp>
        <p:nvSpPr>
          <p:cNvPr id="12" name="TextBox 12"/>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3" name="TextBox 13"/>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SUB QUERY + 1 CÂU BẤT KÌ</a:t>
            </a:r>
          </a:p>
        </p:txBody>
      </p:sp>
      <p:sp>
        <p:nvSpPr>
          <p:cNvPr id="14" name="TextBox 14"/>
          <p:cNvSpPr txBox="1"/>
          <p:nvPr/>
        </p:nvSpPr>
        <p:spPr>
          <a:xfrm>
            <a:off x="960733" y="2376752"/>
            <a:ext cx="16366533" cy="570373"/>
          </a:xfrm>
          <a:prstGeom prst="rect">
            <a:avLst/>
          </a:prstGeom>
        </p:spPr>
        <p:txBody>
          <a:bodyPr lIns="0" tIns="0" rIns="0" bIns="0" rtlCol="0" anchor="t">
            <a:spAutoFit/>
          </a:bodyPr>
          <a:lstStyle/>
          <a:p>
            <a:pPr algn="l">
              <a:lnSpc>
                <a:spcPts val="4787"/>
              </a:lnSpc>
              <a:spcBef>
                <a:spcPct val="0"/>
              </a:spcBef>
            </a:pPr>
            <a:r>
              <a:rPr lang="en-US" sz="3419" b="1" dirty="0">
                <a:solidFill>
                  <a:srgbClr val="000000"/>
                </a:solidFill>
                <a:latin typeface="Nunito Bold"/>
                <a:ea typeface="Nunito Bold"/>
                <a:cs typeface="Nunito Bold"/>
                <a:sym typeface="Nunito Bold"/>
              </a:rPr>
              <a:t>b)</a:t>
            </a:r>
            <a:r>
              <a:rPr lang="en-US" sz="3419" b="1" dirty="0" err="1">
                <a:solidFill>
                  <a:srgbClr val="000000"/>
                </a:solidFill>
                <a:latin typeface="Nunito Bold"/>
                <a:ea typeface="Nunito Bold"/>
                <a:cs typeface="Nunito Bold"/>
                <a:sym typeface="Nunito Bold"/>
              </a:rPr>
              <a:t>Tìm</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tất</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cả</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các</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cán</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bộ</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làm</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việc</a:t>
            </a:r>
            <a:r>
              <a:rPr lang="en-US" sz="3419" b="1" dirty="0">
                <a:solidFill>
                  <a:srgbClr val="000000"/>
                </a:solidFill>
                <a:latin typeface="Nunito Bold"/>
                <a:ea typeface="Nunito Bold"/>
                <a:cs typeface="Nunito Bold"/>
                <a:sym typeface="Nunito Bold"/>
              </a:rPr>
              <a:t> ở </a:t>
            </a:r>
            <a:r>
              <a:rPr lang="en-US" sz="3419" b="1" dirty="0" err="1">
                <a:solidFill>
                  <a:srgbClr val="000000"/>
                </a:solidFill>
                <a:latin typeface="Nunito Bold"/>
                <a:ea typeface="Nunito Bold"/>
                <a:cs typeface="Nunito Bold"/>
                <a:sym typeface="Nunito Bold"/>
              </a:rPr>
              <a:t>các</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đơn</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vị</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có</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tên</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chứa</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từ</a:t>
            </a:r>
            <a:r>
              <a:rPr lang="en-US" sz="3419" b="1" dirty="0">
                <a:solidFill>
                  <a:srgbClr val="000000"/>
                </a:solidFill>
                <a:latin typeface="Nunito Bold"/>
                <a:ea typeface="Nunito Bold"/>
                <a:cs typeface="Nunito Bold"/>
                <a:sym typeface="Nunito Bold"/>
              </a:rPr>
              <a:t> 'Khoa'.</a:t>
            </a:r>
          </a:p>
        </p:txBody>
      </p:sp>
      <p:sp>
        <p:nvSpPr>
          <p:cNvPr id="15" name="TextBox 15"/>
          <p:cNvSpPr txBox="1"/>
          <p:nvPr/>
        </p:nvSpPr>
        <p:spPr>
          <a:xfrm>
            <a:off x="946106" y="5765988"/>
            <a:ext cx="16366533" cy="570373"/>
          </a:xfrm>
          <a:prstGeom prst="rect">
            <a:avLst/>
          </a:prstGeom>
        </p:spPr>
        <p:txBody>
          <a:bodyPr lIns="0" tIns="0" rIns="0" bIns="0" rtlCol="0" anchor="t">
            <a:spAutoFit/>
          </a:bodyPr>
          <a:lstStyle/>
          <a:p>
            <a:pPr algn="l">
              <a:lnSpc>
                <a:spcPts val="4787"/>
              </a:lnSpc>
              <a:spcBef>
                <a:spcPct val="0"/>
              </a:spcBef>
            </a:pPr>
            <a:r>
              <a:rPr lang="en-US" sz="3419" b="1" dirty="0">
                <a:solidFill>
                  <a:srgbClr val="000000"/>
                </a:solidFill>
                <a:latin typeface="Nunito Bold"/>
                <a:ea typeface="Nunito Bold"/>
                <a:cs typeface="Nunito Bold"/>
                <a:sym typeface="Nunito Bold"/>
              </a:rPr>
              <a:t> c) </a:t>
            </a:r>
            <a:r>
              <a:rPr lang="en-US" sz="3419" b="1" dirty="0" err="1">
                <a:solidFill>
                  <a:srgbClr val="000000"/>
                </a:solidFill>
                <a:latin typeface="Nunito Bold"/>
                <a:ea typeface="Nunito Bold"/>
                <a:cs typeface="Nunito Bold"/>
                <a:sym typeface="Nunito Bold"/>
              </a:rPr>
              <a:t>Thống</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kê</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số</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lượng</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thí</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sinh</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theo</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từng</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điểm</a:t>
            </a:r>
            <a:r>
              <a:rPr lang="en-US" sz="3419" b="1" dirty="0">
                <a:solidFill>
                  <a:srgbClr val="000000"/>
                </a:solidFill>
                <a:latin typeface="Nunito Bold"/>
                <a:ea typeface="Nunito Bold"/>
                <a:cs typeface="Nunito Bold"/>
                <a:sym typeface="Nunito Bold"/>
              </a:rPr>
              <a:t> </a:t>
            </a:r>
            <a:r>
              <a:rPr lang="en-US" sz="3419" b="1" dirty="0" err="1">
                <a:solidFill>
                  <a:srgbClr val="000000"/>
                </a:solidFill>
                <a:latin typeface="Nunito Bold"/>
                <a:ea typeface="Nunito Bold"/>
                <a:cs typeface="Nunito Bold"/>
                <a:sym typeface="Nunito Bold"/>
              </a:rPr>
              <a:t>thi</a:t>
            </a:r>
            <a:endParaRPr lang="en-US" sz="3419" b="1" dirty="0">
              <a:solidFill>
                <a:srgbClr val="000000"/>
              </a:solidFill>
              <a:latin typeface="Nunito Bold"/>
              <a:ea typeface="Nunito Bold"/>
              <a:cs typeface="Nunito Bold"/>
              <a:sym typeface="Nunito Bold"/>
            </a:endParaRPr>
          </a:p>
        </p:txBody>
      </p:sp>
      <p:sp>
        <p:nvSpPr>
          <p:cNvPr id="16" name="TextBox 16"/>
          <p:cNvSpPr txBox="1"/>
          <p:nvPr/>
        </p:nvSpPr>
        <p:spPr>
          <a:xfrm>
            <a:off x="3507313" y="6478163"/>
            <a:ext cx="11244118" cy="3125020"/>
          </a:xfrm>
          <a:prstGeom prst="rect">
            <a:avLst/>
          </a:prstGeom>
        </p:spPr>
        <p:txBody>
          <a:bodyPr lIns="0" tIns="0" rIns="0" bIns="0" rtlCol="0" anchor="t">
            <a:spAutoFit/>
          </a:bodyPr>
          <a:lstStyle/>
          <a:p>
            <a:pPr algn="l">
              <a:lnSpc>
                <a:spcPts val="4154"/>
              </a:lnSpc>
            </a:pPr>
            <a:r>
              <a:rPr lang="en-US" sz="2967" b="1" dirty="0">
                <a:solidFill>
                  <a:srgbClr val="003EA8"/>
                </a:solidFill>
                <a:latin typeface="Nunito Bold"/>
                <a:ea typeface="Nunito Bold"/>
                <a:cs typeface="Nunito Bold"/>
                <a:sym typeface="Nunito Bold"/>
              </a:rPr>
              <a:t>SELECT</a:t>
            </a:r>
            <a:r>
              <a:rPr lang="en-US" sz="2967" b="1" dirty="0">
                <a:solidFill>
                  <a:srgbClr val="00053D"/>
                </a:solidFill>
                <a:latin typeface="Nunito Bold"/>
                <a:ea typeface="Nunito Bold"/>
                <a:cs typeface="Nunito Bold"/>
                <a:sym typeface="Nunito Bold"/>
              </a:rPr>
              <a:t> DT.DIACHIDIEMTHI, </a:t>
            </a:r>
            <a:r>
              <a:rPr lang="en-US" sz="2967" b="1" dirty="0">
                <a:solidFill>
                  <a:srgbClr val="D741D7"/>
                </a:solidFill>
                <a:latin typeface="Nunito Bold"/>
                <a:ea typeface="Nunito Bold"/>
                <a:cs typeface="Nunito Bold"/>
                <a:sym typeface="Nunito Bold"/>
              </a:rPr>
              <a:t>COUNT</a:t>
            </a:r>
            <a:r>
              <a:rPr lang="en-US" sz="2967" b="1" dirty="0">
                <a:solidFill>
                  <a:srgbClr val="00053D"/>
                </a:solidFill>
                <a:latin typeface="Nunito Bold"/>
                <a:ea typeface="Nunito Bold"/>
                <a:cs typeface="Nunito Bold"/>
                <a:sym typeface="Nunito Bold"/>
              </a:rPr>
              <a:t>(*) </a:t>
            </a:r>
            <a:r>
              <a:rPr lang="en-US" sz="2967" b="1" dirty="0">
                <a:solidFill>
                  <a:srgbClr val="D741D7"/>
                </a:solidFill>
                <a:latin typeface="Nunito Bold"/>
                <a:ea typeface="Nunito Bold"/>
                <a:cs typeface="Nunito Bold"/>
                <a:sym typeface="Nunito Bold"/>
              </a:rPr>
              <a:t>AS </a:t>
            </a:r>
            <a:r>
              <a:rPr lang="en-US" sz="2967" b="1" dirty="0">
                <a:solidFill>
                  <a:srgbClr val="00053D"/>
                </a:solidFill>
                <a:latin typeface="Nunito Bold"/>
                <a:ea typeface="Nunito Bold"/>
                <a:cs typeface="Nunito Bold"/>
                <a:sym typeface="Nunito Bold"/>
              </a:rPr>
              <a:t>SOLUONG_THISINH</a:t>
            </a:r>
          </a:p>
          <a:p>
            <a:pPr algn="l">
              <a:lnSpc>
                <a:spcPts val="4154"/>
              </a:lnSpc>
            </a:pPr>
            <a:r>
              <a:rPr lang="en-US" sz="2967" b="1" dirty="0">
                <a:solidFill>
                  <a:srgbClr val="003EA8"/>
                </a:solidFill>
                <a:latin typeface="Nunito Bold"/>
                <a:ea typeface="Nunito Bold"/>
                <a:cs typeface="Nunito Bold"/>
                <a:sym typeface="Nunito Bold"/>
              </a:rPr>
              <a:t>FROM </a:t>
            </a:r>
            <a:r>
              <a:rPr lang="en-US" sz="2967" b="1" dirty="0">
                <a:solidFill>
                  <a:srgbClr val="00053D"/>
                </a:solidFill>
                <a:latin typeface="Nunito Bold"/>
                <a:ea typeface="Nunito Bold"/>
                <a:cs typeface="Nunito Bold"/>
                <a:sym typeface="Nunito Bold"/>
              </a:rPr>
              <a:t>THISINH TS</a:t>
            </a:r>
          </a:p>
          <a:p>
            <a:pPr algn="l">
              <a:lnSpc>
                <a:spcPts val="4154"/>
              </a:lnSpc>
              <a:spcBef>
                <a:spcPct val="0"/>
              </a:spcBef>
            </a:pPr>
            <a:r>
              <a:rPr lang="en-US" sz="2967" b="1" dirty="0">
                <a:solidFill>
                  <a:srgbClr val="003EA8"/>
                </a:solidFill>
                <a:latin typeface="Nunito Bold"/>
                <a:ea typeface="Nunito Bold"/>
                <a:cs typeface="Nunito Bold"/>
                <a:sym typeface="Nunito Bold"/>
              </a:rPr>
              <a:t>JOIN </a:t>
            </a:r>
            <a:r>
              <a:rPr lang="en-US" sz="2967" b="1" dirty="0">
                <a:solidFill>
                  <a:srgbClr val="00053D"/>
                </a:solidFill>
                <a:latin typeface="Nunito Bold"/>
                <a:ea typeface="Nunito Bold"/>
                <a:cs typeface="Nunito Bold"/>
                <a:sym typeface="Nunito Bold"/>
              </a:rPr>
              <a:t>PHONGTHI PT </a:t>
            </a:r>
            <a:r>
              <a:rPr lang="en-US" sz="2967" b="1" dirty="0">
                <a:solidFill>
                  <a:srgbClr val="003EA8"/>
                </a:solidFill>
                <a:latin typeface="Nunito Bold"/>
                <a:ea typeface="Nunito Bold"/>
                <a:cs typeface="Nunito Bold"/>
                <a:sym typeface="Nunito Bold"/>
              </a:rPr>
              <a:t>ON </a:t>
            </a:r>
            <a:r>
              <a:rPr lang="en-US" sz="2967" b="1" dirty="0">
                <a:solidFill>
                  <a:srgbClr val="00053D"/>
                </a:solidFill>
                <a:latin typeface="Nunito Bold"/>
                <a:ea typeface="Nunito Bold"/>
                <a:cs typeface="Nunito Bold"/>
                <a:sym typeface="Nunito Bold"/>
              </a:rPr>
              <a:t>TS.MAPHONG = PT.MAPHONG</a:t>
            </a:r>
          </a:p>
          <a:p>
            <a:pPr algn="l">
              <a:lnSpc>
                <a:spcPts val="4154"/>
              </a:lnSpc>
              <a:spcBef>
                <a:spcPct val="0"/>
              </a:spcBef>
            </a:pPr>
            <a:r>
              <a:rPr lang="en-US" sz="2967" b="1" dirty="0">
                <a:solidFill>
                  <a:srgbClr val="003EA8"/>
                </a:solidFill>
                <a:latin typeface="Nunito Bold"/>
                <a:ea typeface="Nunito Bold"/>
                <a:cs typeface="Nunito Bold"/>
                <a:sym typeface="Nunito Bold"/>
              </a:rPr>
              <a:t>JOIN </a:t>
            </a:r>
            <a:r>
              <a:rPr lang="en-US" sz="2967" b="1" dirty="0">
                <a:solidFill>
                  <a:srgbClr val="00053D"/>
                </a:solidFill>
                <a:latin typeface="Nunito Bold"/>
                <a:ea typeface="Nunito Bold"/>
                <a:cs typeface="Nunito Bold"/>
                <a:sym typeface="Nunito Bold"/>
              </a:rPr>
              <a:t>DIEMTHI DT </a:t>
            </a:r>
            <a:r>
              <a:rPr lang="en-US" sz="2967" b="1" dirty="0">
                <a:solidFill>
                  <a:srgbClr val="003EA8"/>
                </a:solidFill>
                <a:latin typeface="Nunito Bold"/>
                <a:ea typeface="Nunito Bold"/>
                <a:cs typeface="Nunito Bold"/>
                <a:sym typeface="Nunito Bold"/>
              </a:rPr>
              <a:t>ON </a:t>
            </a:r>
            <a:r>
              <a:rPr lang="en-US" sz="2967" b="1" dirty="0">
                <a:solidFill>
                  <a:srgbClr val="00053D"/>
                </a:solidFill>
                <a:latin typeface="Nunito Bold"/>
                <a:ea typeface="Nunito Bold"/>
                <a:cs typeface="Nunito Bold"/>
                <a:sym typeface="Nunito Bold"/>
              </a:rPr>
              <a:t>PT.DIEMTHISO = DT.DIEMTHISO</a:t>
            </a:r>
          </a:p>
          <a:p>
            <a:pPr algn="l">
              <a:lnSpc>
                <a:spcPts val="4154"/>
              </a:lnSpc>
              <a:spcBef>
                <a:spcPct val="0"/>
              </a:spcBef>
            </a:pPr>
            <a:r>
              <a:rPr lang="en-US" sz="2967" b="1" dirty="0">
                <a:solidFill>
                  <a:srgbClr val="003EA8"/>
                </a:solidFill>
                <a:latin typeface="Nunito Bold"/>
                <a:ea typeface="Nunito Bold"/>
                <a:cs typeface="Nunito Bold"/>
                <a:sym typeface="Nunito Bold"/>
              </a:rPr>
              <a:t>GROUP BY</a:t>
            </a:r>
            <a:r>
              <a:rPr lang="en-US" sz="2967" b="1" dirty="0">
                <a:solidFill>
                  <a:srgbClr val="00053D"/>
                </a:solidFill>
                <a:latin typeface="Nunito Bold"/>
                <a:ea typeface="Nunito Bold"/>
                <a:cs typeface="Nunito Bold"/>
                <a:sym typeface="Nunito Bold"/>
              </a:rPr>
              <a:t> DT.DIACHIDIEMTHI</a:t>
            </a:r>
          </a:p>
          <a:p>
            <a:pPr algn="l">
              <a:lnSpc>
                <a:spcPts val="4154"/>
              </a:lnSpc>
              <a:spcBef>
                <a:spcPct val="0"/>
              </a:spcBef>
            </a:pPr>
            <a:endParaRPr lang="en-US" sz="2967" b="1" dirty="0">
              <a:solidFill>
                <a:srgbClr val="00053D"/>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UPDATE + 1 CÂU BẤT KÌ</a:t>
            </a:r>
          </a:p>
        </p:txBody>
      </p:sp>
      <p:sp>
        <p:nvSpPr>
          <p:cNvPr id="12" name="TextBox 12"/>
          <p:cNvSpPr txBox="1"/>
          <p:nvPr/>
        </p:nvSpPr>
        <p:spPr>
          <a:xfrm>
            <a:off x="1028700" y="2569914"/>
            <a:ext cx="16366533" cy="2270903"/>
          </a:xfrm>
          <a:prstGeom prst="rect">
            <a:avLst/>
          </a:prstGeom>
        </p:spPr>
        <p:txBody>
          <a:bodyPr lIns="0" tIns="0" rIns="0" bIns="0" rtlCol="0" anchor="t">
            <a:spAutoFit/>
          </a:bodyPr>
          <a:lstStyle/>
          <a:p>
            <a:pPr algn="l">
              <a:lnSpc>
                <a:spcPts val="4507"/>
              </a:lnSpc>
              <a:spcBef>
                <a:spcPct val="0"/>
              </a:spcBef>
            </a:pPr>
            <a:r>
              <a:rPr lang="en-US" sz="3219" b="1">
                <a:solidFill>
                  <a:srgbClr val="000000"/>
                </a:solidFill>
                <a:latin typeface="Nunito Bold"/>
                <a:ea typeface="Nunito Bold"/>
                <a:cs typeface="Nunito Bold"/>
                <a:sym typeface="Nunito Bold"/>
              </a:rPr>
              <a:t>a. Sau khi rà soát bên phía nhà trường quyết định thay đổi thời gian thi của các môn thi xuống 60 ngoại trừ 2 môn toán , ngữ văn . Đồng thời các môn có thời gian thi 60 thì chuyển sang thi vào buổi sáng vào ngày 5/6/2025, còn lại thi vào buổi chiều vào ngày hôm sau.</a:t>
            </a:r>
          </a:p>
        </p:txBody>
      </p:sp>
      <p:sp>
        <p:nvSpPr>
          <p:cNvPr id="13" name="TextBox 13"/>
          <p:cNvSpPr txBox="1"/>
          <p:nvPr/>
        </p:nvSpPr>
        <p:spPr>
          <a:xfrm>
            <a:off x="3624617" y="5313005"/>
            <a:ext cx="14219816" cy="4472432"/>
          </a:xfrm>
          <a:prstGeom prst="rect">
            <a:avLst/>
          </a:prstGeom>
        </p:spPr>
        <p:txBody>
          <a:bodyPr lIns="0" tIns="0" rIns="0" bIns="0" rtlCol="0" anchor="t">
            <a:spAutoFit/>
          </a:bodyPr>
          <a:lstStyle/>
          <a:p>
            <a:pPr algn="l">
              <a:lnSpc>
                <a:spcPts val="4437"/>
              </a:lnSpc>
              <a:spcBef>
                <a:spcPct val="0"/>
              </a:spcBef>
            </a:pPr>
            <a:r>
              <a:rPr lang="en-US" sz="3169" b="1">
                <a:solidFill>
                  <a:srgbClr val="EE82EE"/>
                </a:solidFill>
                <a:latin typeface="Nunito Bold"/>
                <a:ea typeface="Nunito Bold"/>
                <a:cs typeface="Nunito Bold"/>
                <a:sym typeface="Nunito Bold"/>
              </a:rPr>
              <a:t>UPDATE</a:t>
            </a:r>
            <a:r>
              <a:rPr lang="en-US" sz="3169" b="1">
                <a:solidFill>
                  <a:srgbClr val="00053D"/>
                </a:solidFill>
                <a:latin typeface="Nunito Bold"/>
                <a:ea typeface="Nunito Bold"/>
                <a:cs typeface="Nunito Bold"/>
                <a:sym typeface="Nunito Bold"/>
              </a:rPr>
              <a:t> MONTHI </a:t>
            </a:r>
            <a:r>
              <a:rPr lang="en-US" sz="3169" b="1">
                <a:solidFill>
                  <a:srgbClr val="003EA8"/>
                </a:solidFill>
                <a:latin typeface="Nunito Bold"/>
                <a:ea typeface="Nunito Bold"/>
                <a:cs typeface="Nunito Bold"/>
                <a:sym typeface="Nunito Bold"/>
              </a:rPr>
              <a:t>SET </a:t>
            </a:r>
            <a:r>
              <a:rPr lang="en-US" sz="3169" b="1">
                <a:solidFill>
                  <a:srgbClr val="00053D"/>
                </a:solidFill>
                <a:latin typeface="Nunito Bold"/>
                <a:ea typeface="Nunito Bold"/>
                <a:cs typeface="Nunito Bold"/>
                <a:sym typeface="Nunito Bold"/>
              </a:rPr>
              <a:t>PHUT = 60</a:t>
            </a:r>
          </a:p>
          <a:p>
            <a:pPr algn="l">
              <a:lnSpc>
                <a:spcPts val="4437"/>
              </a:lnSpc>
              <a:spcBef>
                <a:spcPct val="0"/>
              </a:spcBef>
            </a:pPr>
            <a:r>
              <a:rPr lang="en-US" sz="3169" b="1">
                <a:solidFill>
                  <a:srgbClr val="003EA8"/>
                </a:solidFill>
                <a:latin typeface="Nunito Bold"/>
                <a:ea typeface="Nunito Bold"/>
                <a:cs typeface="Nunito Bold"/>
                <a:sym typeface="Nunito Bold"/>
              </a:rPr>
              <a:t>WHERE</a:t>
            </a:r>
            <a:r>
              <a:rPr lang="en-US" sz="3169" b="1">
                <a:solidFill>
                  <a:srgbClr val="00053D"/>
                </a:solidFill>
                <a:latin typeface="Nunito Bold"/>
                <a:ea typeface="Nunito Bold"/>
                <a:cs typeface="Nunito Bold"/>
                <a:sym typeface="Nunito Bold"/>
              </a:rPr>
              <a:t> TENMT </a:t>
            </a:r>
            <a:r>
              <a:rPr lang="en-US" sz="3169" b="1">
                <a:solidFill>
                  <a:srgbClr val="545454"/>
                </a:solidFill>
                <a:latin typeface="Nunito Bold"/>
                <a:ea typeface="Nunito Bold"/>
                <a:cs typeface="Nunito Bold"/>
                <a:sym typeface="Nunito Bold"/>
              </a:rPr>
              <a:t>NOT IN</a:t>
            </a:r>
            <a:r>
              <a:rPr lang="en-US" sz="3169" b="1">
                <a:solidFill>
                  <a:srgbClr val="00053D"/>
                </a:solidFill>
                <a:latin typeface="Nunito Bold"/>
                <a:ea typeface="Nunito Bold"/>
                <a:cs typeface="Nunito Bold"/>
                <a:sym typeface="Nunito Bold"/>
              </a:rPr>
              <a:t> (</a:t>
            </a:r>
            <a:r>
              <a:rPr lang="en-US" sz="3169" b="1">
                <a:solidFill>
                  <a:srgbClr val="FF555C"/>
                </a:solidFill>
                <a:latin typeface="Nunito Bold"/>
                <a:ea typeface="Nunito Bold"/>
                <a:cs typeface="Nunito Bold"/>
                <a:sym typeface="Nunito Bold"/>
              </a:rPr>
              <a:t>N'Toán'</a:t>
            </a:r>
            <a:r>
              <a:rPr lang="en-US" sz="3169" b="1">
                <a:solidFill>
                  <a:srgbClr val="00053D"/>
                </a:solidFill>
                <a:latin typeface="Nunito Bold"/>
                <a:ea typeface="Nunito Bold"/>
                <a:cs typeface="Nunito Bold"/>
                <a:sym typeface="Nunito Bold"/>
              </a:rPr>
              <a:t>, </a:t>
            </a:r>
            <a:r>
              <a:rPr lang="en-US" sz="3169" b="1">
                <a:solidFill>
                  <a:srgbClr val="FF555C"/>
                </a:solidFill>
                <a:latin typeface="Nunito Bold"/>
                <a:ea typeface="Nunito Bold"/>
                <a:cs typeface="Nunito Bold"/>
                <a:sym typeface="Nunito Bold"/>
              </a:rPr>
              <a:t>N'Ngữ Văn'</a:t>
            </a:r>
            <a:r>
              <a:rPr lang="en-US" sz="3169" b="1">
                <a:solidFill>
                  <a:srgbClr val="00053D"/>
                </a:solidFill>
                <a:latin typeface="Nunito Bold"/>
                <a:ea typeface="Nunito Bold"/>
                <a:cs typeface="Nunito Bold"/>
                <a:sym typeface="Nunito Bold"/>
              </a:rPr>
              <a:t>)</a:t>
            </a:r>
          </a:p>
          <a:p>
            <a:pPr algn="l">
              <a:lnSpc>
                <a:spcPts val="4437"/>
              </a:lnSpc>
              <a:spcBef>
                <a:spcPct val="0"/>
              </a:spcBef>
            </a:pPr>
            <a:r>
              <a:rPr lang="en-US" sz="3169" b="1">
                <a:solidFill>
                  <a:srgbClr val="EE82EE"/>
                </a:solidFill>
                <a:latin typeface="Nunito Bold"/>
                <a:ea typeface="Nunito Bold"/>
                <a:cs typeface="Nunito Bold"/>
                <a:sym typeface="Nunito Bold"/>
              </a:rPr>
              <a:t>UPDATE</a:t>
            </a:r>
            <a:r>
              <a:rPr lang="en-US" sz="3169" b="1">
                <a:solidFill>
                  <a:srgbClr val="00053D"/>
                </a:solidFill>
                <a:latin typeface="Nunito Bold"/>
                <a:ea typeface="Nunito Bold"/>
                <a:cs typeface="Nunito Bold"/>
                <a:sym typeface="Nunito Bold"/>
              </a:rPr>
              <a:t> MONTHI </a:t>
            </a:r>
            <a:r>
              <a:rPr lang="en-US" sz="3169" b="1">
                <a:solidFill>
                  <a:srgbClr val="003EA8"/>
                </a:solidFill>
                <a:latin typeface="Nunito Bold"/>
                <a:ea typeface="Nunito Bold"/>
                <a:cs typeface="Nunito Bold"/>
                <a:sym typeface="Nunito Bold"/>
              </a:rPr>
              <a:t>SET</a:t>
            </a:r>
            <a:r>
              <a:rPr lang="en-US" sz="3169" b="1">
                <a:solidFill>
                  <a:srgbClr val="00053D"/>
                </a:solidFill>
                <a:latin typeface="Nunito Bold"/>
                <a:ea typeface="Nunito Bold"/>
                <a:cs typeface="Nunito Bold"/>
                <a:sym typeface="Nunito Bold"/>
              </a:rPr>
              <a:t> BUOITHI = </a:t>
            </a:r>
            <a:r>
              <a:rPr lang="en-US" sz="3169" b="1">
                <a:solidFill>
                  <a:srgbClr val="FF555C"/>
                </a:solidFill>
                <a:latin typeface="Nunito Bold"/>
                <a:ea typeface="Nunito Bold"/>
                <a:cs typeface="Nunito Bold"/>
                <a:sym typeface="Nunito Bold"/>
              </a:rPr>
              <a:t>N'Sáng'</a:t>
            </a:r>
            <a:r>
              <a:rPr lang="en-US" sz="3169" b="1">
                <a:solidFill>
                  <a:srgbClr val="00053D"/>
                </a:solidFill>
                <a:latin typeface="Nunito Bold"/>
                <a:ea typeface="Nunito Bold"/>
                <a:cs typeface="Nunito Bold"/>
                <a:sym typeface="Nunito Bold"/>
              </a:rPr>
              <a:t>, NGAYTHI = </a:t>
            </a:r>
            <a:r>
              <a:rPr lang="en-US" sz="3169" b="1">
                <a:solidFill>
                  <a:srgbClr val="FF555C"/>
                </a:solidFill>
                <a:latin typeface="Nunito Bold"/>
                <a:ea typeface="Nunito Bold"/>
                <a:cs typeface="Nunito Bold"/>
                <a:sym typeface="Nunito Bold"/>
              </a:rPr>
              <a:t>'2025-06-05'</a:t>
            </a:r>
          </a:p>
          <a:p>
            <a:pPr algn="l">
              <a:lnSpc>
                <a:spcPts val="4437"/>
              </a:lnSpc>
              <a:spcBef>
                <a:spcPct val="0"/>
              </a:spcBef>
            </a:pPr>
            <a:r>
              <a:rPr lang="en-US" sz="3169" b="1">
                <a:solidFill>
                  <a:srgbClr val="003EA8"/>
                </a:solidFill>
                <a:latin typeface="Nunito Bold"/>
                <a:ea typeface="Nunito Bold"/>
                <a:cs typeface="Nunito Bold"/>
                <a:sym typeface="Nunito Bold"/>
              </a:rPr>
              <a:t>WHERE</a:t>
            </a:r>
            <a:r>
              <a:rPr lang="en-US" sz="3169" b="1">
                <a:solidFill>
                  <a:srgbClr val="00053D"/>
                </a:solidFill>
                <a:latin typeface="Nunito Bold"/>
                <a:ea typeface="Nunito Bold"/>
                <a:cs typeface="Nunito Bold"/>
                <a:sym typeface="Nunito Bold"/>
              </a:rPr>
              <a:t> PHUT = 60</a:t>
            </a:r>
          </a:p>
          <a:p>
            <a:pPr algn="l">
              <a:lnSpc>
                <a:spcPts val="4437"/>
              </a:lnSpc>
              <a:spcBef>
                <a:spcPct val="0"/>
              </a:spcBef>
            </a:pPr>
            <a:r>
              <a:rPr lang="en-US" sz="3169" b="1">
                <a:solidFill>
                  <a:srgbClr val="EE82EE"/>
                </a:solidFill>
                <a:latin typeface="Nunito Bold"/>
                <a:ea typeface="Nunito Bold"/>
                <a:cs typeface="Nunito Bold"/>
                <a:sym typeface="Nunito Bold"/>
              </a:rPr>
              <a:t>UPDATE</a:t>
            </a:r>
            <a:r>
              <a:rPr lang="en-US" sz="3169" b="1">
                <a:solidFill>
                  <a:srgbClr val="00053D"/>
                </a:solidFill>
                <a:latin typeface="Nunito Bold"/>
                <a:ea typeface="Nunito Bold"/>
                <a:cs typeface="Nunito Bold"/>
                <a:sym typeface="Nunito Bold"/>
              </a:rPr>
              <a:t> MONTHI </a:t>
            </a:r>
            <a:r>
              <a:rPr lang="en-US" sz="3169" b="1">
                <a:solidFill>
                  <a:srgbClr val="003EA8"/>
                </a:solidFill>
                <a:latin typeface="Nunito Bold"/>
                <a:ea typeface="Nunito Bold"/>
                <a:cs typeface="Nunito Bold"/>
                <a:sym typeface="Nunito Bold"/>
              </a:rPr>
              <a:t>SET</a:t>
            </a:r>
            <a:r>
              <a:rPr lang="en-US" sz="3169" b="1">
                <a:solidFill>
                  <a:srgbClr val="00053D"/>
                </a:solidFill>
                <a:latin typeface="Nunito Bold"/>
                <a:ea typeface="Nunito Bold"/>
                <a:cs typeface="Nunito Bold"/>
                <a:sym typeface="Nunito Bold"/>
              </a:rPr>
              <a:t>  BUOITHI = N'Chiều', NGAYTHI = </a:t>
            </a:r>
            <a:r>
              <a:rPr lang="en-US" sz="3169" b="1">
                <a:solidFill>
                  <a:srgbClr val="FF555C"/>
                </a:solidFill>
                <a:latin typeface="Nunito Bold"/>
                <a:ea typeface="Nunito Bold"/>
                <a:cs typeface="Nunito Bold"/>
                <a:sym typeface="Nunito Bold"/>
              </a:rPr>
              <a:t>'2025-06-06'</a:t>
            </a:r>
          </a:p>
          <a:p>
            <a:pPr algn="l">
              <a:lnSpc>
                <a:spcPts val="4437"/>
              </a:lnSpc>
              <a:spcBef>
                <a:spcPct val="0"/>
              </a:spcBef>
            </a:pPr>
            <a:r>
              <a:rPr lang="en-US" sz="3169" b="1">
                <a:solidFill>
                  <a:srgbClr val="003EA8"/>
                </a:solidFill>
                <a:latin typeface="Nunito Bold"/>
                <a:ea typeface="Nunito Bold"/>
                <a:cs typeface="Nunito Bold"/>
                <a:sym typeface="Nunito Bold"/>
              </a:rPr>
              <a:t>WHERE</a:t>
            </a:r>
            <a:r>
              <a:rPr lang="en-US" sz="3169" b="1">
                <a:solidFill>
                  <a:srgbClr val="00053D"/>
                </a:solidFill>
                <a:latin typeface="Nunito Bold"/>
                <a:ea typeface="Nunito Bold"/>
                <a:cs typeface="Nunito Bold"/>
                <a:sym typeface="Nunito Bold"/>
              </a:rPr>
              <a:t> PHUT &lt;&gt; 60</a:t>
            </a:r>
          </a:p>
          <a:p>
            <a:pPr algn="l">
              <a:lnSpc>
                <a:spcPts val="4437"/>
              </a:lnSpc>
              <a:spcBef>
                <a:spcPct val="0"/>
              </a:spcBef>
            </a:pPr>
            <a:endParaRPr lang="en-US" sz="3169" b="1">
              <a:solidFill>
                <a:srgbClr val="00053D"/>
              </a:solidFill>
              <a:latin typeface="Nunito Bold"/>
              <a:ea typeface="Nunito Bold"/>
              <a:cs typeface="Nunito Bold"/>
              <a:sym typeface="Nunito Bold"/>
            </a:endParaRPr>
          </a:p>
          <a:p>
            <a:pPr algn="l">
              <a:lnSpc>
                <a:spcPts val="4437"/>
              </a:lnSpc>
              <a:spcBef>
                <a:spcPct val="0"/>
              </a:spcBef>
            </a:pPr>
            <a:endParaRPr lang="en-US" sz="3169" b="1">
              <a:solidFill>
                <a:srgbClr val="00053D"/>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a:off x="-134116" y="7577796"/>
            <a:ext cx="3275802" cy="2677968"/>
          </a:xfrm>
          <a:custGeom>
            <a:avLst/>
            <a:gdLst/>
            <a:ahLst/>
            <a:cxnLst/>
            <a:rect l="l" t="t" r="r" b="b"/>
            <a:pathLst>
              <a:path w="3275802" h="2677968">
                <a:moveTo>
                  <a:pt x="0" y="0"/>
                </a:moveTo>
                <a:lnTo>
                  <a:pt x="3275801" y="0"/>
                </a:lnTo>
                <a:lnTo>
                  <a:pt x="3275801" y="2677968"/>
                </a:lnTo>
                <a:lnTo>
                  <a:pt x="0" y="2677968"/>
                </a:lnTo>
                <a:lnTo>
                  <a:pt x="0" y="0"/>
                </a:lnTo>
                <a:close/>
              </a:path>
            </a:pathLst>
          </a:custGeom>
          <a:blipFill>
            <a:blip r:embed="rId5"/>
            <a:stretch>
              <a:fillRect/>
            </a:stretch>
          </a:blipFill>
        </p:spPr>
      </p:sp>
      <p:sp>
        <p:nvSpPr>
          <p:cNvPr id="7" name="Freeform 7"/>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UPDATE + 1 CÂU BẤT KÌ</a:t>
            </a:r>
          </a:p>
        </p:txBody>
      </p:sp>
      <p:sp>
        <p:nvSpPr>
          <p:cNvPr id="12" name="TextBox 12"/>
          <p:cNvSpPr txBox="1"/>
          <p:nvPr/>
        </p:nvSpPr>
        <p:spPr>
          <a:xfrm>
            <a:off x="1028700" y="2569914"/>
            <a:ext cx="16366533" cy="1699403"/>
          </a:xfrm>
          <a:prstGeom prst="rect">
            <a:avLst/>
          </a:prstGeom>
        </p:spPr>
        <p:txBody>
          <a:bodyPr lIns="0" tIns="0" rIns="0" bIns="0" rtlCol="0" anchor="t">
            <a:spAutoFit/>
          </a:bodyPr>
          <a:lstStyle/>
          <a:p>
            <a:pPr algn="l">
              <a:lnSpc>
                <a:spcPts val="4507"/>
              </a:lnSpc>
              <a:spcBef>
                <a:spcPct val="0"/>
              </a:spcBef>
            </a:pPr>
            <a:r>
              <a:rPr lang="en-US" sz="3219" b="1">
                <a:solidFill>
                  <a:srgbClr val="000000"/>
                </a:solidFill>
                <a:latin typeface="Nunito Bold"/>
                <a:ea typeface="Nunito Bold"/>
                <a:cs typeface="Nunito Bold"/>
                <a:sym typeface="Nunito Bold"/>
              </a:rPr>
              <a:t>b. Hãy cập nhật ở bảng DIEMTHI như sau, sau khi ra soát thì chúng tôi phát hiện ở DIEMSOTHI nhỏ nhất bị sai tên Trường và cần bạn cập nhật lại thành 'Trường THPT Nguyễn Trãi'</a:t>
            </a:r>
          </a:p>
        </p:txBody>
      </p:sp>
      <p:sp>
        <p:nvSpPr>
          <p:cNvPr id="13" name="TextBox 13"/>
          <p:cNvSpPr txBox="1"/>
          <p:nvPr/>
        </p:nvSpPr>
        <p:spPr>
          <a:xfrm>
            <a:off x="3781844" y="5038943"/>
            <a:ext cx="14219816" cy="3910457"/>
          </a:xfrm>
          <a:prstGeom prst="rect">
            <a:avLst/>
          </a:prstGeom>
        </p:spPr>
        <p:txBody>
          <a:bodyPr lIns="0" tIns="0" rIns="0" bIns="0" rtlCol="0" anchor="t">
            <a:spAutoFit/>
          </a:bodyPr>
          <a:lstStyle/>
          <a:p>
            <a:pPr algn="l">
              <a:lnSpc>
                <a:spcPts val="4437"/>
              </a:lnSpc>
            </a:pPr>
            <a:r>
              <a:rPr lang="en-US" sz="3169" b="1">
                <a:solidFill>
                  <a:srgbClr val="EE82EE"/>
                </a:solidFill>
                <a:latin typeface="Nunito Bold"/>
                <a:ea typeface="Nunito Bold"/>
                <a:cs typeface="Nunito Bold"/>
                <a:sym typeface="Nunito Bold"/>
              </a:rPr>
              <a:t>UPDATE </a:t>
            </a:r>
            <a:r>
              <a:rPr lang="en-US" sz="3169" b="1">
                <a:solidFill>
                  <a:srgbClr val="00053D"/>
                </a:solidFill>
                <a:latin typeface="Nunito Bold"/>
                <a:ea typeface="Nunito Bold"/>
                <a:cs typeface="Nunito Bold"/>
                <a:sym typeface="Nunito Bold"/>
              </a:rPr>
              <a:t>DIEMTHI</a:t>
            </a:r>
          </a:p>
          <a:p>
            <a:pPr algn="l">
              <a:lnSpc>
                <a:spcPts val="4437"/>
              </a:lnSpc>
              <a:spcBef>
                <a:spcPct val="0"/>
              </a:spcBef>
            </a:pPr>
            <a:r>
              <a:rPr lang="en-US" sz="3169" b="1">
                <a:solidFill>
                  <a:srgbClr val="003EA8"/>
                </a:solidFill>
                <a:latin typeface="Nunito Bold"/>
                <a:ea typeface="Nunito Bold"/>
                <a:cs typeface="Nunito Bold"/>
                <a:sym typeface="Nunito Bold"/>
              </a:rPr>
              <a:t>SET </a:t>
            </a:r>
            <a:r>
              <a:rPr lang="en-US" sz="3169" b="1">
                <a:solidFill>
                  <a:srgbClr val="00053D"/>
                </a:solidFill>
                <a:latin typeface="Nunito Bold"/>
                <a:ea typeface="Nunito Bold"/>
                <a:cs typeface="Nunito Bold"/>
                <a:sym typeface="Nunito Bold"/>
              </a:rPr>
              <a:t>DIACHIDIEMTHI = </a:t>
            </a:r>
            <a:r>
              <a:rPr lang="en-US" sz="3169" b="1">
                <a:solidFill>
                  <a:srgbClr val="FF555C"/>
                </a:solidFill>
                <a:latin typeface="Nunito Bold"/>
                <a:ea typeface="Nunito Bold"/>
                <a:cs typeface="Nunito Bold"/>
                <a:sym typeface="Nunito Bold"/>
              </a:rPr>
              <a:t>N'Trường THPT Nguyễn Trãi'</a:t>
            </a:r>
          </a:p>
          <a:p>
            <a:pPr algn="l">
              <a:lnSpc>
                <a:spcPts val="4437"/>
              </a:lnSpc>
              <a:spcBef>
                <a:spcPct val="0"/>
              </a:spcBef>
            </a:pPr>
            <a:r>
              <a:rPr lang="en-US" sz="3169" b="1">
                <a:solidFill>
                  <a:srgbClr val="003EA8"/>
                </a:solidFill>
                <a:latin typeface="Nunito Bold"/>
                <a:ea typeface="Nunito Bold"/>
                <a:cs typeface="Nunito Bold"/>
                <a:sym typeface="Nunito Bold"/>
              </a:rPr>
              <a:t>WHERE </a:t>
            </a:r>
            <a:r>
              <a:rPr lang="en-US" sz="3169" b="1">
                <a:solidFill>
                  <a:srgbClr val="00053D"/>
                </a:solidFill>
                <a:latin typeface="Nunito Bold"/>
                <a:ea typeface="Nunito Bold"/>
                <a:cs typeface="Nunito Bold"/>
                <a:sym typeface="Nunito Bold"/>
              </a:rPr>
              <a:t>DIEMTHISO = (</a:t>
            </a:r>
          </a:p>
          <a:p>
            <a:pPr algn="l">
              <a:lnSpc>
                <a:spcPts val="4437"/>
              </a:lnSpc>
              <a:spcBef>
                <a:spcPct val="0"/>
              </a:spcBef>
            </a:pPr>
            <a:r>
              <a:rPr lang="en-US" sz="3169" b="1">
                <a:solidFill>
                  <a:srgbClr val="00053D"/>
                </a:solidFill>
                <a:latin typeface="Nunito Bold"/>
                <a:ea typeface="Nunito Bold"/>
                <a:cs typeface="Nunito Bold"/>
                <a:sym typeface="Nunito Bold"/>
              </a:rPr>
              <a:t>    </a:t>
            </a:r>
            <a:r>
              <a:rPr lang="en-US" sz="3169" b="1">
                <a:solidFill>
                  <a:srgbClr val="003EA8"/>
                </a:solidFill>
                <a:latin typeface="Nunito Bold"/>
                <a:ea typeface="Nunito Bold"/>
                <a:cs typeface="Nunito Bold"/>
                <a:sym typeface="Nunito Bold"/>
              </a:rPr>
              <a:t>SELECT </a:t>
            </a:r>
            <a:r>
              <a:rPr lang="en-US" sz="3169" b="1">
                <a:solidFill>
                  <a:srgbClr val="545454"/>
                </a:solidFill>
                <a:latin typeface="Nunito Bold"/>
                <a:ea typeface="Nunito Bold"/>
                <a:cs typeface="Nunito Bold"/>
                <a:sym typeface="Nunito Bold"/>
              </a:rPr>
              <a:t>MIN</a:t>
            </a:r>
            <a:r>
              <a:rPr lang="en-US" sz="3169" b="1">
                <a:solidFill>
                  <a:srgbClr val="00053D"/>
                </a:solidFill>
                <a:latin typeface="Nunito Bold"/>
                <a:ea typeface="Nunito Bold"/>
                <a:cs typeface="Nunito Bold"/>
                <a:sym typeface="Nunito Bold"/>
              </a:rPr>
              <a:t>(CAST(DIEMTHISO AS INT)) </a:t>
            </a:r>
            <a:r>
              <a:rPr lang="en-US" sz="3169" b="1">
                <a:solidFill>
                  <a:srgbClr val="003EA8"/>
                </a:solidFill>
                <a:latin typeface="Nunito Bold"/>
                <a:ea typeface="Nunito Bold"/>
                <a:cs typeface="Nunito Bold"/>
                <a:sym typeface="Nunito Bold"/>
              </a:rPr>
              <a:t>FROM </a:t>
            </a:r>
            <a:r>
              <a:rPr lang="en-US" sz="3169" b="1">
                <a:solidFill>
                  <a:srgbClr val="00053D"/>
                </a:solidFill>
                <a:latin typeface="Nunito Bold"/>
                <a:ea typeface="Nunito Bold"/>
                <a:cs typeface="Nunito Bold"/>
                <a:sym typeface="Nunito Bold"/>
              </a:rPr>
              <a:t>DIEMTHI)</a:t>
            </a:r>
          </a:p>
          <a:p>
            <a:pPr algn="l">
              <a:lnSpc>
                <a:spcPts val="4437"/>
              </a:lnSpc>
              <a:spcBef>
                <a:spcPct val="0"/>
              </a:spcBef>
            </a:pPr>
            <a:endParaRPr lang="en-US" sz="3169" b="1">
              <a:solidFill>
                <a:srgbClr val="00053D"/>
              </a:solidFill>
              <a:latin typeface="Nunito Bold"/>
              <a:ea typeface="Nunito Bold"/>
              <a:cs typeface="Nunito Bold"/>
              <a:sym typeface="Nunito Bold"/>
            </a:endParaRPr>
          </a:p>
          <a:p>
            <a:pPr algn="l">
              <a:lnSpc>
                <a:spcPts val="4437"/>
              </a:lnSpc>
              <a:spcBef>
                <a:spcPct val="0"/>
              </a:spcBef>
            </a:pPr>
            <a:endParaRPr lang="en-US" sz="3169" b="1">
              <a:solidFill>
                <a:srgbClr val="00053D"/>
              </a:solidFill>
              <a:latin typeface="Nunito Bold"/>
              <a:ea typeface="Nunito Bold"/>
              <a:cs typeface="Nunito Bold"/>
              <a:sym typeface="Nunito Bold"/>
            </a:endParaRPr>
          </a:p>
          <a:p>
            <a:pPr algn="l">
              <a:lnSpc>
                <a:spcPts val="4437"/>
              </a:lnSpc>
              <a:spcBef>
                <a:spcPct val="0"/>
              </a:spcBef>
            </a:pPr>
            <a:endParaRPr lang="en-US" sz="3169" b="1">
              <a:solidFill>
                <a:srgbClr val="00053D"/>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64937" y="411324"/>
            <a:ext cx="17023360" cy="1302647"/>
            <a:chOff x="0" y="0"/>
            <a:chExt cx="6210168" cy="475209"/>
          </a:xfrm>
        </p:grpSpPr>
        <p:sp>
          <p:nvSpPr>
            <p:cNvPr id="4" name="Freeform 4"/>
            <p:cNvSpPr/>
            <p:nvPr/>
          </p:nvSpPr>
          <p:spPr>
            <a:xfrm>
              <a:off x="0" y="0"/>
              <a:ext cx="6210168" cy="475209"/>
            </a:xfrm>
            <a:custGeom>
              <a:avLst/>
              <a:gdLst/>
              <a:ahLst/>
              <a:cxnLst/>
              <a:rect l="l" t="t" r="r" b="b"/>
              <a:pathLst>
                <a:path w="6210168" h="475209">
                  <a:moveTo>
                    <a:pt x="0" y="0"/>
                  </a:moveTo>
                  <a:lnTo>
                    <a:pt x="6210168" y="0"/>
                  </a:lnTo>
                  <a:lnTo>
                    <a:pt x="6210168" y="475209"/>
                  </a:lnTo>
                  <a:lnTo>
                    <a:pt x="0" y="475209"/>
                  </a:lnTo>
                  <a:close/>
                </a:path>
              </a:pathLst>
            </a:custGeom>
            <a:solidFill>
              <a:srgbClr val="FFFFFF"/>
            </a:solidFill>
          </p:spPr>
        </p:sp>
      </p:grpSp>
      <p:graphicFrame>
        <p:nvGraphicFramePr>
          <p:cNvPr id="5" name="Table 5"/>
          <p:cNvGraphicFramePr>
            <a:graphicFrameLocks noGrp="1"/>
          </p:cNvGraphicFramePr>
          <p:nvPr/>
        </p:nvGraphicFramePr>
        <p:xfrm>
          <a:off x="1028700" y="1837796"/>
          <a:ext cx="16559597" cy="10550158"/>
        </p:xfrm>
        <a:graphic>
          <a:graphicData uri="http://schemas.openxmlformats.org/drawingml/2006/table">
            <a:tbl>
              <a:tblPr/>
              <a:tblGrid>
                <a:gridCol w="2283284">
                  <a:extLst>
                    <a:ext uri="{9D8B030D-6E8A-4147-A177-3AD203B41FA5}">
                      <a16:colId xmlns:a16="http://schemas.microsoft.com/office/drawing/2014/main" val="20000"/>
                    </a:ext>
                  </a:extLst>
                </a:gridCol>
                <a:gridCol w="10449528">
                  <a:extLst>
                    <a:ext uri="{9D8B030D-6E8A-4147-A177-3AD203B41FA5}">
                      <a16:colId xmlns:a16="http://schemas.microsoft.com/office/drawing/2014/main" val="20001"/>
                    </a:ext>
                  </a:extLst>
                </a:gridCol>
                <a:gridCol w="3826785">
                  <a:extLst>
                    <a:ext uri="{9D8B030D-6E8A-4147-A177-3AD203B41FA5}">
                      <a16:colId xmlns:a16="http://schemas.microsoft.com/office/drawing/2014/main" val="20002"/>
                    </a:ext>
                  </a:extLst>
                </a:gridCol>
              </a:tblGrid>
              <a:tr h="1020096">
                <a:tc>
                  <a:txBody>
                    <a:bodyPr/>
                    <a:lstStyle/>
                    <a:p>
                      <a:pPr algn="ctr">
                        <a:lnSpc>
                          <a:spcPts val="4199"/>
                        </a:lnSpc>
                        <a:defRPr/>
                      </a:pPr>
                      <a:r>
                        <a:rPr lang="en-US" sz="2999" b="1">
                          <a:solidFill>
                            <a:srgbClr val="000000"/>
                          </a:solidFill>
                          <a:latin typeface="Cabin Bold"/>
                          <a:ea typeface="Cabin Bold"/>
                          <a:cs typeface="Cabin Bold"/>
                          <a:sym typeface="Cabin Bold"/>
                        </a:rPr>
                        <a:t>Tên</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199"/>
                        </a:lnSpc>
                        <a:defRPr/>
                      </a:pPr>
                      <a:r>
                        <a:rPr lang="en-US" sz="2999" b="1">
                          <a:solidFill>
                            <a:srgbClr val="000000"/>
                          </a:solidFill>
                          <a:latin typeface="Cabin Bold"/>
                          <a:ea typeface="Cabin Bold"/>
                          <a:cs typeface="Cabin Bold"/>
                          <a:sym typeface="Cabin Bold"/>
                        </a:rPr>
                        <a:t>Công việc</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199"/>
                        </a:lnSpc>
                        <a:defRPr/>
                      </a:pPr>
                      <a:r>
                        <a:rPr lang="en-US" sz="2999" b="1">
                          <a:solidFill>
                            <a:srgbClr val="000000"/>
                          </a:solidFill>
                          <a:latin typeface="Cabin Bold"/>
                          <a:ea typeface="Cabin Bold"/>
                          <a:cs typeface="Cabin Bold"/>
                          <a:sym typeface="Cabin Bold"/>
                        </a:rPr>
                        <a:t>Mức độ hoàn thành</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478738">
                <a:tc>
                  <a:txBody>
                    <a:bodyPr/>
                    <a:lstStyle/>
                    <a:p>
                      <a:pPr algn="l">
                        <a:lnSpc>
                          <a:spcPts val="3919"/>
                        </a:lnSpc>
                        <a:defRPr/>
                      </a:pPr>
                      <a:r>
                        <a:rPr lang="en-US" sz="2799" b="1">
                          <a:solidFill>
                            <a:srgbClr val="000000"/>
                          </a:solidFill>
                          <a:latin typeface="Cabin Bold"/>
                          <a:ea typeface="Cabin Bold"/>
                          <a:cs typeface="Cabin Bold"/>
                          <a:sym typeface="Cabin Bold"/>
                        </a:rPr>
                        <a:t>Sông Lam</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l">
                        <a:lnSpc>
                          <a:spcPts val="3919"/>
                        </a:lnSpc>
                        <a:defRPr/>
                      </a:pPr>
                      <a:r>
                        <a:rPr lang="en-US" sz="2799">
                          <a:solidFill>
                            <a:srgbClr val="000000"/>
                          </a:solidFill>
                          <a:latin typeface="Cabin"/>
                          <a:ea typeface="Cabin"/>
                          <a:cs typeface="Cabin"/>
                          <a:sym typeface="Cabin"/>
                        </a:rPr>
                        <a:t>Xây dựng mô hình ER; Đồng bộ kiểu dữ liệu trong các bảng.</a:t>
                      </a:r>
                      <a:endParaRPr lang="en-US" sz="1100"/>
                    </a:p>
                    <a:p>
                      <a:pPr algn="l">
                        <a:lnSpc>
                          <a:spcPts val="3919"/>
                        </a:lnSpc>
                      </a:pPr>
                      <a:r>
                        <a:rPr lang="en-US" sz="2799">
                          <a:solidFill>
                            <a:srgbClr val="000000"/>
                          </a:solidFill>
                          <a:latin typeface="Cabin"/>
                          <a:ea typeface="Cabin"/>
                          <a:cs typeface="Cabin"/>
                          <a:sym typeface="Cabin"/>
                        </a:rPr>
                        <a:t>Nhập dữ liệu bảng: DONVI, CANBO</a:t>
                      </a:r>
                    </a:p>
                    <a:p>
                      <a:pPr algn="l">
                        <a:lnSpc>
                          <a:spcPts val="3919"/>
                        </a:lnSpc>
                      </a:pPr>
                      <a:r>
                        <a:rPr lang="en-US" sz="2799">
                          <a:solidFill>
                            <a:srgbClr val="000000"/>
                          </a:solidFill>
                          <a:latin typeface="Cabin"/>
                          <a:ea typeface="Cabin"/>
                          <a:cs typeface="Cabin"/>
                          <a:sym typeface="Cabin"/>
                        </a:rPr>
                        <a:t>2 câu group by + 1 câu bất kì</a:t>
                      </a:r>
                    </a:p>
                    <a:p>
                      <a:pPr algn="l">
                        <a:lnSpc>
                          <a:spcPts val="3919"/>
                        </a:lnSpc>
                      </a:pPr>
                      <a:r>
                        <a:rPr lang="en-US" sz="2799">
                          <a:solidFill>
                            <a:srgbClr val="000000"/>
                          </a:solidFill>
                          <a:latin typeface="Cabin"/>
                          <a:ea typeface="Cabin"/>
                          <a:cs typeface="Cabin"/>
                          <a:sym typeface="Cabin"/>
                        </a:rPr>
                        <a:t>Bài tập 5,11, tổng hợp (1,6); Làm PowerPoint</a:t>
                      </a:r>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3919"/>
                        </a:lnSpc>
                        <a:defRPr/>
                      </a:pPr>
                      <a:r>
                        <a:rPr lang="en-US" sz="2799">
                          <a:solidFill>
                            <a:srgbClr val="000000"/>
                          </a:solidFill>
                          <a:latin typeface="Cabin"/>
                          <a:ea typeface="Cabin"/>
                          <a:cs typeface="Cabin"/>
                          <a:sym typeface="Cabin"/>
                        </a:rPr>
                        <a:t>100%</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82990">
                <a:tc>
                  <a:txBody>
                    <a:bodyPr/>
                    <a:lstStyle/>
                    <a:p>
                      <a:pPr algn="l">
                        <a:lnSpc>
                          <a:spcPts val="3919"/>
                        </a:lnSpc>
                        <a:defRPr/>
                      </a:pPr>
                      <a:r>
                        <a:rPr lang="en-US" sz="2799" b="1">
                          <a:solidFill>
                            <a:srgbClr val="000000"/>
                          </a:solidFill>
                          <a:latin typeface="Cabin Bold"/>
                          <a:ea typeface="Cabin Bold"/>
                          <a:cs typeface="Cabin Bold"/>
                          <a:sym typeface="Cabin Bold"/>
                        </a:rPr>
                        <a:t>Cẩm Nhung</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l">
                        <a:lnSpc>
                          <a:spcPts val="3919"/>
                        </a:lnSpc>
                        <a:defRPr/>
                      </a:pPr>
                      <a:r>
                        <a:rPr lang="en-US" sz="2799">
                          <a:solidFill>
                            <a:srgbClr val="000000"/>
                          </a:solidFill>
                          <a:latin typeface="Cabin"/>
                          <a:ea typeface="Cabin"/>
                          <a:cs typeface="Cabin"/>
                          <a:sym typeface="Cabin"/>
                        </a:rPr>
                        <a:t>Xây dựng mô hình ER; Vẽ mô hình ER; </a:t>
                      </a:r>
                      <a:endParaRPr lang="en-US" sz="1100"/>
                    </a:p>
                    <a:p>
                      <a:pPr algn="l">
                        <a:lnSpc>
                          <a:spcPts val="3919"/>
                        </a:lnSpc>
                      </a:pPr>
                      <a:r>
                        <a:rPr lang="en-US" sz="2799">
                          <a:solidFill>
                            <a:srgbClr val="000000"/>
                          </a:solidFill>
                          <a:latin typeface="Cabin"/>
                          <a:ea typeface="Cabin"/>
                          <a:cs typeface="Cabin"/>
                          <a:sym typeface="Cabin"/>
                        </a:rPr>
                        <a:t>Nhập dữ liệu bảng: THISINH; 2 câu delete + 1 câu bất kì</a:t>
                      </a:r>
                    </a:p>
                    <a:p>
                      <a:pPr algn="l">
                        <a:lnSpc>
                          <a:spcPts val="3919"/>
                        </a:lnSpc>
                      </a:pPr>
                      <a:r>
                        <a:rPr lang="en-US" sz="2799">
                          <a:solidFill>
                            <a:srgbClr val="000000"/>
                          </a:solidFill>
                          <a:latin typeface="Cabin"/>
                          <a:ea typeface="Cabin"/>
                          <a:cs typeface="Cabin"/>
                          <a:sym typeface="Cabin"/>
                        </a:rPr>
                        <a:t>Bài tập 2,9,10, Tổng hợp (4,7a,b); Làm PowerPoint</a:t>
                      </a:r>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3919"/>
                        </a:lnSpc>
                        <a:defRPr/>
                      </a:pPr>
                      <a:r>
                        <a:rPr lang="en-US" sz="2799">
                          <a:solidFill>
                            <a:srgbClr val="000000"/>
                          </a:solidFill>
                          <a:latin typeface="Cabin"/>
                          <a:ea typeface="Cabin"/>
                          <a:cs typeface="Cabin"/>
                          <a:sym typeface="Cabin"/>
                        </a:rPr>
                        <a:t>100%</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78738">
                <a:tc>
                  <a:txBody>
                    <a:bodyPr/>
                    <a:lstStyle/>
                    <a:p>
                      <a:pPr algn="l">
                        <a:lnSpc>
                          <a:spcPts val="3919"/>
                        </a:lnSpc>
                        <a:defRPr/>
                      </a:pPr>
                      <a:r>
                        <a:rPr lang="en-US" sz="2799" b="1">
                          <a:solidFill>
                            <a:srgbClr val="000000"/>
                          </a:solidFill>
                          <a:latin typeface="Cabin Bold"/>
                          <a:ea typeface="Cabin Bold"/>
                          <a:cs typeface="Cabin Bold"/>
                          <a:sym typeface="Cabin Bold"/>
                        </a:rPr>
                        <a:t>Hồng Phúc</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l">
                        <a:lnSpc>
                          <a:spcPts val="3919"/>
                        </a:lnSpc>
                        <a:defRPr/>
                      </a:pPr>
                      <a:r>
                        <a:rPr lang="en-US" sz="2799">
                          <a:solidFill>
                            <a:srgbClr val="000000"/>
                          </a:solidFill>
                          <a:latin typeface="Cabin"/>
                          <a:ea typeface="Cabin"/>
                          <a:cs typeface="Cabin"/>
                          <a:sym typeface="Cabin"/>
                        </a:rPr>
                        <a:t>Xây dựng mô hình ER; Tạo các khóa ngoại + khóa chính</a:t>
                      </a:r>
                      <a:endParaRPr lang="en-US" sz="1100"/>
                    </a:p>
                    <a:p>
                      <a:pPr algn="l">
                        <a:lnSpc>
                          <a:spcPts val="3919"/>
                        </a:lnSpc>
                      </a:pPr>
                      <a:r>
                        <a:rPr lang="en-US" sz="2799">
                          <a:solidFill>
                            <a:srgbClr val="000000"/>
                          </a:solidFill>
                          <a:latin typeface="Cabin"/>
                          <a:ea typeface="Cabin"/>
                          <a:cs typeface="Cabin"/>
                          <a:sym typeface="Cabin"/>
                        </a:rPr>
                        <a:t>Nhập dữ liệu bảng: MONTHI </a:t>
                      </a:r>
                    </a:p>
                    <a:p>
                      <a:pPr algn="l">
                        <a:lnSpc>
                          <a:spcPts val="3919"/>
                        </a:lnSpc>
                      </a:pPr>
                      <a:r>
                        <a:rPr lang="en-US" sz="2799">
                          <a:solidFill>
                            <a:srgbClr val="000000"/>
                          </a:solidFill>
                          <a:latin typeface="Cabin"/>
                          <a:ea typeface="Cabin"/>
                          <a:cs typeface="Cabin"/>
                          <a:sym typeface="Cabin"/>
                        </a:rPr>
                        <a:t>2 truy vấn kết nối nhiều bảng + 1 câu bất kì</a:t>
                      </a:r>
                    </a:p>
                    <a:p>
                      <a:pPr algn="l">
                        <a:lnSpc>
                          <a:spcPts val="3919"/>
                        </a:lnSpc>
                      </a:pPr>
                      <a:r>
                        <a:rPr lang="en-US" sz="2799">
                          <a:solidFill>
                            <a:srgbClr val="000000"/>
                          </a:solidFill>
                          <a:latin typeface="Cabin"/>
                          <a:ea typeface="Cabin"/>
                          <a:cs typeface="Cabin"/>
                          <a:sym typeface="Cabin"/>
                        </a:rPr>
                        <a:t>Bài tập 1,6, tổng hợp (5); Tổng Word</a:t>
                      </a:r>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3919"/>
                        </a:lnSpc>
                        <a:defRPr/>
                      </a:pPr>
                      <a:r>
                        <a:rPr lang="en-US" sz="2799">
                          <a:solidFill>
                            <a:srgbClr val="000000"/>
                          </a:solidFill>
                          <a:latin typeface="Cabin"/>
                          <a:ea typeface="Cabin"/>
                          <a:cs typeface="Cabin"/>
                          <a:sym typeface="Cabin"/>
                        </a:rPr>
                        <a:t>100%</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294798">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r h="1294798">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Freeform 6"/>
          <p:cNvSpPr/>
          <p:nvPr/>
        </p:nvSpPr>
        <p:spPr>
          <a:xfrm>
            <a:off x="12276562" y="8900640"/>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364876" y="6701551"/>
            <a:ext cx="573798" cy="822649"/>
          </a:xfrm>
          <a:custGeom>
            <a:avLst/>
            <a:gdLst/>
            <a:ahLst/>
            <a:cxnLst/>
            <a:rect l="l" t="t" r="r" b="b"/>
            <a:pathLst>
              <a:path w="573798" h="822649">
                <a:moveTo>
                  <a:pt x="0" y="0"/>
                </a:moveTo>
                <a:lnTo>
                  <a:pt x="573797" y="0"/>
                </a:lnTo>
                <a:lnTo>
                  <a:pt x="573797"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08297" y="158885"/>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620600" y="528638"/>
            <a:ext cx="13395565" cy="1000125"/>
          </a:xfrm>
          <a:prstGeom prst="rect">
            <a:avLst/>
          </a:prstGeom>
        </p:spPr>
        <p:txBody>
          <a:bodyPr lIns="0" tIns="0" rIns="0" bIns="0" rtlCol="0" anchor="t">
            <a:spAutoFit/>
          </a:bodyPr>
          <a:lstStyle/>
          <a:p>
            <a:pPr algn="ctr">
              <a:lnSpc>
                <a:spcPts val="7920"/>
              </a:lnSpc>
            </a:pPr>
            <a:r>
              <a:rPr lang="en-US" sz="6600" b="1">
                <a:solidFill>
                  <a:srgbClr val="003EA8"/>
                </a:solidFill>
                <a:latin typeface="Nunito Bold"/>
                <a:ea typeface="Nunito Bold"/>
                <a:cs typeface="Nunito Bold"/>
                <a:sym typeface="Nunito Bold"/>
              </a:rPr>
              <a:t>Phân công công việc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93384" y="2220983"/>
            <a:ext cx="17037165" cy="7580801"/>
            <a:chOff x="0" y="0"/>
            <a:chExt cx="6182397" cy="2553681"/>
          </a:xfrm>
        </p:grpSpPr>
        <p:sp>
          <p:nvSpPr>
            <p:cNvPr id="5" name="Freeform 5"/>
            <p:cNvSpPr/>
            <p:nvPr/>
          </p:nvSpPr>
          <p:spPr>
            <a:xfrm>
              <a:off x="0" y="0"/>
              <a:ext cx="6182397" cy="2553681"/>
            </a:xfrm>
            <a:custGeom>
              <a:avLst/>
              <a:gdLst/>
              <a:ahLst/>
              <a:cxnLst/>
              <a:rect l="l" t="t" r="r" b="b"/>
              <a:pathLst>
                <a:path w="6182397" h="2553681">
                  <a:moveTo>
                    <a:pt x="0" y="0"/>
                  </a:moveTo>
                  <a:lnTo>
                    <a:pt x="6182397" y="0"/>
                  </a:lnTo>
                  <a:lnTo>
                    <a:pt x="6182397" y="2553681"/>
                  </a:lnTo>
                  <a:lnTo>
                    <a:pt x="0" y="2553681"/>
                  </a:lnTo>
                  <a:close/>
                </a:path>
              </a:pathLst>
            </a:custGeom>
            <a:solidFill>
              <a:srgbClr val="FFFFFF"/>
            </a:solidFill>
          </p:spPr>
        </p:sp>
      </p:grpSp>
      <p:sp>
        <p:nvSpPr>
          <p:cNvPr id="6" name="Freeform 6"/>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9" name="TextBox 9"/>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UPDATE + 1 CÂU BẤT KÌ</a:t>
            </a:r>
          </a:p>
        </p:txBody>
      </p:sp>
      <p:sp>
        <p:nvSpPr>
          <p:cNvPr id="10" name="TextBox 10"/>
          <p:cNvSpPr txBox="1"/>
          <p:nvPr/>
        </p:nvSpPr>
        <p:spPr>
          <a:xfrm>
            <a:off x="1028700" y="2569914"/>
            <a:ext cx="16366533" cy="1699403"/>
          </a:xfrm>
          <a:prstGeom prst="rect">
            <a:avLst/>
          </a:prstGeom>
        </p:spPr>
        <p:txBody>
          <a:bodyPr lIns="0" tIns="0" rIns="0" bIns="0" rtlCol="0" anchor="t">
            <a:spAutoFit/>
          </a:bodyPr>
          <a:lstStyle/>
          <a:p>
            <a:pPr algn="l">
              <a:lnSpc>
                <a:spcPts val="4507"/>
              </a:lnSpc>
              <a:spcBef>
                <a:spcPct val="0"/>
              </a:spcBef>
            </a:pPr>
            <a:r>
              <a:rPr lang="en-US" sz="3219" b="1">
                <a:solidFill>
                  <a:srgbClr val="000000"/>
                </a:solidFill>
                <a:latin typeface="Nunito Bold"/>
                <a:ea typeface="Nunito Bold"/>
                <a:cs typeface="Nunito Bold"/>
                <a:sym typeface="Nunito Bold"/>
              </a:rPr>
              <a:t>c. Hãy liệt kê danh sách các thí sinh gồm số báo danh, họ tên, tên ngành, tên điểm thi và ghi chú phòng thi, của những thí sinh đăng ký ngành "Công nghệ thông tin" và thi tại các điểm thi có mã nhỏ hơn 3.</a:t>
            </a:r>
          </a:p>
        </p:txBody>
      </p:sp>
      <p:sp>
        <p:nvSpPr>
          <p:cNvPr id="11" name="TextBox 11"/>
          <p:cNvSpPr txBox="1"/>
          <p:nvPr/>
        </p:nvSpPr>
        <p:spPr>
          <a:xfrm>
            <a:off x="1934267" y="4607630"/>
            <a:ext cx="14219816" cy="6158357"/>
          </a:xfrm>
          <a:prstGeom prst="rect">
            <a:avLst/>
          </a:prstGeom>
        </p:spPr>
        <p:txBody>
          <a:bodyPr lIns="0" tIns="0" rIns="0" bIns="0" rtlCol="0" anchor="t">
            <a:spAutoFit/>
          </a:bodyPr>
          <a:lstStyle/>
          <a:p>
            <a:pPr algn="l">
              <a:lnSpc>
                <a:spcPts val="4437"/>
              </a:lnSpc>
              <a:spcBef>
                <a:spcPct val="0"/>
              </a:spcBef>
            </a:pPr>
            <a:r>
              <a:rPr lang="en-US" sz="3169" b="1" dirty="0">
                <a:solidFill>
                  <a:srgbClr val="003EA8"/>
                </a:solidFill>
                <a:latin typeface="Nunito Bold"/>
                <a:ea typeface="Nunito Bold"/>
                <a:cs typeface="Nunito Bold"/>
                <a:sym typeface="Nunito Bold"/>
              </a:rPr>
              <a:t>SELECT</a:t>
            </a:r>
            <a:r>
              <a:rPr lang="en-US" sz="3169" b="1" dirty="0">
                <a:solidFill>
                  <a:srgbClr val="000000"/>
                </a:solidFill>
                <a:latin typeface="Nunito Bold"/>
                <a:ea typeface="Nunito Bold"/>
                <a:cs typeface="Nunito Bold"/>
                <a:sym typeface="Nunito Bold"/>
              </a:rPr>
              <a:t> TS.SOBD,TS.HOTEN, NG.TENNGANH, DT.DIACHIDIEMTHI </a:t>
            </a:r>
            <a:r>
              <a:rPr lang="en-US" sz="3169" b="1" dirty="0">
                <a:solidFill>
                  <a:srgbClr val="003EA8"/>
                </a:solidFill>
                <a:latin typeface="Nunito Bold"/>
                <a:ea typeface="Nunito Bold"/>
                <a:cs typeface="Nunito Bold"/>
                <a:sym typeface="Nunito Bold"/>
              </a:rPr>
              <a:t>AS</a:t>
            </a:r>
            <a:r>
              <a:rPr lang="en-US" sz="3169" b="1" dirty="0">
                <a:solidFill>
                  <a:srgbClr val="000000"/>
                </a:solidFill>
                <a:latin typeface="Nunito Bold"/>
                <a:ea typeface="Nunito Bold"/>
                <a:cs typeface="Nunito Bold"/>
                <a:sym typeface="Nunito Bold"/>
              </a:rPr>
              <a:t> TENDIEMTHI, PT.GHICHU </a:t>
            </a:r>
            <a:r>
              <a:rPr lang="en-US" sz="3169" b="1" dirty="0">
                <a:solidFill>
                  <a:srgbClr val="003EA8"/>
                </a:solidFill>
                <a:latin typeface="Nunito Bold"/>
                <a:ea typeface="Nunito Bold"/>
                <a:cs typeface="Nunito Bold"/>
                <a:sym typeface="Nunito Bold"/>
              </a:rPr>
              <a:t>AS</a:t>
            </a:r>
            <a:r>
              <a:rPr lang="en-US" sz="3169" b="1" dirty="0">
                <a:solidFill>
                  <a:srgbClr val="000000"/>
                </a:solidFill>
                <a:latin typeface="Nunito Bold"/>
                <a:ea typeface="Nunito Bold"/>
                <a:cs typeface="Nunito Bold"/>
                <a:sym typeface="Nunito Bold"/>
              </a:rPr>
              <a:t> GHICHUPHONG</a:t>
            </a:r>
          </a:p>
          <a:p>
            <a:pPr algn="l">
              <a:lnSpc>
                <a:spcPts val="4437"/>
              </a:lnSpc>
              <a:spcBef>
                <a:spcPct val="0"/>
              </a:spcBef>
            </a:pPr>
            <a:r>
              <a:rPr lang="en-US" sz="3169" b="1" dirty="0">
                <a:solidFill>
                  <a:srgbClr val="003EA8"/>
                </a:solidFill>
                <a:latin typeface="Nunito Bold"/>
                <a:ea typeface="Nunito Bold"/>
                <a:cs typeface="Nunito Bold"/>
                <a:sym typeface="Nunito Bold"/>
              </a:rPr>
              <a:t>FROM</a:t>
            </a:r>
            <a:r>
              <a:rPr lang="en-US" sz="3169" b="1" dirty="0">
                <a:solidFill>
                  <a:srgbClr val="000000"/>
                </a:solidFill>
                <a:latin typeface="Nunito Bold"/>
                <a:ea typeface="Nunito Bold"/>
                <a:cs typeface="Nunito Bold"/>
                <a:sym typeface="Nunito Bold"/>
              </a:rPr>
              <a:t> THISINH TS</a:t>
            </a:r>
          </a:p>
          <a:p>
            <a:pPr algn="l">
              <a:lnSpc>
                <a:spcPts val="4437"/>
              </a:lnSpc>
              <a:spcBef>
                <a:spcPct val="0"/>
              </a:spcBef>
            </a:pPr>
            <a:r>
              <a:rPr lang="en-US" sz="3169" b="1" dirty="0">
                <a:solidFill>
                  <a:srgbClr val="545454"/>
                </a:solidFill>
                <a:latin typeface="Nunito Bold"/>
                <a:ea typeface="Nunito Bold"/>
                <a:cs typeface="Nunito Bold"/>
                <a:sym typeface="Nunito Bold"/>
              </a:rPr>
              <a:t>JOIN</a:t>
            </a:r>
            <a:r>
              <a:rPr lang="en-US" sz="3169" b="1" dirty="0">
                <a:solidFill>
                  <a:srgbClr val="000000"/>
                </a:solidFill>
                <a:latin typeface="Nunito Bold"/>
                <a:ea typeface="Nunito Bold"/>
                <a:cs typeface="Nunito Bold"/>
                <a:sym typeface="Nunito Bold"/>
              </a:rPr>
              <a:t> NGANH NG </a:t>
            </a:r>
            <a:r>
              <a:rPr lang="en-US" sz="3169" b="1" dirty="0">
                <a:solidFill>
                  <a:srgbClr val="003EA8"/>
                </a:solidFill>
                <a:latin typeface="Nunito Bold"/>
                <a:ea typeface="Nunito Bold"/>
                <a:cs typeface="Nunito Bold"/>
                <a:sym typeface="Nunito Bold"/>
              </a:rPr>
              <a:t>ON</a:t>
            </a:r>
            <a:r>
              <a:rPr lang="en-US" sz="3169" b="1" dirty="0">
                <a:solidFill>
                  <a:srgbClr val="000000"/>
                </a:solidFill>
                <a:latin typeface="Nunito Bold"/>
                <a:ea typeface="Nunito Bold"/>
                <a:cs typeface="Nunito Bold"/>
                <a:sym typeface="Nunito Bold"/>
              </a:rPr>
              <a:t> TS.MANGANH = NG.MANGANH</a:t>
            </a:r>
          </a:p>
          <a:p>
            <a:pPr algn="l">
              <a:lnSpc>
                <a:spcPts val="4437"/>
              </a:lnSpc>
              <a:spcBef>
                <a:spcPct val="0"/>
              </a:spcBef>
            </a:pPr>
            <a:r>
              <a:rPr lang="en-US" sz="3169" b="1" dirty="0">
                <a:solidFill>
                  <a:srgbClr val="545454"/>
                </a:solidFill>
                <a:latin typeface="Nunito Bold"/>
                <a:ea typeface="Nunito Bold"/>
                <a:cs typeface="Nunito Bold"/>
                <a:sym typeface="Nunito Bold"/>
              </a:rPr>
              <a:t>JOIN</a:t>
            </a:r>
            <a:r>
              <a:rPr lang="en-US" sz="3169" b="1" dirty="0">
                <a:solidFill>
                  <a:srgbClr val="000000"/>
                </a:solidFill>
                <a:latin typeface="Nunito Bold"/>
                <a:ea typeface="Nunito Bold"/>
                <a:cs typeface="Nunito Bold"/>
                <a:sym typeface="Nunito Bold"/>
              </a:rPr>
              <a:t> PHONGTHI PT </a:t>
            </a:r>
            <a:r>
              <a:rPr lang="en-US" sz="3169" b="1" dirty="0">
                <a:solidFill>
                  <a:srgbClr val="003EA8"/>
                </a:solidFill>
                <a:latin typeface="Nunito Bold"/>
                <a:ea typeface="Nunito Bold"/>
                <a:cs typeface="Nunito Bold"/>
                <a:sym typeface="Nunito Bold"/>
              </a:rPr>
              <a:t>ON</a:t>
            </a:r>
            <a:r>
              <a:rPr lang="en-US" sz="3169" b="1" dirty="0">
                <a:solidFill>
                  <a:srgbClr val="000000"/>
                </a:solidFill>
                <a:latin typeface="Nunito Bold"/>
                <a:ea typeface="Nunito Bold"/>
                <a:cs typeface="Nunito Bold"/>
                <a:sym typeface="Nunito Bold"/>
              </a:rPr>
              <a:t> TS.MAPHONG = PT.MAPHONG</a:t>
            </a:r>
          </a:p>
          <a:p>
            <a:pPr algn="l">
              <a:lnSpc>
                <a:spcPts val="4437"/>
              </a:lnSpc>
              <a:spcBef>
                <a:spcPct val="0"/>
              </a:spcBef>
            </a:pPr>
            <a:r>
              <a:rPr lang="en-US" sz="3169" b="1" dirty="0">
                <a:solidFill>
                  <a:srgbClr val="545454"/>
                </a:solidFill>
                <a:latin typeface="Nunito Bold"/>
                <a:ea typeface="Nunito Bold"/>
                <a:cs typeface="Nunito Bold"/>
                <a:sym typeface="Nunito Bold"/>
              </a:rPr>
              <a:t>JOIN</a:t>
            </a:r>
            <a:r>
              <a:rPr lang="en-US" sz="3169" b="1" dirty="0">
                <a:solidFill>
                  <a:srgbClr val="000000"/>
                </a:solidFill>
                <a:latin typeface="Nunito Bold"/>
                <a:ea typeface="Nunito Bold"/>
                <a:cs typeface="Nunito Bold"/>
                <a:sym typeface="Nunito Bold"/>
              </a:rPr>
              <a:t> DIEMTHI DT ON TS.DIEMTHISO = DT.DIEMTHISO</a:t>
            </a:r>
          </a:p>
          <a:p>
            <a:pPr algn="l">
              <a:lnSpc>
                <a:spcPts val="4437"/>
              </a:lnSpc>
              <a:spcBef>
                <a:spcPct val="0"/>
              </a:spcBef>
            </a:pPr>
            <a:r>
              <a:rPr lang="en-US" sz="3169" b="1" dirty="0">
                <a:solidFill>
                  <a:srgbClr val="003EA8"/>
                </a:solidFill>
                <a:latin typeface="Nunito Bold"/>
                <a:ea typeface="Nunito Bold"/>
                <a:cs typeface="Nunito Bold"/>
                <a:sym typeface="Nunito Bold"/>
              </a:rPr>
              <a:t>WHERE</a:t>
            </a:r>
            <a:r>
              <a:rPr lang="en-US" sz="3169" b="1" dirty="0">
                <a:solidFill>
                  <a:srgbClr val="000000"/>
                </a:solidFill>
                <a:latin typeface="Nunito Bold"/>
                <a:ea typeface="Nunito Bold"/>
                <a:cs typeface="Nunito Bold"/>
                <a:sym typeface="Nunito Bold"/>
              </a:rPr>
              <a:t> NG.TENNGANH =</a:t>
            </a:r>
            <a:r>
              <a:rPr lang="en-US" sz="3169" b="1" dirty="0">
                <a:solidFill>
                  <a:srgbClr val="ED1C24"/>
                </a:solidFill>
                <a:latin typeface="Nunito Bold"/>
                <a:ea typeface="Nunito Bold"/>
                <a:cs typeface="Nunito Bold"/>
                <a:sym typeface="Nunito Bold"/>
              </a:rPr>
              <a:t> </a:t>
            </a:r>
            <a:r>
              <a:rPr lang="en-US" sz="3169" b="1" dirty="0" err="1">
                <a:solidFill>
                  <a:srgbClr val="ED1C24"/>
                </a:solidFill>
                <a:latin typeface="Nunito Bold"/>
                <a:ea typeface="Nunito Bold"/>
                <a:cs typeface="Nunito Bold"/>
                <a:sym typeface="Nunito Bold"/>
              </a:rPr>
              <a:t>N'Công</a:t>
            </a:r>
            <a:r>
              <a:rPr lang="en-US" sz="3169" b="1" dirty="0">
                <a:solidFill>
                  <a:srgbClr val="ED1C24"/>
                </a:solidFill>
                <a:latin typeface="Nunito Bold"/>
                <a:ea typeface="Nunito Bold"/>
                <a:cs typeface="Nunito Bold"/>
                <a:sym typeface="Nunito Bold"/>
              </a:rPr>
              <a:t> </a:t>
            </a:r>
            <a:r>
              <a:rPr lang="en-US" sz="3169" b="1" dirty="0" err="1">
                <a:solidFill>
                  <a:srgbClr val="ED1C24"/>
                </a:solidFill>
                <a:latin typeface="Nunito Bold"/>
                <a:ea typeface="Nunito Bold"/>
                <a:cs typeface="Nunito Bold"/>
                <a:sym typeface="Nunito Bold"/>
              </a:rPr>
              <a:t>nghệ</a:t>
            </a:r>
            <a:r>
              <a:rPr lang="en-US" sz="3169" b="1" dirty="0">
                <a:solidFill>
                  <a:srgbClr val="ED1C24"/>
                </a:solidFill>
                <a:latin typeface="Nunito Bold"/>
                <a:ea typeface="Nunito Bold"/>
                <a:cs typeface="Nunito Bold"/>
                <a:sym typeface="Nunito Bold"/>
              </a:rPr>
              <a:t> </a:t>
            </a:r>
            <a:r>
              <a:rPr lang="en-US" sz="3169" b="1" dirty="0" err="1">
                <a:solidFill>
                  <a:srgbClr val="ED1C24"/>
                </a:solidFill>
                <a:latin typeface="Nunito Bold"/>
                <a:ea typeface="Nunito Bold"/>
                <a:cs typeface="Nunito Bold"/>
                <a:sym typeface="Nunito Bold"/>
              </a:rPr>
              <a:t>thông</a:t>
            </a:r>
            <a:r>
              <a:rPr lang="en-US" sz="3169" b="1" dirty="0">
                <a:solidFill>
                  <a:srgbClr val="ED1C24"/>
                </a:solidFill>
                <a:latin typeface="Nunito Bold"/>
                <a:ea typeface="Nunito Bold"/>
                <a:cs typeface="Nunito Bold"/>
                <a:sym typeface="Nunito Bold"/>
              </a:rPr>
              <a:t> tin'</a:t>
            </a:r>
          </a:p>
          <a:p>
            <a:pPr algn="l">
              <a:lnSpc>
                <a:spcPts val="4437"/>
              </a:lnSpc>
              <a:spcBef>
                <a:spcPct val="0"/>
              </a:spcBef>
            </a:pPr>
            <a:r>
              <a:rPr lang="en-US" sz="3169" b="1" dirty="0">
                <a:solidFill>
                  <a:srgbClr val="000000"/>
                </a:solidFill>
                <a:latin typeface="Nunito Bold"/>
                <a:ea typeface="Nunito Bold"/>
                <a:cs typeface="Nunito Bold"/>
                <a:sym typeface="Nunito Bold"/>
              </a:rPr>
              <a:t>  </a:t>
            </a:r>
            <a:r>
              <a:rPr lang="en-US" sz="3169" b="1" dirty="0">
                <a:solidFill>
                  <a:srgbClr val="545454"/>
                </a:solidFill>
                <a:latin typeface="Nunito Bold"/>
                <a:ea typeface="Nunito Bold"/>
                <a:cs typeface="Nunito Bold"/>
                <a:sym typeface="Nunito Bold"/>
              </a:rPr>
              <a:t>AND</a:t>
            </a:r>
            <a:r>
              <a:rPr lang="en-US" sz="3169" b="1" dirty="0">
                <a:solidFill>
                  <a:srgbClr val="000000"/>
                </a:solidFill>
                <a:latin typeface="Nunito Bold"/>
                <a:ea typeface="Nunito Bold"/>
                <a:cs typeface="Nunito Bold"/>
                <a:sym typeface="Nunito Bold"/>
              </a:rPr>
              <a:t> </a:t>
            </a:r>
            <a:r>
              <a:rPr lang="en-US" sz="3169" b="1" dirty="0">
                <a:solidFill>
                  <a:srgbClr val="D741D7"/>
                </a:solidFill>
                <a:latin typeface="Nunito Bold"/>
                <a:ea typeface="Nunito Bold"/>
                <a:cs typeface="Nunito Bold"/>
                <a:sym typeface="Nunito Bold"/>
              </a:rPr>
              <a:t>CAST</a:t>
            </a:r>
            <a:r>
              <a:rPr lang="en-US" sz="3169" b="1" dirty="0">
                <a:solidFill>
                  <a:srgbClr val="000000"/>
                </a:solidFill>
                <a:latin typeface="Nunito Bold"/>
                <a:ea typeface="Nunito Bold"/>
                <a:cs typeface="Nunito Bold"/>
                <a:sym typeface="Nunito Bold"/>
              </a:rPr>
              <a:t>(DT.DIEMTHISO </a:t>
            </a:r>
            <a:r>
              <a:rPr lang="en-US" sz="3169" b="1" dirty="0">
                <a:solidFill>
                  <a:srgbClr val="003EA8"/>
                </a:solidFill>
                <a:latin typeface="Nunito Bold"/>
                <a:ea typeface="Nunito Bold"/>
                <a:cs typeface="Nunito Bold"/>
                <a:sym typeface="Nunito Bold"/>
              </a:rPr>
              <a:t>AS INT</a:t>
            </a:r>
            <a:r>
              <a:rPr lang="en-US" sz="3169" b="1" dirty="0">
                <a:solidFill>
                  <a:srgbClr val="000000"/>
                </a:solidFill>
                <a:latin typeface="Nunito Bold"/>
                <a:ea typeface="Nunito Bold"/>
                <a:cs typeface="Nunito Bold"/>
                <a:sym typeface="Nunito Bold"/>
              </a:rPr>
              <a:t>) &lt; 3</a:t>
            </a:r>
          </a:p>
          <a:p>
            <a:pPr algn="l">
              <a:lnSpc>
                <a:spcPts val="4437"/>
              </a:lnSpc>
              <a:spcBef>
                <a:spcPct val="0"/>
              </a:spcBef>
            </a:pPr>
            <a:endParaRPr lang="en-US" sz="3169" b="1" dirty="0">
              <a:solidFill>
                <a:srgbClr val="000000"/>
              </a:solidFill>
              <a:latin typeface="Nunito Bold"/>
              <a:ea typeface="Nunito Bold"/>
              <a:cs typeface="Nunito Bold"/>
              <a:sym typeface="Nunito Bold"/>
            </a:endParaRPr>
          </a:p>
          <a:p>
            <a:pPr algn="l">
              <a:lnSpc>
                <a:spcPts val="4437"/>
              </a:lnSpc>
              <a:spcBef>
                <a:spcPct val="0"/>
              </a:spcBef>
            </a:pPr>
            <a:endParaRPr lang="en-US" sz="3169" b="1" dirty="0">
              <a:solidFill>
                <a:srgbClr val="000000"/>
              </a:solidFill>
              <a:latin typeface="Nunito Bold"/>
              <a:ea typeface="Nunito Bold"/>
              <a:cs typeface="Nunito Bold"/>
              <a:sym typeface="Nunito Bold"/>
            </a:endParaRPr>
          </a:p>
          <a:p>
            <a:pPr algn="l">
              <a:lnSpc>
                <a:spcPts val="4437"/>
              </a:lnSpc>
              <a:spcBef>
                <a:spcPct val="0"/>
              </a:spcBef>
            </a:pPr>
            <a:endParaRPr lang="en-US" sz="3169" b="1" dirty="0">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903804" y="4392930"/>
            <a:ext cx="14624773" cy="4322630"/>
          </a:xfrm>
          <a:prstGeom prst="rect">
            <a:avLst/>
          </a:prstGeom>
        </p:spPr>
        <p:txBody>
          <a:bodyPr lIns="0" tIns="0" rIns="0" bIns="0" rtlCol="0" anchor="t">
            <a:spAutoFit/>
          </a:bodyPr>
          <a:lstStyle/>
          <a:p>
            <a:pPr algn="l">
              <a:lnSpc>
                <a:spcPts val="4294"/>
              </a:lnSpc>
              <a:spcBef>
                <a:spcPct val="0"/>
              </a:spcBef>
            </a:pPr>
            <a:r>
              <a:rPr lang="en-US" sz="3067" b="1">
                <a:solidFill>
                  <a:srgbClr val="003EA8"/>
                </a:solidFill>
                <a:latin typeface="Nunito Bold"/>
                <a:ea typeface="Nunito Bold"/>
                <a:cs typeface="Nunito Bold"/>
                <a:sym typeface="Nunito Bold"/>
              </a:rPr>
              <a:t>SELECT </a:t>
            </a:r>
            <a:r>
              <a:rPr lang="en-US" sz="3067" b="1">
                <a:solidFill>
                  <a:srgbClr val="00053D"/>
                </a:solidFill>
                <a:latin typeface="Nunito Bold"/>
                <a:ea typeface="Nunito Bold"/>
                <a:cs typeface="Nunito Bold"/>
                <a:sym typeface="Nunito Bold"/>
              </a:rPr>
              <a:t>T.SOBD , T.HOTEN, N.MANGANH, N.TENNGANH, M.TENMT, D.DIACHIDIEMTHI</a:t>
            </a:r>
          </a:p>
          <a:p>
            <a:pPr algn="l">
              <a:lnSpc>
                <a:spcPts val="4294"/>
              </a:lnSpc>
              <a:spcBef>
                <a:spcPct val="0"/>
              </a:spcBef>
            </a:pPr>
            <a:r>
              <a:rPr lang="en-US" sz="3067" b="1">
                <a:solidFill>
                  <a:srgbClr val="003EA8"/>
                </a:solidFill>
                <a:latin typeface="Nunito Bold"/>
                <a:ea typeface="Nunito Bold"/>
                <a:cs typeface="Nunito Bold"/>
                <a:sym typeface="Nunito Bold"/>
              </a:rPr>
              <a:t>FROM </a:t>
            </a:r>
            <a:r>
              <a:rPr lang="en-US" sz="3067" b="1">
                <a:solidFill>
                  <a:srgbClr val="00053D"/>
                </a:solidFill>
                <a:latin typeface="Nunito Bold"/>
                <a:ea typeface="Nunito Bold"/>
                <a:cs typeface="Nunito Bold"/>
                <a:sym typeface="Nunito Bold"/>
              </a:rPr>
              <a:t>NGANH </a:t>
            </a:r>
            <a:r>
              <a:rPr lang="en-US" sz="3067" b="1">
                <a:solidFill>
                  <a:srgbClr val="D741D7"/>
                </a:solidFill>
                <a:latin typeface="Nunito Bold"/>
                <a:ea typeface="Nunito Bold"/>
                <a:cs typeface="Nunito Bold"/>
                <a:sym typeface="Nunito Bold"/>
              </a:rPr>
              <a:t>AS </a:t>
            </a:r>
            <a:r>
              <a:rPr lang="en-US" sz="3067" b="1">
                <a:solidFill>
                  <a:srgbClr val="00053D"/>
                </a:solidFill>
                <a:latin typeface="Nunito Bold"/>
                <a:ea typeface="Nunito Bold"/>
                <a:cs typeface="Nunito Bold"/>
                <a:sym typeface="Nunito Bold"/>
              </a:rPr>
              <a:t>N, MONTHI </a:t>
            </a:r>
            <a:r>
              <a:rPr lang="en-US" sz="3067" b="1">
                <a:solidFill>
                  <a:srgbClr val="D741D7"/>
                </a:solidFill>
                <a:latin typeface="Nunito Bold"/>
                <a:ea typeface="Nunito Bold"/>
                <a:cs typeface="Nunito Bold"/>
                <a:sym typeface="Nunito Bold"/>
              </a:rPr>
              <a:t>AS </a:t>
            </a:r>
            <a:r>
              <a:rPr lang="en-US" sz="3067" b="1">
                <a:solidFill>
                  <a:srgbClr val="00053D"/>
                </a:solidFill>
                <a:latin typeface="Nunito Bold"/>
                <a:ea typeface="Nunito Bold"/>
                <a:cs typeface="Nunito Bold"/>
                <a:sym typeface="Nunito Bold"/>
              </a:rPr>
              <a:t>M, MONTHI_NGANH </a:t>
            </a:r>
            <a:r>
              <a:rPr lang="en-US" sz="3067" b="1">
                <a:solidFill>
                  <a:srgbClr val="D741D7"/>
                </a:solidFill>
                <a:latin typeface="Nunito Bold"/>
                <a:ea typeface="Nunito Bold"/>
                <a:cs typeface="Nunito Bold"/>
                <a:sym typeface="Nunito Bold"/>
              </a:rPr>
              <a:t>AS</a:t>
            </a:r>
            <a:r>
              <a:rPr lang="en-US" sz="3067" b="1">
                <a:solidFill>
                  <a:srgbClr val="003EA8"/>
                </a:solidFill>
                <a:latin typeface="Nunito Bold"/>
                <a:ea typeface="Nunito Bold"/>
                <a:cs typeface="Nunito Bold"/>
                <a:sym typeface="Nunito Bold"/>
              </a:rPr>
              <a:t> </a:t>
            </a:r>
            <a:r>
              <a:rPr lang="en-US" sz="3067" b="1">
                <a:solidFill>
                  <a:srgbClr val="00053D"/>
                </a:solidFill>
                <a:latin typeface="Nunito Bold"/>
                <a:ea typeface="Nunito Bold"/>
                <a:cs typeface="Nunito Bold"/>
                <a:sym typeface="Nunito Bold"/>
              </a:rPr>
              <a:t>MN, </a:t>
            </a:r>
          </a:p>
          <a:p>
            <a:pPr algn="l">
              <a:lnSpc>
                <a:spcPts val="4294"/>
              </a:lnSpc>
              <a:spcBef>
                <a:spcPct val="0"/>
              </a:spcBef>
            </a:pPr>
            <a:r>
              <a:rPr lang="en-US" sz="3067" b="1">
                <a:solidFill>
                  <a:srgbClr val="00053D"/>
                </a:solidFill>
                <a:latin typeface="Nunito Bold"/>
                <a:ea typeface="Nunito Bold"/>
                <a:cs typeface="Nunito Bold"/>
                <a:sym typeface="Nunito Bold"/>
              </a:rPr>
              <a:t>THISINH </a:t>
            </a:r>
            <a:r>
              <a:rPr lang="en-US" sz="3067" b="1">
                <a:solidFill>
                  <a:srgbClr val="D741D7"/>
                </a:solidFill>
                <a:latin typeface="Nunito Bold"/>
                <a:ea typeface="Nunito Bold"/>
                <a:cs typeface="Nunito Bold"/>
                <a:sym typeface="Nunito Bold"/>
              </a:rPr>
              <a:t>as </a:t>
            </a:r>
            <a:r>
              <a:rPr lang="en-US" sz="3067" b="1">
                <a:solidFill>
                  <a:srgbClr val="00053D"/>
                </a:solidFill>
                <a:latin typeface="Nunito Bold"/>
                <a:ea typeface="Nunito Bold"/>
                <a:cs typeface="Nunito Bold"/>
                <a:sym typeface="Nunito Bold"/>
              </a:rPr>
              <a:t>t, DIEMTHI </a:t>
            </a:r>
            <a:r>
              <a:rPr lang="en-US" sz="3067" b="1">
                <a:solidFill>
                  <a:srgbClr val="D741D7"/>
                </a:solidFill>
                <a:latin typeface="Nunito Bold"/>
                <a:ea typeface="Nunito Bold"/>
                <a:cs typeface="Nunito Bold"/>
                <a:sym typeface="Nunito Bold"/>
              </a:rPr>
              <a:t>as </a:t>
            </a:r>
            <a:r>
              <a:rPr lang="en-US" sz="3067" b="1">
                <a:solidFill>
                  <a:srgbClr val="00053D"/>
                </a:solidFill>
                <a:latin typeface="Nunito Bold"/>
                <a:ea typeface="Nunito Bold"/>
                <a:cs typeface="Nunito Bold"/>
                <a:sym typeface="Nunito Bold"/>
              </a:rPr>
              <a:t>d</a:t>
            </a:r>
          </a:p>
          <a:p>
            <a:pPr algn="l">
              <a:lnSpc>
                <a:spcPts val="4294"/>
              </a:lnSpc>
              <a:spcBef>
                <a:spcPct val="0"/>
              </a:spcBef>
            </a:pPr>
            <a:r>
              <a:rPr lang="en-US" sz="3067" b="1">
                <a:solidFill>
                  <a:srgbClr val="003EA8"/>
                </a:solidFill>
                <a:latin typeface="Nunito Bold"/>
                <a:ea typeface="Nunito Bold"/>
                <a:cs typeface="Nunito Bold"/>
                <a:sym typeface="Nunito Bold"/>
              </a:rPr>
              <a:t>WHERE </a:t>
            </a:r>
            <a:r>
              <a:rPr lang="en-US" sz="3067" b="1">
                <a:solidFill>
                  <a:srgbClr val="00053D"/>
                </a:solidFill>
                <a:latin typeface="Nunito Bold"/>
                <a:ea typeface="Nunito Bold"/>
                <a:cs typeface="Nunito Bold"/>
                <a:sym typeface="Nunito Bold"/>
              </a:rPr>
              <a:t>M.MAMT=MN.MAMT </a:t>
            </a:r>
            <a:r>
              <a:rPr lang="en-US" sz="3067" b="1">
                <a:solidFill>
                  <a:srgbClr val="003EA8"/>
                </a:solidFill>
                <a:latin typeface="Nunito Bold"/>
                <a:ea typeface="Nunito Bold"/>
                <a:cs typeface="Nunito Bold"/>
                <a:sym typeface="Nunito Bold"/>
              </a:rPr>
              <a:t>AND </a:t>
            </a:r>
            <a:r>
              <a:rPr lang="en-US" sz="3067" b="1">
                <a:solidFill>
                  <a:srgbClr val="00053D"/>
                </a:solidFill>
                <a:latin typeface="Nunito Bold"/>
                <a:ea typeface="Nunito Bold"/>
                <a:cs typeface="Nunito Bold"/>
                <a:sym typeface="Nunito Bold"/>
              </a:rPr>
              <a:t>N.MANGANH=MN.MANGANH </a:t>
            </a:r>
            <a:r>
              <a:rPr lang="en-US" sz="3067" b="1">
                <a:solidFill>
                  <a:srgbClr val="003EA8"/>
                </a:solidFill>
                <a:latin typeface="Nunito Bold"/>
                <a:ea typeface="Nunito Bold"/>
                <a:cs typeface="Nunito Bold"/>
                <a:sym typeface="Nunito Bold"/>
              </a:rPr>
              <a:t>AND </a:t>
            </a:r>
            <a:r>
              <a:rPr lang="en-US" sz="3067" b="1">
                <a:solidFill>
                  <a:srgbClr val="00053D"/>
                </a:solidFill>
                <a:latin typeface="Nunito Bold"/>
                <a:ea typeface="Nunito Bold"/>
                <a:cs typeface="Nunito Bold"/>
                <a:sym typeface="Nunito Bold"/>
              </a:rPr>
              <a:t>T.MANGANH=MN.MANGANH </a:t>
            </a:r>
            <a:r>
              <a:rPr lang="en-US" sz="3067" b="1">
                <a:solidFill>
                  <a:srgbClr val="003EA8"/>
                </a:solidFill>
                <a:latin typeface="Nunito Bold"/>
                <a:ea typeface="Nunito Bold"/>
                <a:cs typeface="Nunito Bold"/>
                <a:sym typeface="Nunito Bold"/>
              </a:rPr>
              <a:t>AND </a:t>
            </a:r>
            <a:r>
              <a:rPr lang="en-US" sz="3067" b="1">
                <a:solidFill>
                  <a:srgbClr val="00053D"/>
                </a:solidFill>
                <a:latin typeface="Nunito Bold"/>
                <a:ea typeface="Nunito Bold"/>
                <a:cs typeface="Nunito Bold"/>
                <a:sym typeface="Nunito Bold"/>
              </a:rPr>
              <a:t>T.DIEMTHISO=D.DIEMTHISO</a:t>
            </a:r>
          </a:p>
          <a:p>
            <a:pPr algn="l">
              <a:lnSpc>
                <a:spcPts val="4294"/>
              </a:lnSpc>
              <a:spcBef>
                <a:spcPct val="0"/>
              </a:spcBef>
            </a:pPr>
            <a:r>
              <a:rPr lang="en-US" sz="3067" b="1">
                <a:solidFill>
                  <a:srgbClr val="003EA8"/>
                </a:solidFill>
                <a:latin typeface="Nunito Bold"/>
                <a:ea typeface="Nunito Bold"/>
                <a:cs typeface="Nunito Bold"/>
                <a:sym typeface="Nunito Bold"/>
              </a:rPr>
              <a:t>AND </a:t>
            </a:r>
            <a:r>
              <a:rPr lang="en-US" sz="3067" b="1">
                <a:solidFill>
                  <a:srgbClr val="00053D"/>
                </a:solidFill>
                <a:latin typeface="Nunito Bold"/>
                <a:ea typeface="Nunito Bold"/>
                <a:cs typeface="Nunito Bold"/>
                <a:sym typeface="Nunito Bold"/>
              </a:rPr>
              <a:t>M.TENMT=</a:t>
            </a:r>
            <a:r>
              <a:rPr lang="en-US" sz="3067" b="1">
                <a:solidFill>
                  <a:srgbClr val="FF555C"/>
                </a:solidFill>
                <a:latin typeface="Nunito Bold"/>
                <a:ea typeface="Nunito Bold"/>
                <a:cs typeface="Nunito Bold"/>
                <a:sym typeface="Nunito Bold"/>
              </a:rPr>
              <a:t> N'TOÁN'</a:t>
            </a:r>
          </a:p>
          <a:p>
            <a:pPr algn="l">
              <a:lnSpc>
                <a:spcPts val="4294"/>
              </a:lnSpc>
              <a:spcBef>
                <a:spcPct val="0"/>
              </a:spcBef>
            </a:pPr>
            <a:endParaRPr lang="en-US" sz="3067" b="1">
              <a:solidFill>
                <a:srgbClr val="FF555C"/>
              </a:solidFill>
              <a:latin typeface="Nunito Bold"/>
              <a:ea typeface="Nunito Bold"/>
              <a:cs typeface="Nunito Bold"/>
              <a:sym typeface="Nunito Bold"/>
            </a:endParaRPr>
          </a:p>
        </p:txBody>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TRUY VẤN KẾT NỐI NHIỀU BẢNG + 1 CÂU BẤT KÌ</a:t>
            </a:r>
          </a:p>
        </p:txBody>
      </p:sp>
      <p:sp>
        <p:nvSpPr>
          <p:cNvPr id="12" name="TextBox 12"/>
          <p:cNvSpPr txBox="1"/>
          <p:nvPr/>
        </p:nvSpPr>
        <p:spPr>
          <a:xfrm>
            <a:off x="1028700" y="2579439"/>
            <a:ext cx="16366533" cy="1170448"/>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a) Cho biết các thôn tin của những thí sinh nào thi môn toán. Thông tin gồm: SOBD, HOTEN, MANGANH, TENNGANH, TENMT, DIACHIDIEMTHI</a:t>
            </a:r>
          </a:p>
        </p:txBody>
      </p:sp>
      <p:sp>
        <p:nvSpPr>
          <p:cNvPr id="13" name="Freeform 13"/>
          <p:cNvSpPr/>
          <p:nvPr/>
        </p:nvSpPr>
        <p:spPr>
          <a:xfrm>
            <a:off x="610791" y="7563024"/>
            <a:ext cx="2072205" cy="2330701"/>
          </a:xfrm>
          <a:custGeom>
            <a:avLst/>
            <a:gdLst/>
            <a:ahLst/>
            <a:cxnLst/>
            <a:rect l="l" t="t" r="r" b="b"/>
            <a:pathLst>
              <a:path w="2072205" h="2330701">
                <a:moveTo>
                  <a:pt x="0" y="0"/>
                </a:moveTo>
                <a:lnTo>
                  <a:pt x="2072205" y="0"/>
                </a:lnTo>
                <a:lnTo>
                  <a:pt x="2072205" y="2330701"/>
                </a:lnTo>
                <a:lnTo>
                  <a:pt x="0" y="2330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flipH="1">
            <a:off x="16096210" y="7071943"/>
            <a:ext cx="1749054" cy="2987515"/>
          </a:xfrm>
          <a:custGeom>
            <a:avLst/>
            <a:gdLst/>
            <a:ahLst/>
            <a:cxnLst/>
            <a:rect l="l" t="t" r="r" b="b"/>
            <a:pathLst>
              <a:path w="1749054" h="2987515">
                <a:moveTo>
                  <a:pt x="1749054" y="0"/>
                </a:moveTo>
                <a:lnTo>
                  <a:pt x="0" y="0"/>
                </a:lnTo>
                <a:lnTo>
                  <a:pt x="0" y="2987515"/>
                </a:lnTo>
                <a:lnTo>
                  <a:pt x="1749054" y="2987515"/>
                </a:lnTo>
                <a:lnTo>
                  <a:pt x="1749054"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506878" y="438234"/>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610791" y="2401959"/>
            <a:ext cx="17037165" cy="7284891"/>
            <a:chOff x="0" y="0"/>
            <a:chExt cx="6182397" cy="2643520"/>
          </a:xfrm>
        </p:grpSpPr>
        <p:sp>
          <p:nvSpPr>
            <p:cNvPr id="5" name="Freeform 5"/>
            <p:cNvSpPr/>
            <p:nvPr/>
          </p:nvSpPr>
          <p:spPr>
            <a:xfrm>
              <a:off x="0" y="0"/>
              <a:ext cx="6182397" cy="2643520"/>
            </a:xfrm>
            <a:custGeom>
              <a:avLst/>
              <a:gdLst/>
              <a:ahLst/>
              <a:cxnLst/>
              <a:rect l="l" t="t" r="r" b="b"/>
              <a:pathLst>
                <a:path w="6182397" h="2643520">
                  <a:moveTo>
                    <a:pt x="0" y="0"/>
                  </a:moveTo>
                  <a:lnTo>
                    <a:pt x="6182397" y="0"/>
                  </a:lnTo>
                  <a:lnTo>
                    <a:pt x="6182397" y="2643520"/>
                  </a:lnTo>
                  <a:lnTo>
                    <a:pt x="0" y="2643520"/>
                  </a:lnTo>
                  <a:close/>
                </a:path>
              </a:pathLst>
            </a:custGeom>
            <a:solidFill>
              <a:srgbClr val="FFFFFF"/>
            </a:solidFill>
          </p:spPr>
        </p:sp>
      </p:grpSp>
      <p:sp>
        <p:nvSpPr>
          <p:cNvPr id="6" name="Freeform 6"/>
          <p:cNvSpPr/>
          <p:nvPr/>
        </p:nvSpPr>
        <p:spPr>
          <a:xfrm rot="-278358">
            <a:off x="15215091" y="595252"/>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646893" y="3498291"/>
            <a:ext cx="14624773" cy="2077270"/>
          </a:xfrm>
          <a:prstGeom prst="rect">
            <a:avLst/>
          </a:prstGeom>
        </p:spPr>
        <p:txBody>
          <a:bodyPr lIns="0" tIns="0" rIns="0" bIns="0" rtlCol="0" anchor="t">
            <a:spAutoFit/>
          </a:bodyPr>
          <a:lstStyle/>
          <a:p>
            <a:pPr algn="l">
              <a:lnSpc>
                <a:spcPts val="4154"/>
              </a:lnSpc>
              <a:spcBef>
                <a:spcPct val="0"/>
              </a:spcBef>
            </a:pP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T.*, M.BUOITHI</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THISINH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T, MONTHI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M, MONTHI_NGANH </a:t>
            </a:r>
            <a:r>
              <a:rPr lang="en-US" sz="2967" b="1">
                <a:solidFill>
                  <a:srgbClr val="D741D7"/>
                </a:solidFill>
                <a:latin typeface="Nunito Bold"/>
                <a:ea typeface="Nunito Bold"/>
                <a:cs typeface="Nunito Bold"/>
                <a:sym typeface="Nunito Bold"/>
              </a:rPr>
              <a:t>AS</a:t>
            </a:r>
            <a:r>
              <a:rPr lang="en-US" sz="2967" b="1">
                <a:solidFill>
                  <a:srgbClr val="003EA8"/>
                </a:solidFill>
                <a:latin typeface="Nunito Bold"/>
                <a:ea typeface="Nunito Bold"/>
                <a:cs typeface="Nunito Bold"/>
                <a:sym typeface="Nunito Bold"/>
              </a:rPr>
              <a:t> </a:t>
            </a:r>
            <a:r>
              <a:rPr lang="en-US" sz="2967" b="1">
                <a:solidFill>
                  <a:srgbClr val="00053D"/>
                </a:solidFill>
                <a:latin typeface="Nunito Bold"/>
                <a:ea typeface="Nunito Bold"/>
                <a:cs typeface="Nunito Bold"/>
                <a:sym typeface="Nunito Bold"/>
              </a:rPr>
              <a:t>N </a:t>
            </a:r>
          </a:p>
          <a:p>
            <a:pPr algn="l">
              <a:lnSpc>
                <a:spcPts val="4154"/>
              </a:lnSpc>
              <a:spcBef>
                <a:spcPct val="0"/>
              </a:spcBef>
            </a:pPr>
            <a:r>
              <a:rPr lang="en-US" sz="2967" b="1">
                <a:solidFill>
                  <a:srgbClr val="003EA8"/>
                </a:solidFill>
                <a:latin typeface="Nunito Bold"/>
                <a:ea typeface="Nunito Bold"/>
                <a:cs typeface="Nunito Bold"/>
                <a:sym typeface="Nunito Bold"/>
              </a:rPr>
              <a:t>WHERE </a:t>
            </a:r>
            <a:r>
              <a:rPr lang="en-US" sz="2967" b="1">
                <a:solidFill>
                  <a:srgbClr val="00053D"/>
                </a:solidFill>
                <a:latin typeface="Nunito Bold"/>
                <a:ea typeface="Nunito Bold"/>
                <a:cs typeface="Nunito Bold"/>
                <a:sym typeface="Nunito Bold"/>
              </a:rPr>
              <a:t>T.MANGANH=N.MANGANH </a:t>
            </a:r>
            <a:r>
              <a:rPr lang="en-US" sz="2967" b="1">
                <a:solidFill>
                  <a:srgbClr val="003EA8"/>
                </a:solidFill>
                <a:latin typeface="Nunito Bold"/>
                <a:ea typeface="Nunito Bold"/>
                <a:cs typeface="Nunito Bold"/>
                <a:sym typeface="Nunito Bold"/>
              </a:rPr>
              <a:t>AND </a:t>
            </a:r>
            <a:r>
              <a:rPr lang="en-US" sz="2967" b="1">
                <a:solidFill>
                  <a:srgbClr val="00053D"/>
                </a:solidFill>
                <a:latin typeface="Nunito Bold"/>
                <a:ea typeface="Nunito Bold"/>
                <a:cs typeface="Nunito Bold"/>
                <a:sym typeface="Nunito Bold"/>
              </a:rPr>
              <a:t>N.MAMT=M.MAMT </a:t>
            </a:r>
          </a:p>
          <a:p>
            <a:pPr algn="l">
              <a:lnSpc>
                <a:spcPts val="4154"/>
              </a:lnSpc>
              <a:spcBef>
                <a:spcPct val="0"/>
              </a:spcBef>
            </a:pPr>
            <a:r>
              <a:rPr lang="en-US" sz="2967" b="1">
                <a:solidFill>
                  <a:srgbClr val="003EA8"/>
                </a:solidFill>
                <a:latin typeface="Nunito Bold"/>
                <a:ea typeface="Nunito Bold"/>
                <a:cs typeface="Nunito Bold"/>
                <a:sym typeface="Nunito Bold"/>
              </a:rPr>
              <a:t>AND </a:t>
            </a:r>
            <a:r>
              <a:rPr lang="en-US" sz="2967" b="1">
                <a:solidFill>
                  <a:srgbClr val="00053D"/>
                </a:solidFill>
                <a:latin typeface="Nunito Bold"/>
                <a:ea typeface="Nunito Bold"/>
                <a:cs typeface="Nunito Bold"/>
                <a:sym typeface="Nunito Bold"/>
              </a:rPr>
              <a:t>M.BUOITHI=</a:t>
            </a:r>
            <a:r>
              <a:rPr lang="en-US" sz="2967" b="1">
                <a:solidFill>
                  <a:srgbClr val="FF555C"/>
                </a:solidFill>
                <a:latin typeface="Nunito Bold"/>
                <a:ea typeface="Nunito Bold"/>
                <a:cs typeface="Nunito Bold"/>
                <a:sym typeface="Nunito Bold"/>
              </a:rPr>
              <a:t> N'SÁNG' </a:t>
            </a:r>
          </a:p>
        </p:txBody>
      </p:sp>
      <p:sp>
        <p:nvSpPr>
          <p:cNvPr id="10" name="TextBox 10"/>
          <p:cNvSpPr txBox="1"/>
          <p:nvPr/>
        </p:nvSpPr>
        <p:spPr>
          <a:xfrm>
            <a:off x="2903804" y="48521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BÀI TẬP CÁ NHÂN</a:t>
            </a:r>
          </a:p>
        </p:txBody>
      </p:sp>
      <p:sp>
        <p:nvSpPr>
          <p:cNvPr id="11" name="TextBox 11"/>
          <p:cNvSpPr txBox="1"/>
          <p:nvPr/>
        </p:nvSpPr>
        <p:spPr>
          <a:xfrm>
            <a:off x="1689212" y="1446226"/>
            <a:ext cx="14406998" cy="612833"/>
          </a:xfrm>
          <a:prstGeom prst="rect">
            <a:avLst/>
          </a:prstGeom>
        </p:spPr>
        <p:txBody>
          <a:bodyPr lIns="0" tIns="0" rIns="0" bIns="0" rtlCol="0" anchor="t">
            <a:spAutoFit/>
          </a:bodyPr>
          <a:lstStyle/>
          <a:p>
            <a:pPr algn="l">
              <a:lnSpc>
                <a:spcPts val="5071"/>
              </a:lnSpc>
              <a:spcBef>
                <a:spcPct val="0"/>
              </a:spcBef>
            </a:pPr>
            <a:r>
              <a:rPr lang="en-US" sz="3622" b="1">
                <a:solidFill>
                  <a:srgbClr val="FF5757"/>
                </a:solidFill>
                <a:latin typeface="Nunito Bold"/>
                <a:ea typeface="Nunito Bold"/>
                <a:cs typeface="Nunito Bold"/>
                <a:sym typeface="Nunito Bold"/>
              </a:rPr>
              <a:t>2 CÂU TRUY VẤN KẾT NỐI NHIỀU BẢNG + 1 CÂU BẤT KÌ</a:t>
            </a:r>
          </a:p>
        </p:txBody>
      </p:sp>
      <p:sp>
        <p:nvSpPr>
          <p:cNvPr id="12" name="TextBox 12"/>
          <p:cNvSpPr txBox="1"/>
          <p:nvPr/>
        </p:nvSpPr>
        <p:spPr>
          <a:xfrm>
            <a:off x="1028700" y="2579439"/>
            <a:ext cx="16366533" cy="1170448"/>
          </a:xfrm>
          <a:prstGeom prst="rect">
            <a:avLst/>
          </a:prstGeom>
        </p:spPr>
        <p:txBody>
          <a:bodyPr lIns="0" tIns="0" rIns="0" bIns="0" rtlCol="0" anchor="t">
            <a:spAutoFit/>
          </a:bodyPr>
          <a:lstStyle/>
          <a:p>
            <a:pPr algn="l">
              <a:lnSpc>
                <a:spcPts val="4787"/>
              </a:lnSpc>
            </a:pPr>
            <a:r>
              <a:rPr lang="en-US" sz="3419" b="1">
                <a:solidFill>
                  <a:srgbClr val="000000"/>
                </a:solidFill>
                <a:latin typeface="Nunito Bold"/>
                <a:ea typeface="Nunito Bold"/>
                <a:cs typeface="Nunito Bold"/>
                <a:sym typeface="Nunito Bold"/>
              </a:rPr>
              <a:t>b) Cho biết thông tin của những thí sinh thi buổi 'Sáng'. </a:t>
            </a:r>
          </a:p>
          <a:p>
            <a:pPr algn="l">
              <a:lnSpc>
                <a:spcPts val="4787"/>
              </a:lnSpc>
              <a:spcBef>
                <a:spcPct val="0"/>
              </a:spcBef>
            </a:pPr>
            <a:endParaRPr lang="en-US" sz="3419" b="1">
              <a:solidFill>
                <a:srgbClr val="000000"/>
              </a:solidFill>
              <a:latin typeface="Nunito Bold"/>
              <a:ea typeface="Nunito Bold"/>
              <a:cs typeface="Nunito Bold"/>
              <a:sym typeface="Nunito Bold"/>
            </a:endParaRPr>
          </a:p>
        </p:txBody>
      </p:sp>
      <p:sp>
        <p:nvSpPr>
          <p:cNvPr id="13" name="Freeform 13"/>
          <p:cNvSpPr/>
          <p:nvPr/>
        </p:nvSpPr>
        <p:spPr>
          <a:xfrm>
            <a:off x="610791" y="7563024"/>
            <a:ext cx="2072205" cy="2330701"/>
          </a:xfrm>
          <a:custGeom>
            <a:avLst/>
            <a:gdLst/>
            <a:ahLst/>
            <a:cxnLst/>
            <a:rect l="l" t="t" r="r" b="b"/>
            <a:pathLst>
              <a:path w="2072205" h="2330701">
                <a:moveTo>
                  <a:pt x="0" y="0"/>
                </a:moveTo>
                <a:lnTo>
                  <a:pt x="2072205" y="0"/>
                </a:lnTo>
                <a:lnTo>
                  <a:pt x="2072205" y="2330701"/>
                </a:lnTo>
                <a:lnTo>
                  <a:pt x="0" y="23307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flipH="1">
            <a:off x="16096210" y="7071943"/>
            <a:ext cx="1749054" cy="2987515"/>
          </a:xfrm>
          <a:custGeom>
            <a:avLst/>
            <a:gdLst/>
            <a:ahLst/>
            <a:cxnLst/>
            <a:rect l="l" t="t" r="r" b="b"/>
            <a:pathLst>
              <a:path w="1749054" h="2987515">
                <a:moveTo>
                  <a:pt x="1749054" y="0"/>
                </a:moveTo>
                <a:lnTo>
                  <a:pt x="0" y="0"/>
                </a:lnTo>
                <a:lnTo>
                  <a:pt x="0" y="2987515"/>
                </a:lnTo>
                <a:lnTo>
                  <a:pt x="1749054" y="2987515"/>
                </a:lnTo>
                <a:lnTo>
                  <a:pt x="1749054"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1028700" y="5987255"/>
            <a:ext cx="16366533" cy="570373"/>
          </a:xfrm>
          <a:prstGeom prst="rect">
            <a:avLst/>
          </a:prstGeom>
        </p:spPr>
        <p:txBody>
          <a:bodyPr lIns="0" tIns="0" rIns="0" bIns="0" rtlCol="0" anchor="t">
            <a:spAutoFit/>
          </a:bodyPr>
          <a:lstStyle/>
          <a:p>
            <a:pPr algn="l">
              <a:lnSpc>
                <a:spcPts val="4787"/>
              </a:lnSpc>
              <a:spcBef>
                <a:spcPct val="0"/>
              </a:spcBef>
            </a:pPr>
            <a:r>
              <a:rPr lang="en-US" sz="3419" b="1">
                <a:solidFill>
                  <a:srgbClr val="000000"/>
                </a:solidFill>
                <a:latin typeface="Nunito Bold"/>
                <a:ea typeface="Nunito Bold"/>
                <a:cs typeface="Nunito Bold"/>
                <a:sym typeface="Nunito Bold"/>
              </a:rPr>
              <a:t>c) Cho biết những thí sinh nào không học ngành "Công nghệ thông tin".</a:t>
            </a:r>
          </a:p>
        </p:txBody>
      </p:sp>
      <p:sp>
        <p:nvSpPr>
          <p:cNvPr id="16" name="TextBox 16"/>
          <p:cNvSpPr txBox="1"/>
          <p:nvPr/>
        </p:nvSpPr>
        <p:spPr>
          <a:xfrm>
            <a:off x="3868091" y="6760370"/>
            <a:ext cx="12228118" cy="2601145"/>
          </a:xfrm>
          <a:prstGeom prst="rect">
            <a:avLst/>
          </a:prstGeom>
        </p:spPr>
        <p:txBody>
          <a:bodyPr lIns="0" tIns="0" rIns="0" bIns="0" rtlCol="0" anchor="t">
            <a:spAutoFit/>
          </a:bodyPr>
          <a:lstStyle/>
          <a:p>
            <a:pPr algn="l">
              <a:lnSpc>
                <a:spcPts val="4154"/>
              </a:lnSpc>
              <a:spcBef>
                <a:spcPct val="0"/>
              </a:spcBef>
            </a:pPr>
            <a:r>
              <a:rPr lang="en-US" sz="2967" b="1">
                <a:solidFill>
                  <a:srgbClr val="003EA8"/>
                </a:solidFill>
                <a:latin typeface="Nunito Bold"/>
                <a:ea typeface="Nunito Bold"/>
                <a:cs typeface="Nunito Bold"/>
                <a:sym typeface="Nunito Bold"/>
              </a:rPr>
              <a:t>SELECT </a:t>
            </a:r>
            <a:r>
              <a:rPr lang="en-US" sz="2967" b="1">
                <a:solidFill>
                  <a:srgbClr val="00053D"/>
                </a:solidFill>
                <a:latin typeface="Nunito Bold"/>
                <a:ea typeface="Nunito Bold"/>
                <a:cs typeface="Nunito Bold"/>
                <a:sym typeface="Nunito Bold"/>
              </a:rPr>
              <a:t>T.SOBD, T.HOTEN, N.TENNGANH, N.MANGANH</a:t>
            </a:r>
          </a:p>
          <a:p>
            <a:pPr algn="l">
              <a:lnSpc>
                <a:spcPts val="4154"/>
              </a:lnSpc>
              <a:spcBef>
                <a:spcPct val="0"/>
              </a:spcBef>
            </a:pPr>
            <a:r>
              <a:rPr lang="en-US" sz="2967" b="1">
                <a:solidFill>
                  <a:srgbClr val="003EA8"/>
                </a:solidFill>
                <a:latin typeface="Nunito Bold"/>
                <a:ea typeface="Nunito Bold"/>
                <a:cs typeface="Nunito Bold"/>
                <a:sym typeface="Nunito Bold"/>
              </a:rPr>
              <a:t>FROM </a:t>
            </a:r>
            <a:r>
              <a:rPr lang="en-US" sz="2967" b="1">
                <a:solidFill>
                  <a:srgbClr val="00053D"/>
                </a:solidFill>
                <a:latin typeface="Nunito Bold"/>
                <a:ea typeface="Nunito Bold"/>
                <a:cs typeface="Nunito Bold"/>
                <a:sym typeface="Nunito Bold"/>
              </a:rPr>
              <a:t>THISINH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T, NGANH </a:t>
            </a:r>
            <a:r>
              <a:rPr lang="en-US" sz="2967" b="1">
                <a:solidFill>
                  <a:srgbClr val="D741D7"/>
                </a:solidFill>
                <a:latin typeface="Nunito Bold"/>
                <a:ea typeface="Nunito Bold"/>
                <a:cs typeface="Nunito Bold"/>
                <a:sym typeface="Nunito Bold"/>
              </a:rPr>
              <a:t>AS </a:t>
            </a:r>
            <a:r>
              <a:rPr lang="en-US" sz="2967" b="1">
                <a:solidFill>
                  <a:srgbClr val="00053D"/>
                </a:solidFill>
                <a:latin typeface="Nunito Bold"/>
                <a:ea typeface="Nunito Bold"/>
                <a:cs typeface="Nunito Bold"/>
                <a:sym typeface="Nunito Bold"/>
              </a:rPr>
              <a:t>N</a:t>
            </a:r>
          </a:p>
          <a:p>
            <a:pPr algn="l">
              <a:lnSpc>
                <a:spcPts val="4154"/>
              </a:lnSpc>
              <a:spcBef>
                <a:spcPct val="0"/>
              </a:spcBef>
            </a:pPr>
            <a:r>
              <a:rPr lang="en-US" sz="2967" b="1">
                <a:solidFill>
                  <a:srgbClr val="003EA8"/>
                </a:solidFill>
                <a:latin typeface="Nunito Bold"/>
                <a:ea typeface="Nunito Bold"/>
                <a:cs typeface="Nunito Bold"/>
                <a:sym typeface="Nunito Bold"/>
              </a:rPr>
              <a:t>WHERE</a:t>
            </a:r>
            <a:r>
              <a:rPr lang="en-US" sz="2967" b="1">
                <a:solidFill>
                  <a:srgbClr val="00053D"/>
                </a:solidFill>
                <a:latin typeface="Nunito Bold"/>
                <a:ea typeface="Nunito Bold"/>
                <a:cs typeface="Nunito Bold"/>
                <a:sym typeface="Nunito Bold"/>
              </a:rPr>
              <a:t> T.MANGANH=N.MANGANH </a:t>
            </a:r>
          </a:p>
          <a:p>
            <a:pPr algn="l">
              <a:lnSpc>
                <a:spcPts val="4154"/>
              </a:lnSpc>
              <a:spcBef>
                <a:spcPct val="0"/>
              </a:spcBef>
            </a:pPr>
            <a:r>
              <a:rPr lang="en-US" sz="2967" b="1">
                <a:solidFill>
                  <a:srgbClr val="003EA8"/>
                </a:solidFill>
                <a:latin typeface="Nunito Bold"/>
                <a:ea typeface="Nunito Bold"/>
                <a:cs typeface="Nunito Bold"/>
                <a:sym typeface="Nunito Bold"/>
              </a:rPr>
              <a:t>AND</a:t>
            </a:r>
            <a:r>
              <a:rPr lang="en-US" sz="2967" b="1">
                <a:solidFill>
                  <a:srgbClr val="00053D"/>
                </a:solidFill>
                <a:latin typeface="Nunito Bold"/>
                <a:ea typeface="Nunito Bold"/>
                <a:cs typeface="Nunito Bold"/>
                <a:sym typeface="Nunito Bold"/>
              </a:rPr>
              <a:t> N.TENNGANH </a:t>
            </a:r>
            <a:r>
              <a:rPr lang="en-US" sz="2967" b="1">
                <a:solidFill>
                  <a:srgbClr val="D741D7"/>
                </a:solidFill>
                <a:latin typeface="Nunito Bold"/>
                <a:ea typeface="Nunito Bold"/>
                <a:cs typeface="Nunito Bold"/>
                <a:sym typeface="Nunito Bold"/>
              </a:rPr>
              <a:t>NOT LIKE</a:t>
            </a:r>
            <a:r>
              <a:rPr lang="en-US" sz="2967" b="1">
                <a:solidFill>
                  <a:srgbClr val="00053D"/>
                </a:solidFill>
                <a:latin typeface="Nunito Bold"/>
                <a:ea typeface="Nunito Bold"/>
                <a:cs typeface="Nunito Bold"/>
                <a:sym typeface="Nunito Bold"/>
              </a:rPr>
              <a:t> </a:t>
            </a:r>
            <a:r>
              <a:rPr lang="en-US" sz="2967" b="1">
                <a:solidFill>
                  <a:srgbClr val="FF555C"/>
                </a:solidFill>
                <a:latin typeface="Nunito Bold"/>
                <a:ea typeface="Nunito Bold"/>
                <a:cs typeface="Nunito Bold"/>
                <a:sym typeface="Nunito Bold"/>
              </a:rPr>
              <a:t>N'CÔNG NGHỆ THÔNG TIN'</a:t>
            </a:r>
          </a:p>
          <a:p>
            <a:pPr algn="l">
              <a:lnSpc>
                <a:spcPts val="4154"/>
              </a:lnSpc>
              <a:spcBef>
                <a:spcPct val="0"/>
              </a:spcBef>
            </a:pPr>
            <a:endParaRPr lang="en-US" sz="2967" b="1">
              <a:solidFill>
                <a:srgbClr val="FF555C"/>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278358">
            <a:off x="13290912" y="8290477"/>
            <a:ext cx="5868613" cy="1845945"/>
          </a:xfrm>
          <a:custGeom>
            <a:avLst/>
            <a:gdLst/>
            <a:ahLst/>
            <a:cxnLst/>
            <a:rect l="l" t="t" r="r" b="b"/>
            <a:pathLst>
              <a:path w="5868613" h="1845945">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4157455" y="51526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2/ Q(A,B,C,D,E,G); Cho F={AB→C;C→A;BC→D;ACD→B;D→EG;BE→C;CG→BD;CE → AG} </a:t>
            </a:r>
          </a:p>
          <a:p>
            <a:pPr algn="just">
              <a:lnSpc>
                <a:spcPts val="4349"/>
              </a:lnSpc>
            </a:pPr>
            <a:r>
              <a:rPr lang="en-US" sz="2899" b="1">
                <a:solidFill>
                  <a:srgbClr val="003EA8"/>
                </a:solidFill>
                <a:latin typeface="Nunito Bold"/>
                <a:ea typeface="Nunito Bold"/>
                <a:cs typeface="Nunito Bold"/>
                <a:sym typeface="Nunito Bold"/>
              </a:rPr>
              <a:t>a/ X={B,D}, X⁺=?                                                   b/ Y={C,G}, Y⁺=?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320894" y="4223683"/>
            <a:ext cx="14904325" cy="573214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Đặt:              f1 = AB→C                                  f5 = D→EG</a:t>
            </a:r>
          </a:p>
          <a:p>
            <a:pPr algn="just">
              <a:lnSpc>
                <a:spcPts val="4199"/>
              </a:lnSpc>
            </a:pPr>
            <a:r>
              <a:rPr lang="en-US" sz="2799" b="1">
                <a:solidFill>
                  <a:srgbClr val="000000"/>
                </a:solidFill>
                <a:latin typeface="Nunito Bold"/>
                <a:ea typeface="Nunito Bold"/>
                <a:cs typeface="Nunito Bold"/>
                <a:sym typeface="Nunito Bold"/>
              </a:rPr>
              <a:t>                     f2 = C→A                                     f6 = BE→C</a:t>
            </a:r>
          </a:p>
          <a:p>
            <a:pPr algn="just">
              <a:lnSpc>
                <a:spcPts val="4199"/>
              </a:lnSpc>
            </a:pPr>
            <a:r>
              <a:rPr lang="en-US" sz="2799" b="1">
                <a:solidFill>
                  <a:srgbClr val="000000"/>
                </a:solidFill>
                <a:latin typeface="Nunito Bold"/>
                <a:ea typeface="Nunito Bold"/>
                <a:cs typeface="Nunito Bold"/>
                <a:sym typeface="Nunito Bold"/>
              </a:rPr>
              <a:t>                     f3 = BC→D                                  f7 = CG→BD</a:t>
            </a:r>
          </a:p>
          <a:p>
            <a:pPr algn="just">
              <a:lnSpc>
                <a:spcPts val="4199"/>
              </a:lnSpc>
            </a:pPr>
            <a:r>
              <a:rPr lang="en-US" sz="2799" b="1">
                <a:solidFill>
                  <a:srgbClr val="000000"/>
                </a:solidFill>
                <a:latin typeface="Nunito Bold"/>
                <a:ea typeface="Nunito Bold"/>
                <a:cs typeface="Nunito Bold"/>
                <a:sym typeface="Nunito Bold"/>
              </a:rPr>
              <a:t>                     f4 = ACD→B                               f8 = CE → AG</a:t>
            </a:r>
          </a:p>
          <a:p>
            <a:pPr algn="just">
              <a:lnSpc>
                <a:spcPts val="4199"/>
              </a:lnSpc>
            </a:pPr>
            <a:r>
              <a:rPr lang="en-US" sz="2799" b="1">
                <a:solidFill>
                  <a:srgbClr val="000000"/>
                </a:solidFill>
                <a:latin typeface="Nunito Bold"/>
                <a:ea typeface="Nunito Bold"/>
                <a:cs typeface="Nunito Bold"/>
                <a:sym typeface="Nunito Bold"/>
              </a:rPr>
              <a:t>a/ X={B,D}, X⁺=? </a:t>
            </a:r>
          </a:p>
          <a:p>
            <a:pPr algn="just">
              <a:lnSpc>
                <a:spcPts val="4199"/>
              </a:lnSpc>
            </a:pPr>
            <a:r>
              <a:rPr lang="en-US" sz="2799" b="1">
                <a:solidFill>
                  <a:srgbClr val="000000"/>
                </a:solidFill>
                <a:latin typeface="Nunito Bold"/>
                <a:ea typeface="Nunito Bold"/>
                <a:cs typeface="Nunito Bold"/>
                <a:sym typeface="Nunito Bold"/>
              </a:rPr>
              <a:t>Bước 1: X0 = BD</a:t>
            </a:r>
          </a:p>
          <a:p>
            <a:pPr algn="just">
              <a:lnSpc>
                <a:spcPts val="4199"/>
              </a:lnSpc>
            </a:pPr>
            <a:r>
              <a:rPr lang="en-US" sz="2799" b="1">
                <a:solidFill>
                  <a:srgbClr val="000000"/>
                </a:solidFill>
                <a:latin typeface="Nunito Bold"/>
                <a:ea typeface="Nunito Bold"/>
                <a:cs typeface="Nunito Bold"/>
                <a:sym typeface="Nunito Bold"/>
              </a:rPr>
              <a:t>Bước 2: Xét f5 vì D ⊆ X0 =&gt; X1 = BD ∪ EG = BDEG, loại f5</a:t>
            </a:r>
          </a:p>
          <a:p>
            <a:pPr algn="just">
              <a:lnSpc>
                <a:spcPts val="4199"/>
              </a:lnSpc>
            </a:pPr>
            <a:r>
              <a:rPr lang="en-US" sz="2799" b="1">
                <a:solidFill>
                  <a:srgbClr val="000000"/>
                </a:solidFill>
                <a:latin typeface="Nunito Bold"/>
                <a:ea typeface="Nunito Bold"/>
                <a:cs typeface="Nunito Bold"/>
                <a:sym typeface="Nunito Bold"/>
              </a:rPr>
              <a:t>              Xét f6 vì BE ⊆ X1 =&gt; X2 = BDEG ∪ C = BCDEG, loại f6</a:t>
            </a:r>
          </a:p>
          <a:p>
            <a:pPr algn="just">
              <a:lnSpc>
                <a:spcPts val="4199"/>
              </a:lnSpc>
            </a:pPr>
            <a:r>
              <a:rPr lang="en-US" sz="2799" b="1">
                <a:solidFill>
                  <a:srgbClr val="000000"/>
                </a:solidFill>
                <a:latin typeface="Nunito Bold"/>
                <a:ea typeface="Nunito Bold"/>
                <a:cs typeface="Nunito Bold"/>
                <a:sym typeface="Nunito Bold"/>
              </a:rPr>
              <a:t>              Xét f2 vì C ⊆ X2 =&gt; X3 = BCDEG ∪ A = ABCDEG, loại f2</a:t>
            </a:r>
          </a:p>
          <a:p>
            <a:pPr algn="just">
              <a:lnSpc>
                <a:spcPts val="4199"/>
              </a:lnSpc>
            </a:pPr>
            <a:r>
              <a:rPr lang="en-US" sz="2799" b="1">
                <a:solidFill>
                  <a:srgbClr val="000000"/>
                </a:solidFill>
                <a:latin typeface="Nunito Bold"/>
                <a:ea typeface="Nunito Bold"/>
                <a:cs typeface="Nunito Bold"/>
                <a:sym typeface="Nunito Bold"/>
              </a:rPr>
              <a:t>Vậy X+= X3 = {ABCDEG} là bao đóng của X.</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14906262" y="7127856"/>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278358">
            <a:off x="13290912" y="8290477"/>
            <a:ext cx="5868613" cy="1845945"/>
          </a:xfrm>
          <a:custGeom>
            <a:avLst/>
            <a:gdLst/>
            <a:ahLst/>
            <a:cxnLst/>
            <a:rect l="l" t="t" r="r" b="b"/>
            <a:pathLst>
              <a:path w="5868613" h="1845945">
                <a:moveTo>
                  <a:pt x="0" y="0"/>
                </a:moveTo>
                <a:lnTo>
                  <a:pt x="5868613" y="0"/>
                </a:lnTo>
                <a:lnTo>
                  <a:pt x="5868613" y="1845945"/>
                </a:lnTo>
                <a:lnTo>
                  <a:pt x="0" y="18459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4157455" y="51526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2/ Q(A,B,C,D,E,G); Cho F={AB→C;C→A;BC→D;ACD→B;D→EG;BE→C;CG→BD;CE → AG} </a:t>
            </a:r>
          </a:p>
          <a:p>
            <a:pPr algn="just">
              <a:lnSpc>
                <a:spcPts val="4349"/>
              </a:lnSpc>
            </a:pPr>
            <a:r>
              <a:rPr lang="en-US" sz="2899" b="1">
                <a:solidFill>
                  <a:srgbClr val="003EA8"/>
                </a:solidFill>
                <a:latin typeface="Nunito Bold"/>
                <a:ea typeface="Nunito Bold"/>
                <a:cs typeface="Nunito Bold"/>
                <a:sym typeface="Nunito Bold"/>
              </a:rPr>
              <a:t>a/ X={B,D}, X⁺=?                                                   b/ Y={C,G}, Y⁺=?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320894" y="4223683"/>
            <a:ext cx="14904325" cy="62560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Đặt:              f1 = AB→C                                  f5 = D→EG</a:t>
            </a:r>
          </a:p>
          <a:p>
            <a:pPr algn="just">
              <a:lnSpc>
                <a:spcPts val="4199"/>
              </a:lnSpc>
            </a:pPr>
            <a:r>
              <a:rPr lang="en-US" sz="2799" b="1">
                <a:solidFill>
                  <a:srgbClr val="000000"/>
                </a:solidFill>
                <a:latin typeface="Nunito Bold"/>
                <a:ea typeface="Nunito Bold"/>
                <a:cs typeface="Nunito Bold"/>
                <a:sym typeface="Nunito Bold"/>
              </a:rPr>
              <a:t>                     f2 = C→A                                     f6 = BE→C</a:t>
            </a:r>
          </a:p>
          <a:p>
            <a:pPr algn="just">
              <a:lnSpc>
                <a:spcPts val="4199"/>
              </a:lnSpc>
            </a:pPr>
            <a:r>
              <a:rPr lang="en-US" sz="2799" b="1">
                <a:solidFill>
                  <a:srgbClr val="000000"/>
                </a:solidFill>
                <a:latin typeface="Nunito Bold"/>
                <a:ea typeface="Nunito Bold"/>
                <a:cs typeface="Nunito Bold"/>
                <a:sym typeface="Nunito Bold"/>
              </a:rPr>
              <a:t>                     f3 = BC→D                                  f7 = CG→BD</a:t>
            </a:r>
          </a:p>
          <a:p>
            <a:pPr algn="just">
              <a:lnSpc>
                <a:spcPts val="4199"/>
              </a:lnSpc>
            </a:pPr>
            <a:r>
              <a:rPr lang="en-US" sz="2799" b="1">
                <a:solidFill>
                  <a:srgbClr val="000000"/>
                </a:solidFill>
                <a:latin typeface="Nunito Bold"/>
                <a:ea typeface="Nunito Bold"/>
                <a:cs typeface="Nunito Bold"/>
                <a:sym typeface="Nunito Bold"/>
              </a:rPr>
              <a:t>                     f4 = ACD→B                               f8 = CE → AG</a:t>
            </a:r>
          </a:p>
          <a:p>
            <a:pPr algn="just">
              <a:lnSpc>
                <a:spcPts val="4199"/>
              </a:lnSpc>
            </a:pPr>
            <a:r>
              <a:rPr lang="en-US" sz="2799" b="1">
                <a:solidFill>
                  <a:srgbClr val="000000"/>
                </a:solidFill>
                <a:latin typeface="Nunito Bold"/>
                <a:ea typeface="Nunito Bold"/>
                <a:cs typeface="Nunito Bold"/>
                <a:sym typeface="Nunito Bold"/>
              </a:rPr>
              <a:t>b/ Y={C,G}, Y⁺=? </a:t>
            </a:r>
          </a:p>
          <a:p>
            <a:pPr algn="just">
              <a:lnSpc>
                <a:spcPts val="4199"/>
              </a:lnSpc>
            </a:pPr>
            <a:r>
              <a:rPr lang="en-US" sz="2799" b="1">
                <a:solidFill>
                  <a:srgbClr val="000000"/>
                </a:solidFill>
                <a:latin typeface="Nunito Bold"/>
                <a:ea typeface="Nunito Bold"/>
                <a:cs typeface="Nunito Bold"/>
                <a:sym typeface="Nunito Bold"/>
              </a:rPr>
              <a:t>Bước 1: X0 = CG</a:t>
            </a:r>
          </a:p>
          <a:p>
            <a:pPr algn="just">
              <a:lnSpc>
                <a:spcPts val="4199"/>
              </a:lnSpc>
            </a:pPr>
            <a:r>
              <a:rPr lang="en-US" sz="2799" b="1">
                <a:solidFill>
                  <a:srgbClr val="000000"/>
                </a:solidFill>
                <a:latin typeface="Nunito Bold"/>
                <a:ea typeface="Nunito Bold"/>
                <a:cs typeface="Nunito Bold"/>
                <a:sym typeface="Nunito Bold"/>
              </a:rPr>
              <a:t>Bước 2: Xét f2 vì C ⊆ X0 =&gt; X1 = CG ∪ A = ACG, loại f2</a:t>
            </a:r>
          </a:p>
          <a:p>
            <a:pPr algn="just">
              <a:lnSpc>
                <a:spcPts val="4199"/>
              </a:lnSpc>
            </a:pPr>
            <a:r>
              <a:rPr lang="en-US" sz="2799" b="1">
                <a:solidFill>
                  <a:srgbClr val="000000"/>
                </a:solidFill>
                <a:latin typeface="Nunito Bold"/>
                <a:ea typeface="Nunito Bold"/>
                <a:cs typeface="Nunito Bold"/>
                <a:sym typeface="Nunito Bold"/>
              </a:rPr>
              <a:t>              Xét f7 vì CG ⊆ X1 =&gt; X2 = ACG ∪ BD = ABCDG, loại f7 </a:t>
            </a:r>
          </a:p>
          <a:p>
            <a:pPr algn="just">
              <a:lnSpc>
                <a:spcPts val="4199"/>
              </a:lnSpc>
            </a:pPr>
            <a:r>
              <a:rPr lang="en-US" sz="2799" b="1">
                <a:solidFill>
                  <a:srgbClr val="000000"/>
                </a:solidFill>
                <a:latin typeface="Nunito Bold"/>
                <a:ea typeface="Nunito Bold"/>
                <a:cs typeface="Nunito Bold"/>
                <a:sym typeface="Nunito Bold"/>
              </a:rPr>
              <a:t>              Xét f5 vì D ⊆ X2 =&gt; X3 = ABCDG ∪ EG = ABCDEG, loại f5</a:t>
            </a:r>
          </a:p>
          <a:p>
            <a:pPr algn="just">
              <a:lnSpc>
                <a:spcPts val="4199"/>
              </a:lnSpc>
            </a:pPr>
            <a:r>
              <a:rPr lang="en-US" sz="2799" b="1">
                <a:solidFill>
                  <a:srgbClr val="000000"/>
                </a:solidFill>
                <a:latin typeface="Nunito Bold"/>
                <a:ea typeface="Nunito Bold"/>
                <a:cs typeface="Nunito Bold"/>
                <a:sym typeface="Nunito Bold"/>
              </a:rPr>
              <a:t>Vậy Y+= X3 = {ABCDEG} là bao đóng của Y.</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14906262" y="7127856"/>
            <a:ext cx="1637441" cy="1643417"/>
          </a:xfrm>
          <a:custGeom>
            <a:avLst/>
            <a:gdLst/>
            <a:ahLst/>
            <a:cxnLst/>
            <a:rect l="l" t="t" r="r" b="b"/>
            <a:pathLst>
              <a:path w="1637441" h="1643417">
                <a:moveTo>
                  <a:pt x="0" y="0"/>
                </a:moveTo>
                <a:lnTo>
                  <a:pt x="1637441" y="0"/>
                </a:lnTo>
                <a:lnTo>
                  <a:pt x="1637441" y="1643417"/>
                </a:lnTo>
                <a:lnTo>
                  <a:pt x="0" y="16434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03414">
            <a:off x="14763901" y="4976837"/>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1287794" y="2942731"/>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9/ Q(A,B,C,D,E,G) F={AB→C;C→ A;BC→D;ACD→B;D→EG;BE→C;CG→BD;CE→G}</a:t>
            </a:r>
          </a:p>
          <a:p>
            <a:pPr algn="just">
              <a:lnSpc>
                <a:spcPts val="4349"/>
              </a:lnSpc>
            </a:pPr>
            <a:r>
              <a:rPr lang="en-US" sz="2899" b="1">
                <a:solidFill>
                  <a:srgbClr val="003EA8"/>
                </a:solidFill>
                <a:latin typeface="Nunito Bold"/>
                <a:ea typeface="Nunito Bold"/>
                <a:cs typeface="Nunito Bold"/>
                <a:sym typeface="Nunito Bold"/>
              </a:rPr>
              <a:t> Hãy tìm tất cả các khóa của Q.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19" name="TextBox 19"/>
          <p:cNvSpPr txBox="1"/>
          <p:nvPr/>
        </p:nvSpPr>
        <p:spPr>
          <a:xfrm>
            <a:off x="1320894" y="4089513"/>
            <a:ext cx="14904325" cy="1017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TN=Ø,    TG={ABCDEG}</a:t>
            </a:r>
          </a:p>
          <a:p>
            <a:pPr algn="just">
              <a:lnSpc>
                <a:spcPts val="4199"/>
              </a:lnSpc>
            </a:pPr>
            <a:r>
              <a:rPr lang="en-US" sz="2799" b="1">
                <a:solidFill>
                  <a:srgbClr val="000000"/>
                </a:solidFill>
                <a:latin typeface="Nunito Bold"/>
                <a:ea typeface="Nunito Bold"/>
                <a:cs typeface="Nunito Bold"/>
                <a:sym typeface="Nunito Bold"/>
              </a:rPr>
              <a:t>Gọi Xi là các tập con của TG.</a:t>
            </a:r>
          </a:p>
        </p:txBody>
      </p:sp>
      <p:sp>
        <p:nvSpPr>
          <p:cNvPr id="21" name="TextBox 21"/>
          <p:cNvSpPr txBox="1"/>
          <p:nvPr/>
        </p:nvSpPr>
        <p:spPr>
          <a:xfrm>
            <a:off x="1290096" y="9211926"/>
            <a:ext cx="14904325" cy="493396"/>
          </a:xfrm>
          <a:prstGeom prst="rect">
            <a:avLst/>
          </a:prstGeom>
        </p:spPr>
        <p:txBody>
          <a:bodyPr lIns="0" tIns="0" rIns="0" bIns="0" rtlCol="0" anchor="t">
            <a:spAutoFit/>
          </a:bodyPr>
          <a:lstStyle/>
          <a:p>
            <a:pPr algn="just">
              <a:lnSpc>
                <a:spcPts val="4199"/>
              </a:lnSpc>
            </a:pPr>
            <a:r>
              <a:rPr lang="en-US" sz="2799" b="1" dirty="0" err="1">
                <a:solidFill>
                  <a:srgbClr val="000000"/>
                </a:solidFill>
                <a:latin typeface="Nunito Bold"/>
                <a:ea typeface="Nunito Bold"/>
                <a:cs typeface="Nunito Bold"/>
                <a:sym typeface="Nunito Bold"/>
              </a:rPr>
              <a:t>Vậy</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của</a:t>
            </a:r>
            <a:r>
              <a:rPr lang="en-US" sz="2799" b="1" dirty="0">
                <a:solidFill>
                  <a:srgbClr val="000000"/>
                </a:solidFill>
                <a:latin typeface="Nunito Bold"/>
                <a:ea typeface="Nunito Bold"/>
                <a:cs typeface="Nunito Bold"/>
                <a:sym typeface="Nunito Bold"/>
              </a:rPr>
              <a:t> Q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{AB}, {BC}, {BD}, {BE}, {CD}, {CE}, {CG}</a:t>
            </a:r>
          </a:p>
        </p:txBody>
      </p:sp>
      <p:sp>
        <p:nvSpPr>
          <p:cNvPr id="22" name="Freeform 22"/>
          <p:cNvSpPr/>
          <p:nvPr/>
        </p:nvSpPr>
        <p:spPr>
          <a:xfrm flipH="1">
            <a:off x="14924875" y="7195447"/>
            <a:ext cx="2911095" cy="2836995"/>
          </a:xfrm>
          <a:custGeom>
            <a:avLst/>
            <a:gdLst/>
            <a:ahLst/>
            <a:cxnLst/>
            <a:rect l="l" t="t" r="r" b="b"/>
            <a:pathLst>
              <a:path w="2911095" h="2836995">
                <a:moveTo>
                  <a:pt x="2911095" y="0"/>
                </a:moveTo>
                <a:lnTo>
                  <a:pt x="0" y="0"/>
                </a:lnTo>
                <a:lnTo>
                  <a:pt x="0" y="2836995"/>
                </a:lnTo>
                <a:lnTo>
                  <a:pt x="2911095" y="2836995"/>
                </a:lnTo>
                <a:lnTo>
                  <a:pt x="2911095"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24" name="Picture 23">
            <a:extLst>
              <a:ext uri="{FF2B5EF4-FFF2-40B4-BE49-F238E27FC236}">
                <a16:creationId xmlns:a16="http://schemas.microsoft.com/office/drawing/2014/main" id="{8D43C3BC-6870-4BBB-BC2D-4E7F53A1B0AE}"/>
              </a:ext>
            </a:extLst>
          </p:cNvPr>
          <p:cNvPicPr>
            <a:picLocks noChangeAspect="1"/>
          </p:cNvPicPr>
          <p:nvPr/>
        </p:nvPicPr>
        <p:blipFill>
          <a:blip r:embed="rId9"/>
          <a:stretch>
            <a:fillRect/>
          </a:stretch>
        </p:blipFill>
        <p:spPr>
          <a:xfrm>
            <a:off x="2209800" y="5278653"/>
            <a:ext cx="11522902" cy="37066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10/ Xác định phủ tối thiểu của tập phụ thuộc hàm sau: </a:t>
            </a:r>
          </a:p>
          <a:p>
            <a:pPr algn="just">
              <a:lnSpc>
                <a:spcPts val="4349"/>
              </a:lnSpc>
            </a:pPr>
            <a:r>
              <a:rPr lang="en-US" sz="2899" b="1">
                <a:solidFill>
                  <a:srgbClr val="003EA8"/>
                </a:solidFill>
                <a:latin typeface="Nunito Bold"/>
                <a:ea typeface="Nunito Bold"/>
                <a:cs typeface="Nunito Bold"/>
                <a:sym typeface="Nunito Bold"/>
              </a:rPr>
              <a:t>a) Q(A,B,C,D,E,G), F={AB→C,C→A,BC→D,ACD→B,D→EG,BE→C,CG→BD,CE→AG}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287794" y="4223683"/>
            <a:ext cx="15745512" cy="62560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Bước 1: Tách các phụ thuộc hàm có vế phải trên một thuộc tính.</a:t>
            </a:r>
          </a:p>
          <a:p>
            <a:pPr algn="just">
              <a:lnSpc>
                <a:spcPts val="4199"/>
              </a:lnSpc>
            </a:pPr>
            <a:r>
              <a:rPr lang="en-US" sz="2799" b="1">
                <a:solidFill>
                  <a:srgbClr val="000000"/>
                </a:solidFill>
                <a:latin typeface="Nunito Bold"/>
                <a:ea typeface="Nunito Bold"/>
                <a:cs typeface="Nunito Bold"/>
                <a:sym typeface="Nunito Bold"/>
              </a:rPr>
              <a:t>   F1 ={AB→C, C→A, BC→D, ACD→B, D→E, D→G, BE→C, CG→B, CG→D, CE→A, CE→G} </a:t>
            </a:r>
          </a:p>
          <a:p>
            <a:pPr algn="just">
              <a:lnSpc>
                <a:spcPts val="4199"/>
              </a:lnSpc>
            </a:pPr>
            <a:r>
              <a:rPr lang="en-US" sz="2799" b="1">
                <a:solidFill>
                  <a:srgbClr val="000000"/>
                </a:solidFill>
                <a:latin typeface="Nunito Bold"/>
                <a:ea typeface="Nunito Bold"/>
                <a:cs typeface="Nunito Bold"/>
                <a:sym typeface="Nunito Bold"/>
              </a:rPr>
              <a:t>- Bước 2: Loại khỏi F1 các phụ thuộc hàm có vế trái dư thừa.</a:t>
            </a:r>
          </a:p>
          <a:p>
            <a:pPr algn="just">
              <a:lnSpc>
                <a:spcPts val="4199"/>
              </a:lnSpc>
            </a:pPr>
            <a:r>
              <a:rPr lang="en-US" sz="2799" b="1">
                <a:solidFill>
                  <a:srgbClr val="000000"/>
                </a:solidFill>
                <a:latin typeface="Nunito Bold"/>
                <a:ea typeface="Nunito Bold"/>
                <a:cs typeface="Nunito Bold"/>
                <a:sym typeface="Nunito Bold"/>
              </a:rPr>
              <a:t>  Xét AB→C vì A+ = {A}, B+ = {B}</a:t>
            </a:r>
          </a:p>
          <a:p>
            <a:pPr algn="just">
              <a:lnSpc>
                <a:spcPts val="4199"/>
              </a:lnSpc>
            </a:pPr>
            <a:r>
              <a:rPr lang="en-US" sz="2799" b="1">
                <a:solidFill>
                  <a:srgbClr val="000000"/>
                </a:solidFill>
                <a:latin typeface="Nunito Bold"/>
                <a:ea typeface="Nunito Bold"/>
                <a:cs typeface="Nunito Bold"/>
                <a:sym typeface="Nunito Bold"/>
              </a:rPr>
              <a:t>  =&gt; AB→C không dư thừa vế trái.</a:t>
            </a:r>
          </a:p>
          <a:p>
            <a:pPr algn="just">
              <a:lnSpc>
                <a:spcPts val="4199"/>
              </a:lnSpc>
            </a:pPr>
            <a:r>
              <a:rPr lang="en-US" sz="2799" b="1">
                <a:solidFill>
                  <a:srgbClr val="000000"/>
                </a:solidFill>
                <a:latin typeface="Nunito Bold"/>
                <a:ea typeface="Nunito Bold"/>
                <a:cs typeface="Nunito Bold"/>
                <a:sym typeface="Nunito Bold"/>
              </a:rPr>
              <a:t>  Xét BC→D vì B+ = {B}, C+ = {AC}</a:t>
            </a:r>
          </a:p>
          <a:p>
            <a:pPr algn="just">
              <a:lnSpc>
                <a:spcPts val="4199"/>
              </a:lnSpc>
            </a:pPr>
            <a:r>
              <a:rPr lang="en-US" sz="2799" b="1">
                <a:solidFill>
                  <a:srgbClr val="000000"/>
                </a:solidFill>
                <a:latin typeface="Nunito Bold"/>
                <a:ea typeface="Nunito Bold"/>
                <a:cs typeface="Nunito Bold"/>
                <a:sym typeface="Nunito Bold"/>
              </a:rPr>
              <a:t>  =&gt; BC→D không dư thừa vế trái.</a:t>
            </a:r>
          </a:p>
          <a:p>
            <a:pPr algn="just">
              <a:lnSpc>
                <a:spcPts val="4199"/>
              </a:lnSpc>
            </a:pPr>
            <a:r>
              <a:rPr lang="en-US" sz="2799" b="1">
                <a:solidFill>
                  <a:srgbClr val="000000"/>
                </a:solidFill>
                <a:latin typeface="Nunito Bold"/>
                <a:ea typeface="Nunito Bold"/>
                <a:cs typeface="Nunito Bold"/>
                <a:sym typeface="Nunito Bold"/>
              </a:rPr>
              <a:t>  Xét ACD→B vì A+ = {A}, C+ = {AC}, D+ = {DEG}, AC+ = {AC}, CD+ = {ABCDEG}</a:t>
            </a:r>
          </a:p>
          <a:p>
            <a:pPr algn="just">
              <a:lnSpc>
                <a:spcPts val="4199"/>
              </a:lnSpc>
            </a:pPr>
            <a:r>
              <a:rPr lang="en-US" sz="2799" b="1">
                <a:solidFill>
                  <a:srgbClr val="000000"/>
                </a:solidFill>
                <a:latin typeface="Nunito Bold"/>
                <a:ea typeface="Nunito Bold"/>
                <a:cs typeface="Nunito Bold"/>
                <a:sym typeface="Nunito Bold"/>
              </a:rPr>
              <a:t>  =&gt; ACD → B có A dư thừa. Thay ACD → B bằng CD → B.</a:t>
            </a:r>
          </a:p>
          <a:p>
            <a:pPr algn="just">
              <a:lnSpc>
                <a:spcPts val="4199"/>
              </a:lnSpc>
            </a:pPr>
            <a:r>
              <a:rPr lang="en-US" sz="2799" b="1">
                <a:solidFill>
                  <a:srgbClr val="000000"/>
                </a:solidFill>
                <a:latin typeface="Nunito Bold"/>
                <a:ea typeface="Nunito Bold"/>
                <a:cs typeface="Nunito Bold"/>
                <a:sym typeface="Nunito Bold"/>
              </a:rPr>
              <a:t>  =&gt; F2 = {AB→C, C→A, BC→D, CD → B, D→E, D→G, BE→C, CG→B, CG→D, CE→A, CE→G} </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15109762" y="6032642"/>
            <a:ext cx="2234619" cy="2448288"/>
          </a:xfrm>
          <a:custGeom>
            <a:avLst/>
            <a:gdLst/>
            <a:ahLst/>
            <a:cxnLst/>
            <a:rect l="l" t="t" r="r" b="b"/>
            <a:pathLst>
              <a:path w="2234619" h="2448288">
                <a:moveTo>
                  <a:pt x="0" y="0"/>
                </a:moveTo>
                <a:lnTo>
                  <a:pt x="2234619" y="0"/>
                </a:lnTo>
                <a:lnTo>
                  <a:pt x="2234619" y="2448288"/>
                </a:lnTo>
                <a:lnTo>
                  <a:pt x="0" y="24482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805591" y="2942731"/>
            <a:ext cx="7989729" cy="83515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Xét BE→C vì B+ = {B}, E+ = {E}</a:t>
            </a:r>
          </a:p>
          <a:p>
            <a:pPr algn="just">
              <a:lnSpc>
                <a:spcPts val="4199"/>
              </a:lnSpc>
            </a:pPr>
            <a:r>
              <a:rPr lang="en-US" sz="2799" b="1">
                <a:solidFill>
                  <a:srgbClr val="000000"/>
                </a:solidFill>
                <a:latin typeface="Nunito Bold"/>
                <a:ea typeface="Nunito Bold"/>
                <a:cs typeface="Nunito Bold"/>
                <a:sym typeface="Nunito Bold"/>
              </a:rPr>
              <a:t>  =&gt; BE→C không dư thừa vế trái.</a:t>
            </a:r>
          </a:p>
          <a:p>
            <a:pPr algn="just">
              <a:lnSpc>
                <a:spcPts val="4199"/>
              </a:lnSpc>
            </a:pPr>
            <a:r>
              <a:rPr lang="en-US" sz="2799" b="1">
                <a:solidFill>
                  <a:srgbClr val="000000"/>
                </a:solidFill>
                <a:latin typeface="Nunito Bold"/>
                <a:ea typeface="Nunito Bold"/>
                <a:cs typeface="Nunito Bold"/>
                <a:sym typeface="Nunito Bold"/>
              </a:rPr>
              <a:t>  Xét CG→B vì C+ = {AC}, G+ = {G}</a:t>
            </a:r>
          </a:p>
          <a:p>
            <a:pPr algn="just">
              <a:lnSpc>
                <a:spcPts val="4199"/>
              </a:lnSpc>
            </a:pPr>
            <a:r>
              <a:rPr lang="en-US" sz="2799" b="1">
                <a:solidFill>
                  <a:srgbClr val="000000"/>
                </a:solidFill>
                <a:latin typeface="Nunito Bold"/>
                <a:ea typeface="Nunito Bold"/>
                <a:cs typeface="Nunito Bold"/>
                <a:sym typeface="Nunito Bold"/>
              </a:rPr>
              <a:t>  =&gt; CG→B không dư thừa vế trái.</a:t>
            </a:r>
          </a:p>
          <a:p>
            <a:pPr algn="just">
              <a:lnSpc>
                <a:spcPts val="4199"/>
              </a:lnSpc>
            </a:pPr>
            <a:r>
              <a:rPr lang="en-US" sz="2799" b="1">
                <a:solidFill>
                  <a:srgbClr val="000000"/>
                </a:solidFill>
                <a:latin typeface="Nunito Bold"/>
                <a:ea typeface="Nunito Bold"/>
                <a:cs typeface="Nunito Bold"/>
                <a:sym typeface="Nunito Bold"/>
              </a:rPr>
              <a:t>  Xét CG→D vì C+ = {AC}, G+ = {G}</a:t>
            </a:r>
          </a:p>
          <a:p>
            <a:pPr algn="just">
              <a:lnSpc>
                <a:spcPts val="4199"/>
              </a:lnSpc>
            </a:pPr>
            <a:r>
              <a:rPr lang="en-US" sz="2799" b="1">
                <a:solidFill>
                  <a:srgbClr val="000000"/>
                </a:solidFill>
                <a:latin typeface="Nunito Bold"/>
                <a:ea typeface="Nunito Bold"/>
                <a:cs typeface="Nunito Bold"/>
                <a:sym typeface="Nunito Bold"/>
              </a:rPr>
              <a:t>  =&gt; CG→B không dư thừa vế trái.</a:t>
            </a:r>
          </a:p>
          <a:p>
            <a:pPr algn="just">
              <a:lnSpc>
                <a:spcPts val="4199"/>
              </a:lnSpc>
            </a:pPr>
            <a:r>
              <a:rPr lang="en-US" sz="2799" b="1">
                <a:solidFill>
                  <a:srgbClr val="000000"/>
                </a:solidFill>
                <a:latin typeface="Nunito Bold"/>
                <a:ea typeface="Nunito Bold"/>
                <a:cs typeface="Nunito Bold"/>
                <a:sym typeface="Nunito Bold"/>
              </a:rPr>
              <a:t>  Xét CE→A vì C+ = {AC}</a:t>
            </a:r>
          </a:p>
          <a:p>
            <a:pPr algn="just">
              <a:lnSpc>
                <a:spcPts val="4199"/>
              </a:lnSpc>
            </a:pPr>
            <a:r>
              <a:rPr lang="en-US" sz="2799" b="1">
                <a:solidFill>
                  <a:srgbClr val="000000"/>
                </a:solidFill>
                <a:latin typeface="Nunito Bold"/>
                <a:ea typeface="Nunito Bold"/>
                <a:cs typeface="Nunito Bold"/>
                <a:sym typeface="Nunito Bold"/>
              </a:rPr>
              <a:t> =&gt; CE→A có E dư thừa. Thay CE→A bằng C→A. </a:t>
            </a:r>
          </a:p>
          <a:p>
            <a:pPr algn="just">
              <a:lnSpc>
                <a:spcPts val="4199"/>
              </a:lnSpc>
            </a:pPr>
            <a:r>
              <a:rPr lang="en-US" sz="2799" b="1">
                <a:solidFill>
                  <a:srgbClr val="000000"/>
                </a:solidFill>
                <a:latin typeface="Nunito Bold"/>
                <a:ea typeface="Nunito Bold"/>
                <a:cs typeface="Nunito Bold"/>
                <a:sym typeface="Nunito Bold"/>
              </a:rPr>
              <a:t> =&gt; F3 = {AB→C, C→A, BC→D, CD → B, D→E,       D→G, BE→C, CG→B, CG→D, C→A, CE→G}</a:t>
            </a:r>
          </a:p>
          <a:p>
            <a:pPr algn="just">
              <a:lnSpc>
                <a:spcPts val="4199"/>
              </a:lnSpc>
            </a:pPr>
            <a:r>
              <a:rPr lang="en-US" sz="2799" b="1">
                <a:solidFill>
                  <a:srgbClr val="000000"/>
                </a:solidFill>
                <a:latin typeface="Nunito Bold"/>
                <a:ea typeface="Nunito Bold"/>
                <a:cs typeface="Nunito Bold"/>
                <a:sym typeface="Nunito Bold"/>
              </a:rPr>
              <a:t>Xét CE→G vì C+ = {AC}, E+ = {E}</a:t>
            </a:r>
          </a:p>
          <a:p>
            <a:pPr algn="just">
              <a:lnSpc>
                <a:spcPts val="4199"/>
              </a:lnSpc>
            </a:pPr>
            <a:r>
              <a:rPr lang="en-US" sz="2799" b="1">
                <a:solidFill>
                  <a:srgbClr val="000000"/>
                </a:solidFill>
                <a:latin typeface="Nunito Bold"/>
                <a:ea typeface="Nunito Bold"/>
                <a:cs typeface="Nunito Bold"/>
                <a:sym typeface="Nunito Bold"/>
              </a:rPr>
              <a:t> =&gt; CE→G không dư thừa vế trái.</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0" name="TextBox 20"/>
          <p:cNvSpPr txBox="1"/>
          <p:nvPr/>
        </p:nvSpPr>
        <p:spPr>
          <a:xfrm>
            <a:off x="9740377" y="2942731"/>
            <a:ext cx="7518923" cy="782764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Bước 3: Xóa các phụ thuộc hàm dư thừa.</a:t>
            </a:r>
          </a:p>
          <a:p>
            <a:pPr algn="just">
              <a:lnSpc>
                <a:spcPts val="4199"/>
              </a:lnSpc>
            </a:pPr>
            <a:r>
              <a:rPr lang="en-US" sz="2799" b="1">
                <a:solidFill>
                  <a:srgbClr val="000000"/>
                </a:solidFill>
                <a:latin typeface="Nunito Bold"/>
                <a:ea typeface="Nunito Bold"/>
                <a:cs typeface="Nunito Bold"/>
                <a:sym typeface="Nunito Bold"/>
              </a:rPr>
              <a:t> Loại CD → B ( vì C→A, D→E, D→G, CG→B)</a:t>
            </a:r>
          </a:p>
          <a:p>
            <a:pPr algn="just">
              <a:lnSpc>
                <a:spcPts val="4199"/>
              </a:lnSpc>
            </a:pPr>
            <a:r>
              <a:rPr lang="en-US" sz="2799" b="1">
                <a:solidFill>
                  <a:srgbClr val="000000"/>
                </a:solidFill>
                <a:latin typeface="Nunito Bold"/>
                <a:ea typeface="Nunito Bold"/>
                <a:cs typeface="Nunito Bold"/>
                <a:sym typeface="Nunito Bold"/>
              </a:rPr>
              <a:t> Loại CG→D ( vì C→A, CG→B, BC→D)</a:t>
            </a:r>
          </a:p>
          <a:p>
            <a:pPr algn="just">
              <a:lnSpc>
                <a:spcPts val="4199"/>
              </a:lnSpc>
            </a:pPr>
            <a:r>
              <a:rPr lang="en-US" sz="2799" b="1">
                <a:solidFill>
                  <a:srgbClr val="000000"/>
                </a:solidFill>
                <a:latin typeface="Nunito Bold"/>
                <a:ea typeface="Nunito Bold"/>
                <a:cs typeface="Nunito Bold"/>
                <a:sym typeface="Nunito Bold"/>
              </a:rPr>
              <a:t> Loại C→A (vì có hai C→A trong F3)</a:t>
            </a:r>
          </a:p>
          <a:p>
            <a:pPr algn="just">
              <a:lnSpc>
                <a:spcPts val="4199"/>
              </a:lnSpc>
            </a:pPr>
            <a:r>
              <a:rPr lang="en-US" sz="2799" b="1">
                <a:solidFill>
                  <a:srgbClr val="000000"/>
                </a:solidFill>
                <a:latin typeface="Nunito Bold"/>
                <a:ea typeface="Nunito Bold"/>
                <a:cs typeface="Nunito Bold"/>
                <a:sym typeface="Nunito Bold"/>
              </a:rPr>
              <a:t> =&gt; F4= {AB→C, C→A, BC→D, D→E, D→G, BE→C, CG→B, CE→G}</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Vậy phủ tối thiểu là F=F4={AB→C, C→A, BC→D, D→E, D→G, BE→C, CG→B, CE→G}</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13975449" y="8118852"/>
            <a:ext cx="2306955" cy="2013343"/>
          </a:xfrm>
          <a:custGeom>
            <a:avLst/>
            <a:gdLst/>
            <a:ahLst/>
            <a:cxnLst/>
            <a:rect l="l" t="t" r="r" b="b"/>
            <a:pathLst>
              <a:path w="2306955" h="2013343">
                <a:moveTo>
                  <a:pt x="0" y="0"/>
                </a:moveTo>
                <a:lnTo>
                  <a:pt x="2306955" y="0"/>
                </a:lnTo>
                <a:lnTo>
                  <a:pt x="2306955" y="2013343"/>
                </a:lnTo>
                <a:lnTo>
                  <a:pt x="0" y="20133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320725" y="2908355"/>
            <a:ext cx="15712412" cy="1594486"/>
          </a:xfrm>
          <a:prstGeom prst="rect">
            <a:avLst/>
          </a:prstGeom>
        </p:spPr>
        <p:txBody>
          <a:bodyPr lIns="0" tIns="0" rIns="0" bIns="0" rtlCol="0" anchor="t">
            <a:spAutoFit/>
          </a:bodyPr>
          <a:lstStyle/>
          <a:p>
            <a:pPr algn="just">
              <a:lnSpc>
                <a:spcPts val="4349"/>
              </a:lnSpc>
            </a:pPr>
            <a:r>
              <a:rPr lang="en-US" sz="2899" b="1" dirty="0">
                <a:solidFill>
                  <a:srgbClr val="003EA8"/>
                </a:solidFill>
                <a:latin typeface="Nunito Bold"/>
                <a:ea typeface="Nunito Bold"/>
                <a:cs typeface="Nunito Bold"/>
                <a:sym typeface="Nunito Bold"/>
              </a:rPr>
              <a:t> TH 4/ Cho </a:t>
            </a:r>
            <a:r>
              <a:rPr lang="en-US" sz="2899" b="1" dirty="0" err="1">
                <a:solidFill>
                  <a:srgbClr val="003EA8"/>
                </a:solidFill>
                <a:latin typeface="Nunito Bold"/>
                <a:ea typeface="Nunito Bold"/>
                <a:cs typeface="Nunito Bold"/>
                <a:sym typeface="Nunito Bold"/>
              </a:rPr>
              <a:t>lược</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đồ</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quan</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hệ</a:t>
            </a:r>
            <a:r>
              <a:rPr lang="en-US" sz="2899" b="1" dirty="0">
                <a:solidFill>
                  <a:srgbClr val="003EA8"/>
                </a:solidFill>
                <a:latin typeface="Nunito Bold"/>
                <a:ea typeface="Nunito Bold"/>
                <a:cs typeface="Nunito Bold"/>
                <a:sym typeface="Nunito Bold"/>
              </a:rPr>
              <a:t> Q(A,B,C,D); F = {A→B;B→C; D→B} ;C = {Q₁(A,C,D); Q₂(B,D)} </a:t>
            </a:r>
          </a:p>
          <a:p>
            <a:pPr algn="just">
              <a:lnSpc>
                <a:spcPts val="4349"/>
              </a:lnSpc>
            </a:pPr>
            <a:r>
              <a:rPr lang="en-US" sz="2899" b="1" dirty="0" err="1">
                <a:solidFill>
                  <a:srgbClr val="003EA8"/>
                </a:solidFill>
                <a:latin typeface="Nunito Bold"/>
                <a:ea typeface="Nunito Bold"/>
                <a:cs typeface="Nunito Bold"/>
                <a:sym typeface="Nunito Bold"/>
              </a:rPr>
              <a:t>Xác</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định</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các</a:t>
            </a:r>
            <a:r>
              <a:rPr lang="en-US" sz="2899" b="1" dirty="0">
                <a:solidFill>
                  <a:srgbClr val="003EA8"/>
                </a:solidFill>
                <a:latin typeface="Nunito Bold"/>
                <a:ea typeface="Nunito Bold"/>
                <a:cs typeface="Nunito Bold"/>
                <a:sym typeface="Nunito Bold"/>
              </a:rPr>
              <a:t> Fᵢ (</a:t>
            </a:r>
            <a:r>
              <a:rPr lang="en-US" sz="2899" b="1" dirty="0" err="1">
                <a:solidFill>
                  <a:srgbClr val="003EA8"/>
                </a:solidFill>
                <a:latin typeface="Nunito Bold"/>
                <a:ea typeface="Nunito Bold"/>
                <a:cs typeface="Nunito Bold"/>
                <a:sym typeface="Nunito Bold"/>
              </a:rPr>
              <a:t>những</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phụ</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thuộc</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hàm</a:t>
            </a:r>
            <a:r>
              <a:rPr lang="en-US" sz="2899" b="1" dirty="0">
                <a:solidFill>
                  <a:srgbClr val="003EA8"/>
                </a:solidFill>
                <a:latin typeface="Nunito Bold"/>
                <a:ea typeface="Nunito Bold"/>
                <a:cs typeface="Nunito Bold"/>
                <a:sym typeface="Nunito Bold"/>
              </a:rPr>
              <a:t> F </a:t>
            </a:r>
            <a:r>
              <a:rPr lang="en-US" sz="2899" b="1" dirty="0" err="1">
                <a:solidFill>
                  <a:srgbClr val="003EA8"/>
                </a:solidFill>
                <a:latin typeface="Nunito Bold"/>
                <a:ea typeface="Nunito Bold"/>
                <a:cs typeface="Nunito Bold"/>
                <a:sym typeface="Nunito Bold"/>
              </a:rPr>
              <a:t>được</a:t>
            </a:r>
            <a:r>
              <a:rPr lang="en-US" sz="2899" b="1" dirty="0">
                <a:solidFill>
                  <a:srgbClr val="003EA8"/>
                </a:solidFill>
                <a:latin typeface="Nunito Bold"/>
                <a:ea typeface="Nunito Bold"/>
                <a:cs typeface="Nunito Bold"/>
                <a:sym typeface="Nunito Bold"/>
              </a:rPr>
              <a:t> bao </a:t>
            </a:r>
            <a:r>
              <a:rPr lang="en-US" sz="2899" b="1" dirty="0" err="1">
                <a:solidFill>
                  <a:srgbClr val="003EA8"/>
                </a:solidFill>
                <a:latin typeface="Nunito Bold"/>
                <a:ea typeface="Nunito Bold"/>
                <a:cs typeface="Nunito Bold"/>
                <a:sym typeface="Nunito Bold"/>
              </a:rPr>
              <a:t>trong</a:t>
            </a:r>
            <a:r>
              <a:rPr lang="en-US" sz="2899" b="1" dirty="0">
                <a:solidFill>
                  <a:srgbClr val="003EA8"/>
                </a:solidFill>
                <a:latin typeface="Nunito Bold"/>
                <a:ea typeface="Nunito Bold"/>
                <a:cs typeface="Nunito Bold"/>
                <a:sym typeface="Nunito Bold"/>
              </a:rPr>
              <a:t> Qᵢ)</a:t>
            </a:r>
          </a:p>
          <a:p>
            <a:pPr algn="just">
              <a:lnSpc>
                <a:spcPts val="4349"/>
              </a:lnSpc>
            </a:pPr>
            <a:endParaRPr lang="en-US" sz="2899" b="1" dirty="0">
              <a:solidFill>
                <a:srgbClr val="003EA8"/>
              </a:solidFill>
              <a:latin typeface="Nunito Bold"/>
              <a:ea typeface="Nunito Bold"/>
              <a:cs typeface="Nunito Bold"/>
              <a:sym typeface="Nunito Bold"/>
            </a:endParaRPr>
          </a:p>
        </p:txBody>
      </p:sp>
      <p:sp>
        <p:nvSpPr>
          <p:cNvPr id="20" name="TextBox 20"/>
          <p:cNvSpPr txBox="1"/>
          <p:nvPr/>
        </p:nvSpPr>
        <p:spPr>
          <a:xfrm>
            <a:off x="1254863" y="4070685"/>
            <a:ext cx="16023487" cy="73037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Xác định F1​ cho Q1​(A,C,D):</a:t>
            </a:r>
          </a:p>
          <a:p>
            <a:pPr algn="just">
              <a:lnSpc>
                <a:spcPts val="4199"/>
              </a:lnSpc>
            </a:pPr>
            <a:r>
              <a:rPr lang="en-US" sz="2799" b="1">
                <a:solidFill>
                  <a:srgbClr val="000000"/>
                </a:solidFill>
                <a:latin typeface="Nunito Bold"/>
                <a:ea typeface="Nunito Bold"/>
                <a:cs typeface="Nunito Bold"/>
                <a:sym typeface="Nunito Bold"/>
              </a:rPr>
              <a:t>  Xét A→B, thuộc tính B không có trong Q1​. Do đó, phụ thuộc hàm này không được bao trong Q1​.</a:t>
            </a:r>
          </a:p>
          <a:p>
            <a:pPr algn="just">
              <a:lnSpc>
                <a:spcPts val="4199"/>
              </a:lnSpc>
            </a:pPr>
            <a:r>
              <a:rPr lang="en-US" sz="2799" b="1">
                <a:solidFill>
                  <a:srgbClr val="000000"/>
                </a:solidFill>
                <a:latin typeface="Nunito Bold"/>
                <a:ea typeface="Nunito Bold"/>
                <a:cs typeface="Nunito Bold"/>
                <a:sym typeface="Nunito Bold"/>
              </a:rPr>
              <a:t>  Xét B→C, thuộc tính B không có trong Q1​. Do đó, phụ thuộc hàm này không được bao trong Q1​.</a:t>
            </a:r>
          </a:p>
          <a:p>
            <a:pPr algn="just">
              <a:lnSpc>
                <a:spcPts val="4199"/>
              </a:lnSpc>
            </a:pPr>
            <a:r>
              <a:rPr lang="en-US" sz="2799" b="1">
                <a:solidFill>
                  <a:srgbClr val="000000"/>
                </a:solidFill>
                <a:latin typeface="Nunito Bold"/>
                <a:ea typeface="Nunito Bold"/>
                <a:cs typeface="Nunito Bold"/>
                <a:sym typeface="Nunito Bold"/>
              </a:rPr>
              <a:t>  Xét D→B, thuộc tính B không có trong Q1​. Do đó, phụ thuộc hàm này không được bao trong Q1​.</a:t>
            </a:r>
          </a:p>
          <a:p>
            <a:pPr algn="just">
              <a:lnSpc>
                <a:spcPts val="4199"/>
              </a:lnSpc>
            </a:pPr>
            <a:r>
              <a:rPr lang="en-US" sz="2799" b="1">
                <a:solidFill>
                  <a:srgbClr val="000000"/>
                </a:solidFill>
                <a:latin typeface="Nunito Bold"/>
                <a:ea typeface="Nunito Bold"/>
                <a:cs typeface="Nunito Bold"/>
                <a:sym typeface="Nunito Bold"/>
              </a:rPr>
              <a:t>  =&gt; F1​=∅</a:t>
            </a:r>
          </a:p>
          <a:p>
            <a:pPr algn="just">
              <a:lnSpc>
                <a:spcPts val="4199"/>
              </a:lnSpc>
            </a:pPr>
            <a:r>
              <a:rPr lang="en-US" sz="2799" b="1">
                <a:solidFill>
                  <a:srgbClr val="000000"/>
                </a:solidFill>
                <a:latin typeface="Nunito Bold"/>
                <a:ea typeface="Nunito Bold"/>
                <a:cs typeface="Nunito Bold"/>
                <a:sym typeface="Nunito Bold"/>
              </a:rPr>
              <a:t>- Xác định F2​ cho Q2​(B,D):</a:t>
            </a:r>
          </a:p>
          <a:p>
            <a:pPr algn="just">
              <a:lnSpc>
                <a:spcPts val="4199"/>
              </a:lnSpc>
            </a:pPr>
            <a:r>
              <a:rPr lang="en-US" sz="2799" b="1">
                <a:solidFill>
                  <a:srgbClr val="000000"/>
                </a:solidFill>
                <a:latin typeface="Nunito Bold"/>
                <a:ea typeface="Nunito Bold"/>
                <a:cs typeface="Nunito Bold"/>
                <a:sym typeface="Nunito Bold"/>
              </a:rPr>
              <a:t>  Xét A→B, thuộc tính A không có trong Q2​. Do đó, phụ thuộc hàm này không được bao trong Q2​.</a:t>
            </a:r>
          </a:p>
          <a:p>
            <a:pPr algn="just">
              <a:lnSpc>
                <a:spcPts val="4199"/>
              </a:lnSpc>
            </a:pPr>
            <a:r>
              <a:rPr lang="en-US" sz="2799" b="1">
                <a:solidFill>
                  <a:srgbClr val="000000"/>
                </a:solidFill>
                <a:latin typeface="Nunito Bold"/>
                <a:ea typeface="Nunito Bold"/>
                <a:cs typeface="Nunito Bold"/>
                <a:sym typeface="Nunito Bold"/>
              </a:rPr>
              <a:t>  Xét B→C, thuộc tính C không có trong Q2​. Do đó, phụ thuộc hàm này không được bao trong Q2​.</a:t>
            </a:r>
          </a:p>
          <a:p>
            <a:pPr algn="just">
              <a:lnSpc>
                <a:spcPts val="4199"/>
              </a:lnSpc>
            </a:pPr>
            <a:r>
              <a:rPr lang="en-US" sz="2799" b="1">
                <a:solidFill>
                  <a:srgbClr val="000000"/>
                </a:solidFill>
                <a:latin typeface="Nunito Bold"/>
                <a:ea typeface="Nunito Bold"/>
                <a:cs typeface="Nunito Bold"/>
                <a:sym typeface="Nunito Bold"/>
              </a:rPr>
              <a:t>  Xét D→B, cả D và B đều có trong Q2​. Do đó, phụ thuộc hàm này được bao trong Q2.</a:t>
            </a:r>
          </a:p>
          <a:p>
            <a:pPr algn="just">
              <a:lnSpc>
                <a:spcPts val="4199"/>
              </a:lnSpc>
            </a:pPr>
            <a:r>
              <a:rPr lang="en-US" sz="2799" b="1">
                <a:solidFill>
                  <a:srgbClr val="000000"/>
                </a:solidFill>
                <a:latin typeface="Nunito Bold"/>
                <a:ea typeface="Nunito Bold"/>
                <a:cs typeface="Nunito Bold"/>
                <a:sym typeface="Nunito Bold"/>
              </a:rPr>
              <a:t>  =&gt; F2​={D→B}.</a:t>
            </a:r>
          </a:p>
          <a:p>
            <a:pPr algn="just">
              <a:lnSpc>
                <a:spcPts val="4199"/>
              </a:lnSpc>
            </a:pPr>
            <a:r>
              <a:rPr lang="en-US" sz="2799" b="1">
                <a:solidFill>
                  <a:srgbClr val="000000"/>
                </a:solidFill>
                <a:latin typeface="Nunito Bold"/>
                <a:ea typeface="Nunito Bold"/>
                <a:cs typeface="Nunito Bold"/>
                <a:sym typeface="Nunito Bold"/>
              </a:rPr>
              <a:t>Vậy F1​=∅                 F2​={D→B}</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5086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a) Q(A,B,C,D) F={CA→D; A→B} </a:t>
            </a:r>
          </a:p>
        </p:txBody>
      </p:sp>
      <p:sp>
        <p:nvSpPr>
          <p:cNvPr id="20" name="TextBox 20"/>
          <p:cNvSpPr txBox="1"/>
          <p:nvPr/>
        </p:nvSpPr>
        <p:spPr>
          <a:xfrm>
            <a:off x="1320894" y="3670442"/>
            <a:ext cx="16023487" cy="20650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Kiểm tra các dạng chuẩn:</a:t>
            </a:r>
          </a:p>
          <a:p>
            <a:pPr algn="just">
              <a:lnSpc>
                <a:spcPts val="4199"/>
              </a:lnSpc>
            </a:pPr>
            <a:r>
              <a:rPr lang="en-US" sz="2799" b="1">
                <a:solidFill>
                  <a:srgbClr val="000000"/>
                </a:solidFill>
                <a:latin typeface="Nunito Bold"/>
                <a:ea typeface="Nunito Bold"/>
                <a:cs typeface="Nunito Bold"/>
                <a:sym typeface="Nunito Bold"/>
              </a:rPr>
              <a:t>- 1NF: Lược đồ quan hệ luôn ở dạng 1NF (các thuộc tính là nguyên tố). Q đạt 1NF.</a:t>
            </a:r>
          </a:p>
          <a:p>
            <a:pPr algn="just">
              <a:lnSpc>
                <a:spcPts val="4199"/>
              </a:lnSpc>
            </a:pPr>
            <a:r>
              <a:rPr lang="en-US" sz="2799" b="1">
                <a:solidFill>
                  <a:srgbClr val="000000"/>
                </a:solidFill>
                <a:latin typeface="Nunito Bold"/>
                <a:ea typeface="Nunito Bold"/>
                <a:cs typeface="Nunito Bold"/>
                <a:sym typeface="Nunito Bold"/>
              </a:rPr>
              <a:t>- 2NF:</a:t>
            </a:r>
          </a:p>
          <a:p>
            <a:pPr algn="just">
              <a:lnSpc>
                <a:spcPts val="4199"/>
              </a:lnSpc>
            </a:pPr>
            <a:r>
              <a:rPr lang="en-US" sz="2799" b="1">
                <a:solidFill>
                  <a:srgbClr val="000000"/>
                </a:solidFill>
                <a:latin typeface="Nunito Bold"/>
                <a:ea typeface="Nunito Bold"/>
                <a:cs typeface="Nunito Bold"/>
                <a:sym typeface="Nunito Bold"/>
              </a:rPr>
              <a:t>  Tìm khóa:  TN={CA}, TG=Ø</a:t>
            </a:r>
          </a:p>
        </p:txBody>
      </p:sp>
      <p:sp>
        <p:nvSpPr>
          <p:cNvPr id="22" name="TextBox 22"/>
          <p:cNvSpPr txBox="1"/>
          <p:nvPr/>
        </p:nvSpPr>
        <p:spPr>
          <a:xfrm>
            <a:off x="1320894" y="7373891"/>
            <a:ext cx="16023487" cy="31127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Q có khóa là {CA};  Thuộc tính không khóa là {BD}</a:t>
            </a:r>
          </a:p>
          <a:p>
            <a:pPr algn="just">
              <a:lnSpc>
                <a:spcPts val="4199"/>
              </a:lnSpc>
            </a:pPr>
            <a:r>
              <a:rPr lang="en-US" sz="2799" b="1">
                <a:solidFill>
                  <a:srgbClr val="000000"/>
                </a:solidFill>
                <a:latin typeface="Nunito Bold"/>
                <a:ea typeface="Nunito Bold"/>
                <a:cs typeface="Nunito Bold"/>
                <a:sym typeface="Nunito Bold"/>
              </a:rPr>
              <a:t>  A→B =&gt; A+={AB}, thuộc tính không khoá không phụ thuộc đầy đủ vào khoá</a:t>
            </a:r>
          </a:p>
          <a:p>
            <a:pPr algn="just">
              <a:lnSpc>
                <a:spcPts val="4199"/>
              </a:lnSpc>
            </a:pPr>
            <a:r>
              <a:rPr lang="en-US" sz="2799" b="1">
                <a:solidFill>
                  <a:srgbClr val="000000"/>
                </a:solidFill>
                <a:latin typeface="Nunito Bold"/>
                <a:ea typeface="Nunito Bold"/>
                <a:cs typeface="Nunito Bold"/>
                <a:sym typeface="Nunito Bold"/>
              </a:rPr>
              <a:t>  =&gt; A→B không phụ thuộc hàm đầy đủ   =&gt; Lược đồ quan hệ không đạt 2NF</a:t>
            </a:r>
          </a:p>
          <a:p>
            <a:pPr algn="just">
              <a:lnSpc>
                <a:spcPts val="4199"/>
              </a:lnSpc>
            </a:pPr>
            <a:r>
              <a:rPr lang="en-US" sz="2799" b="1">
                <a:solidFill>
                  <a:srgbClr val="000000"/>
                </a:solidFill>
                <a:latin typeface="Nunito Bold"/>
                <a:ea typeface="Nunito Bold"/>
                <a:cs typeface="Nunito Bold"/>
                <a:sym typeface="Nunito Bold"/>
              </a:rPr>
              <a:t>Vậy lược đồ quan hệ đạt 1NF.</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3" name="Freeform 23"/>
          <p:cNvSpPr/>
          <p:nvPr/>
        </p:nvSpPr>
        <p:spPr>
          <a:xfrm flipH="1">
            <a:off x="14670225" y="669854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5" name="Picture 24">
            <a:extLst>
              <a:ext uri="{FF2B5EF4-FFF2-40B4-BE49-F238E27FC236}">
                <a16:creationId xmlns:a16="http://schemas.microsoft.com/office/drawing/2014/main" id="{983A4713-6B77-4719-9594-3EA0F628E752}"/>
              </a:ext>
            </a:extLst>
          </p:cNvPr>
          <p:cNvPicPr>
            <a:picLocks noChangeAspect="1"/>
          </p:cNvPicPr>
          <p:nvPr/>
        </p:nvPicPr>
        <p:blipFill>
          <a:blip r:embed="rId11"/>
          <a:stretch>
            <a:fillRect/>
          </a:stretch>
        </p:blipFill>
        <p:spPr>
          <a:xfrm>
            <a:off x="3810000" y="5954538"/>
            <a:ext cx="9480349" cy="126404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564937" y="411324"/>
            <a:ext cx="17023360" cy="1302647"/>
            <a:chOff x="0" y="0"/>
            <a:chExt cx="6210168" cy="475209"/>
          </a:xfrm>
        </p:grpSpPr>
        <p:sp>
          <p:nvSpPr>
            <p:cNvPr id="4" name="Freeform 4"/>
            <p:cNvSpPr/>
            <p:nvPr/>
          </p:nvSpPr>
          <p:spPr>
            <a:xfrm>
              <a:off x="0" y="0"/>
              <a:ext cx="6210168" cy="475209"/>
            </a:xfrm>
            <a:custGeom>
              <a:avLst/>
              <a:gdLst/>
              <a:ahLst/>
              <a:cxnLst/>
              <a:rect l="l" t="t" r="r" b="b"/>
              <a:pathLst>
                <a:path w="6210168" h="475209">
                  <a:moveTo>
                    <a:pt x="0" y="0"/>
                  </a:moveTo>
                  <a:lnTo>
                    <a:pt x="6210168" y="0"/>
                  </a:lnTo>
                  <a:lnTo>
                    <a:pt x="6210168" y="475209"/>
                  </a:lnTo>
                  <a:lnTo>
                    <a:pt x="0" y="475209"/>
                  </a:lnTo>
                  <a:close/>
                </a:path>
              </a:pathLst>
            </a:custGeom>
            <a:solidFill>
              <a:srgbClr val="FFFFFF"/>
            </a:solidFill>
          </p:spPr>
        </p:sp>
      </p:grpSp>
      <p:graphicFrame>
        <p:nvGraphicFramePr>
          <p:cNvPr id="5" name="Table 5"/>
          <p:cNvGraphicFramePr>
            <a:graphicFrameLocks noGrp="1"/>
          </p:cNvGraphicFramePr>
          <p:nvPr/>
        </p:nvGraphicFramePr>
        <p:xfrm>
          <a:off x="1028700" y="1837796"/>
          <a:ext cx="16559596" cy="8568957"/>
        </p:xfrm>
        <a:graphic>
          <a:graphicData uri="http://schemas.openxmlformats.org/drawingml/2006/table">
            <a:tbl>
              <a:tblPr/>
              <a:tblGrid>
                <a:gridCol w="2570513">
                  <a:extLst>
                    <a:ext uri="{9D8B030D-6E8A-4147-A177-3AD203B41FA5}">
                      <a16:colId xmlns:a16="http://schemas.microsoft.com/office/drawing/2014/main" val="20000"/>
                    </a:ext>
                  </a:extLst>
                </a:gridCol>
                <a:gridCol w="10162298">
                  <a:extLst>
                    <a:ext uri="{9D8B030D-6E8A-4147-A177-3AD203B41FA5}">
                      <a16:colId xmlns:a16="http://schemas.microsoft.com/office/drawing/2014/main" val="20001"/>
                    </a:ext>
                  </a:extLst>
                </a:gridCol>
                <a:gridCol w="3826785">
                  <a:extLst>
                    <a:ext uri="{9D8B030D-6E8A-4147-A177-3AD203B41FA5}">
                      <a16:colId xmlns:a16="http://schemas.microsoft.com/office/drawing/2014/main" val="20002"/>
                    </a:ext>
                  </a:extLst>
                </a:gridCol>
              </a:tblGrid>
              <a:tr h="1020309">
                <a:tc>
                  <a:txBody>
                    <a:bodyPr/>
                    <a:lstStyle/>
                    <a:p>
                      <a:pPr algn="ctr">
                        <a:lnSpc>
                          <a:spcPts val="4199"/>
                        </a:lnSpc>
                        <a:defRPr/>
                      </a:pPr>
                      <a:r>
                        <a:rPr lang="en-US" sz="2999" b="1">
                          <a:solidFill>
                            <a:srgbClr val="000000"/>
                          </a:solidFill>
                          <a:latin typeface="Cabin Bold"/>
                          <a:ea typeface="Cabin Bold"/>
                          <a:cs typeface="Cabin Bold"/>
                          <a:sym typeface="Cabin Bold"/>
                        </a:rPr>
                        <a:t>Tên</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199"/>
                        </a:lnSpc>
                        <a:defRPr/>
                      </a:pPr>
                      <a:r>
                        <a:rPr lang="en-US" sz="2999" b="1">
                          <a:solidFill>
                            <a:srgbClr val="000000"/>
                          </a:solidFill>
                          <a:latin typeface="Cabin Bold"/>
                          <a:ea typeface="Cabin Bold"/>
                          <a:cs typeface="Cabin Bold"/>
                          <a:sym typeface="Cabin Bold"/>
                        </a:rPr>
                        <a:t>Công việc</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199"/>
                        </a:lnSpc>
                        <a:defRPr/>
                      </a:pPr>
                      <a:r>
                        <a:rPr lang="en-US" sz="2999" b="1">
                          <a:solidFill>
                            <a:srgbClr val="000000"/>
                          </a:solidFill>
                          <a:latin typeface="Cabin Bold"/>
                          <a:ea typeface="Cabin Bold"/>
                          <a:cs typeface="Cabin Bold"/>
                          <a:sym typeface="Cabin Bold"/>
                        </a:rPr>
                        <a:t>Mức độ hoàn thành</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479256">
                <a:tc>
                  <a:txBody>
                    <a:bodyPr/>
                    <a:lstStyle/>
                    <a:p>
                      <a:pPr algn="l">
                        <a:lnSpc>
                          <a:spcPts val="3919"/>
                        </a:lnSpc>
                        <a:defRPr/>
                      </a:pPr>
                      <a:r>
                        <a:rPr lang="en-US" sz="2799" b="1">
                          <a:solidFill>
                            <a:srgbClr val="000000"/>
                          </a:solidFill>
                          <a:latin typeface="Cabin Bold"/>
                          <a:ea typeface="Cabin Bold"/>
                          <a:cs typeface="Cabin Bold"/>
                          <a:sym typeface="Cabin Bold"/>
                        </a:rPr>
                        <a:t>Như Quỳnh</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l">
                        <a:lnSpc>
                          <a:spcPts val="3919"/>
                        </a:lnSpc>
                        <a:defRPr/>
                      </a:pPr>
                      <a:r>
                        <a:rPr lang="en-US" sz="2799">
                          <a:solidFill>
                            <a:srgbClr val="000000"/>
                          </a:solidFill>
                          <a:latin typeface="Cabin"/>
                          <a:ea typeface="Cabin"/>
                          <a:cs typeface="Cabin"/>
                          <a:sym typeface="Cabin"/>
                        </a:rPr>
                        <a:t>Xây dựng mô hình ER; Tạo bảng ( không tạo khóa)</a:t>
                      </a:r>
                      <a:endParaRPr lang="en-US" sz="1100"/>
                    </a:p>
                    <a:p>
                      <a:pPr algn="l">
                        <a:lnSpc>
                          <a:spcPts val="3919"/>
                        </a:lnSpc>
                      </a:pPr>
                      <a:r>
                        <a:rPr lang="en-US" sz="2799">
                          <a:solidFill>
                            <a:srgbClr val="000000"/>
                          </a:solidFill>
                          <a:latin typeface="Cabin"/>
                          <a:ea typeface="Cabin"/>
                          <a:cs typeface="Cabin"/>
                          <a:sym typeface="Cabin"/>
                        </a:rPr>
                        <a:t>Nhập dữ liệu bảng: DIEMTHI, PHONGTHI, NGANH</a:t>
                      </a:r>
                    </a:p>
                    <a:p>
                      <a:pPr algn="l">
                        <a:lnSpc>
                          <a:spcPts val="3919"/>
                        </a:lnSpc>
                      </a:pPr>
                      <a:r>
                        <a:rPr lang="en-US" sz="2799">
                          <a:solidFill>
                            <a:srgbClr val="000000"/>
                          </a:solidFill>
                          <a:latin typeface="Cabin"/>
                          <a:ea typeface="Cabin"/>
                          <a:cs typeface="Cabin"/>
                          <a:sym typeface="Cabin"/>
                        </a:rPr>
                        <a:t>2 sub query + 1 câu bất kì</a:t>
                      </a:r>
                    </a:p>
                    <a:p>
                      <a:pPr algn="l">
                        <a:lnSpc>
                          <a:spcPts val="3919"/>
                        </a:lnSpc>
                      </a:pPr>
                      <a:r>
                        <a:rPr lang="en-US" sz="2799">
                          <a:solidFill>
                            <a:srgbClr val="000000"/>
                          </a:solidFill>
                          <a:latin typeface="Cabin"/>
                          <a:ea typeface="Cabin"/>
                          <a:cs typeface="Cabin"/>
                          <a:sym typeface="Cabin"/>
                        </a:rPr>
                        <a:t>Bài tập 4,7, Tổng hợp 7c,d; Làm PowerPoint</a:t>
                      </a:r>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3919"/>
                        </a:lnSpc>
                        <a:defRPr/>
                      </a:pPr>
                      <a:r>
                        <a:rPr lang="en-US" sz="2799">
                          <a:solidFill>
                            <a:srgbClr val="000000"/>
                          </a:solidFill>
                          <a:latin typeface="Cabin"/>
                          <a:ea typeface="Cabin"/>
                          <a:cs typeface="Cabin"/>
                          <a:sym typeface="Cabin"/>
                        </a:rPr>
                        <a:t>95%</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79256">
                <a:tc>
                  <a:txBody>
                    <a:bodyPr/>
                    <a:lstStyle/>
                    <a:p>
                      <a:pPr algn="l">
                        <a:lnSpc>
                          <a:spcPts val="3919"/>
                        </a:lnSpc>
                        <a:defRPr/>
                      </a:pPr>
                      <a:r>
                        <a:rPr lang="en-US" sz="2799" b="1">
                          <a:solidFill>
                            <a:srgbClr val="000000"/>
                          </a:solidFill>
                          <a:latin typeface="Cabin Bold"/>
                          <a:ea typeface="Cabin Bold"/>
                          <a:cs typeface="Cabin Bold"/>
                          <a:sym typeface="Cabin Bold"/>
                        </a:rPr>
                        <a:t>Thành Trọng</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l">
                        <a:lnSpc>
                          <a:spcPts val="3919"/>
                        </a:lnSpc>
                        <a:defRPr/>
                      </a:pPr>
                      <a:r>
                        <a:rPr lang="en-US" sz="2799">
                          <a:solidFill>
                            <a:srgbClr val="000000"/>
                          </a:solidFill>
                          <a:latin typeface="Cabin"/>
                          <a:ea typeface="Cabin"/>
                          <a:cs typeface="Cabin"/>
                          <a:sym typeface="Cabin"/>
                        </a:rPr>
                        <a:t>Xây dựng mô hình ER; Chạy dữ liệu trên SQL </a:t>
                      </a:r>
                      <a:endParaRPr lang="en-US" sz="1100"/>
                    </a:p>
                    <a:p>
                      <a:pPr algn="l">
                        <a:lnSpc>
                          <a:spcPts val="3919"/>
                        </a:lnSpc>
                      </a:pPr>
                      <a:r>
                        <a:rPr lang="en-US" sz="2799">
                          <a:solidFill>
                            <a:srgbClr val="000000"/>
                          </a:solidFill>
                          <a:latin typeface="Cabin"/>
                          <a:ea typeface="Cabin"/>
                          <a:cs typeface="Cabin"/>
                          <a:sym typeface="Cabin"/>
                        </a:rPr>
                        <a:t>Kiểm tra đồng bộ dữ liệu; 2 update + 1 câu bất kì; </a:t>
                      </a:r>
                    </a:p>
                    <a:p>
                      <a:pPr algn="l">
                        <a:lnSpc>
                          <a:spcPts val="3919"/>
                        </a:lnSpc>
                      </a:pPr>
                      <a:r>
                        <a:rPr lang="en-US" sz="2799">
                          <a:solidFill>
                            <a:srgbClr val="000000"/>
                          </a:solidFill>
                          <a:latin typeface="Cabin"/>
                          <a:ea typeface="Cabin"/>
                          <a:cs typeface="Cabin"/>
                          <a:sym typeface="Cabin"/>
                        </a:rPr>
                        <a:t>Bài tập 3,8, Tổng hợp (2,3) </a:t>
                      </a:r>
                    </a:p>
                    <a:p>
                      <a:pPr algn="l">
                        <a:lnSpc>
                          <a:spcPts val="3919"/>
                        </a:lnSpc>
                      </a:pPr>
                      <a:r>
                        <a:rPr lang="en-US" sz="2799">
                          <a:solidFill>
                            <a:srgbClr val="000000"/>
                          </a:solidFill>
                          <a:latin typeface="Cabin"/>
                          <a:ea typeface="Cabin"/>
                          <a:cs typeface="Cabin"/>
                          <a:sym typeface="Cabin"/>
                        </a:rPr>
                        <a:t>Làm PowerPoint</a:t>
                      </a:r>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3919"/>
                        </a:lnSpc>
                        <a:defRPr/>
                      </a:pPr>
                      <a:r>
                        <a:rPr lang="en-US" sz="2799">
                          <a:solidFill>
                            <a:srgbClr val="000000"/>
                          </a:solidFill>
                          <a:latin typeface="Cabin"/>
                          <a:ea typeface="Cabin"/>
                          <a:cs typeface="Cabin"/>
                          <a:sym typeface="Cabin"/>
                        </a:rPr>
                        <a:t>100%</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295068">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3"/>
                  </a:ext>
                </a:extLst>
              </a:tr>
              <a:tr h="1295068">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l">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tc>
                  <a:txBody>
                    <a:bodyPr/>
                    <a:lstStyle/>
                    <a:p>
                      <a:pPr algn="ctr">
                        <a:lnSpc>
                          <a:spcPts val="3639"/>
                        </a:lnSpc>
                        <a:defRPr/>
                      </a:pP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Freeform 6"/>
          <p:cNvSpPr/>
          <p:nvPr/>
        </p:nvSpPr>
        <p:spPr>
          <a:xfrm>
            <a:off x="12276562" y="8900640"/>
            <a:ext cx="7147788" cy="1728465"/>
          </a:xfrm>
          <a:custGeom>
            <a:avLst/>
            <a:gdLst/>
            <a:ahLst/>
            <a:cxnLst/>
            <a:rect l="l" t="t" r="r" b="b"/>
            <a:pathLst>
              <a:path w="7147788" h="1728465">
                <a:moveTo>
                  <a:pt x="0" y="0"/>
                </a:moveTo>
                <a:lnTo>
                  <a:pt x="7147787" y="0"/>
                </a:lnTo>
                <a:lnTo>
                  <a:pt x="7147787"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3364876" y="6701551"/>
            <a:ext cx="573798" cy="822649"/>
          </a:xfrm>
          <a:custGeom>
            <a:avLst/>
            <a:gdLst/>
            <a:ahLst/>
            <a:cxnLst/>
            <a:rect l="l" t="t" r="r" b="b"/>
            <a:pathLst>
              <a:path w="573798" h="822649">
                <a:moveTo>
                  <a:pt x="0" y="0"/>
                </a:moveTo>
                <a:lnTo>
                  <a:pt x="573797" y="0"/>
                </a:lnTo>
                <a:lnTo>
                  <a:pt x="573797"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608297" y="158885"/>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620600" y="528638"/>
            <a:ext cx="13395565" cy="1000125"/>
          </a:xfrm>
          <a:prstGeom prst="rect">
            <a:avLst/>
          </a:prstGeom>
        </p:spPr>
        <p:txBody>
          <a:bodyPr lIns="0" tIns="0" rIns="0" bIns="0" rtlCol="0" anchor="t">
            <a:spAutoFit/>
          </a:bodyPr>
          <a:lstStyle/>
          <a:p>
            <a:pPr algn="ctr">
              <a:lnSpc>
                <a:spcPts val="7920"/>
              </a:lnSpc>
            </a:pPr>
            <a:r>
              <a:rPr lang="en-US" sz="6600" b="1">
                <a:solidFill>
                  <a:srgbClr val="003EA8"/>
                </a:solidFill>
                <a:latin typeface="Nunito Bold"/>
                <a:ea typeface="Nunito Bold"/>
                <a:cs typeface="Nunito Bold"/>
                <a:sym typeface="Nunito Bold"/>
              </a:rPr>
              <a:t>Phân công công việc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Thị Cẩm Nhung</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320894" y="2787318"/>
            <a:ext cx="15712412" cy="5086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b) Q(S,D,I,M) F={SI→D;SD→M} </a:t>
            </a:r>
          </a:p>
        </p:txBody>
      </p:sp>
      <p:sp>
        <p:nvSpPr>
          <p:cNvPr id="20" name="TextBox 20"/>
          <p:cNvSpPr txBox="1"/>
          <p:nvPr/>
        </p:nvSpPr>
        <p:spPr>
          <a:xfrm>
            <a:off x="1320894" y="3280708"/>
            <a:ext cx="16023487" cy="1017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- 1NF: Lược đồ quan hệ luôn ở dạng 1NF (các thuộc tính là nguyên tố). Q đạt 1NF.</a:t>
            </a:r>
          </a:p>
          <a:p>
            <a:pPr algn="just">
              <a:lnSpc>
                <a:spcPts val="4199"/>
              </a:lnSpc>
            </a:pPr>
            <a:r>
              <a:rPr lang="en-US" sz="2799" b="1">
                <a:solidFill>
                  <a:srgbClr val="000000"/>
                </a:solidFill>
                <a:latin typeface="Nunito Bold"/>
                <a:ea typeface="Nunito Bold"/>
                <a:cs typeface="Nunito Bold"/>
                <a:sym typeface="Nunito Bold"/>
              </a:rPr>
              <a:t>- 2NF: Tìm khóa:  TN={SI}, TG={D}</a:t>
            </a:r>
          </a:p>
        </p:txBody>
      </p:sp>
      <p:sp>
        <p:nvSpPr>
          <p:cNvPr id="21" name="TextBox 21"/>
          <p:cNvSpPr txBox="1"/>
          <p:nvPr/>
        </p:nvSpPr>
        <p:spPr>
          <a:xfrm>
            <a:off x="1372547" y="6073140"/>
            <a:ext cx="16023487" cy="4684396"/>
          </a:xfrm>
          <a:prstGeom prst="rect">
            <a:avLst/>
          </a:prstGeom>
        </p:spPr>
        <p:txBody>
          <a:bodyPr lIns="0" tIns="0" rIns="0" bIns="0" rtlCol="0" anchor="t">
            <a:spAutoFit/>
          </a:bodyPr>
          <a:lstStyle/>
          <a:p>
            <a:pPr algn="just">
              <a:lnSpc>
                <a:spcPts val="4199"/>
              </a:lnSpc>
            </a:pPr>
            <a:r>
              <a:rPr lang="en-US" sz="2799" b="1" dirty="0">
                <a:solidFill>
                  <a:srgbClr val="000000"/>
                </a:solidFill>
                <a:latin typeface="Nunito Bold"/>
                <a:ea typeface="Nunito Bold"/>
                <a:cs typeface="Nunito Bold"/>
                <a:sym typeface="Nunito Bold"/>
              </a:rPr>
              <a:t>Q </a:t>
            </a:r>
            <a:r>
              <a:rPr lang="en-US" sz="2799" b="1" dirty="0" err="1">
                <a:solidFill>
                  <a:srgbClr val="000000"/>
                </a:solidFill>
                <a:latin typeface="Nunito Bold"/>
                <a:ea typeface="Nunito Bold"/>
                <a:cs typeface="Nunito Bold"/>
                <a:sym typeface="Nunito Bold"/>
              </a:rPr>
              <a:t>có</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{SI};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{DM}</a:t>
            </a:r>
          </a:p>
          <a:p>
            <a:pPr algn="just">
              <a:lnSpc>
                <a:spcPts val="4199"/>
              </a:lnSpc>
            </a:pPr>
            <a:r>
              <a:rPr lang="en-US" sz="2799" b="1" dirty="0">
                <a:solidFill>
                  <a:srgbClr val="000000"/>
                </a:solidFill>
                <a:latin typeface="Nunito Bold"/>
                <a:ea typeface="Nunito Bold"/>
                <a:cs typeface="Nunito Bold"/>
                <a:sym typeface="Nunito Bold"/>
              </a:rPr>
              <a:t>  S+={S}, I+={I} =&gt; </a:t>
            </a:r>
            <a:r>
              <a:rPr lang="en-US" sz="2799" b="1" dirty="0" err="1">
                <a:solidFill>
                  <a:srgbClr val="000000"/>
                </a:solidFill>
                <a:latin typeface="Nunito Bold"/>
                <a:ea typeface="Nunito Bold"/>
                <a:cs typeface="Nunito Bold"/>
                <a:sym typeface="Nunito Bold"/>
              </a:rPr>
              <a:t>Mọi</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khoá</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đều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phụ</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đầy</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đủ</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vào</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=&gt; </a:t>
            </a:r>
            <a:r>
              <a:rPr lang="en-US" sz="2799" b="1" dirty="0" err="1">
                <a:solidFill>
                  <a:srgbClr val="000000"/>
                </a:solidFill>
                <a:latin typeface="Nunito Bold"/>
                <a:ea typeface="Nunito Bold"/>
                <a:cs typeface="Nunito Bold"/>
                <a:sym typeface="Nunito Bold"/>
              </a:rPr>
              <a:t>Lược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đồ</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quan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hệ</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đạt</a:t>
            </a:r>
            <a:r>
              <a:rPr lang="en-US" sz="2799" b="1" dirty="0">
                <a:solidFill>
                  <a:srgbClr val="000000"/>
                </a:solidFill>
                <a:latin typeface="Nunito Bold"/>
                <a:ea typeface="Nunito Bold"/>
                <a:cs typeface="Nunito Bold"/>
                <a:sym typeface="Nunito Bold"/>
              </a:rPr>
              <a:t> 2NF</a:t>
            </a:r>
          </a:p>
          <a:p>
            <a:pPr algn="just">
              <a:lnSpc>
                <a:spcPts val="4199"/>
              </a:lnSpc>
            </a:pPr>
            <a:r>
              <a:rPr lang="en-US" sz="2799" b="1" dirty="0">
                <a:solidFill>
                  <a:srgbClr val="000000"/>
                </a:solidFill>
                <a:latin typeface="Nunito Bold"/>
                <a:ea typeface="Nunito Bold"/>
                <a:cs typeface="Nunito Bold"/>
                <a:sym typeface="Nunito Bold"/>
              </a:rPr>
              <a:t>- 3NF: </a:t>
            </a:r>
            <a:r>
              <a:rPr lang="en-US" sz="2799" b="1" dirty="0" err="1">
                <a:solidFill>
                  <a:srgbClr val="000000"/>
                </a:solidFill>
                <a:latin typeface="Nunito Bold"/>
                <a:ea typeface="Nunito Bold"/>
                <a:cs typeface="Nunito Bold"/>
                <a:sym typeface="Nunito Bold"/>
              </a:rPr>
              <a:t>Lược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đồ</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có</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{SI}. </a:t>
            </a:r>
            <a:r>
              <a:rPr lang="en-US" sz="2799" b="1" dirty="0" err="1">
                <a:solidFill>
                  <a:srgbClr val="000000"/>
                </a:solidFill>
                <a:latin typeface="Nunito Bold"/>
                <a:ea typeface="Nunito Bold"/>
                <a:cs typeface="Nunito Bold"/>
                <a:sym typeface="Nunito Bold"/>
              </a:rPr>
              <a:t>Mọi</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phụ</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hàm</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trong</a:t>
            </a:r>
            <a:r>
              <a:rPr lang="en-US" sz="2799" b="1" dirty="0">
                <a:solidFill>
                  <a:srgbClr val="000000"/>
                </a:solidFill>
                <a:latin typeface="Nunito Bold"/>
                <a:ea typeface="Nunito Bold"/>
                <a:cs typeface="Nunito Bold"/>
                <a:sym typeface="Nunito Bold"/>
              </a:rPr>
              <a:t> F </a:t>
            </a:r>
            <a:r>
              <a:rPr lang="en-US" sz="2799" b="1" dirty="0" err="1">
                <a:solidFill>
                  <a:srgbClr val="000000"/>
                </a:solidFill>
                <a:latin typeface="Nunito Bold"/>
                <a:ea typeface="Nunito Bold"/>
                <a:cs typeface="Nunito Bold"/>
                <a:sym typeface="Nunito Bold"/>
              </a:rPr>
              <a:t>đều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đã</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có</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vế</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phải</a:t>
            </a:r>
            <a:r>
              <a:rPr lang="en-US" sz="2799" b="1" dirty="0">
                <a:solidFill>
                  <a:srgbClr val="000000"/>
                </a:solidFill>
                <a:latin typeface="Nunito Bold"/>
                <a:ea typeface="Nunito Bold"/>
                <a:cs typeface="Nunito Bold"/>
                <a:sym typeface="Nunito Bold"/>
              </a:rPr>
              <a:t> 1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Với</a:t>
            </a:r>
            <a:r>
              <a:rPr lang="en-US" sz="2799" b="1" dirty="0">
                <a:solidFill>
                  <a:srgbClr val="000000"/>
                </a:solidFill>
                <a:latin typeface="Nunito Bold"/>
                <a:ea typeface="Nunito Bold"/>
                <a:cs typeface="Nunito Bold"/>
                <a:sym typeface="Nunito Bold"/>
              </a:rPr>
              <a:t> SD→M, M ∉ SD </a:t>
            </a:r>
            <a:r>
              <a:rPr lang="en-US" sz="2799" b="1" dirty="0" err="1">
                <a:solidFill>
                  <a:srgbClr val="000000"/>
                </a:solidFill>
                <a:latin typeface="Nunito Bold"/>
                <a:ea typeface="Nunito Bold"/>
                <a:cs typeface="Nunito Bold"/>
                <a:sym typeface="Nunito Bold"/>
              </a:rPr>
              <a:t>có</a:t>
            </a:r>
            <a:r>
              <a:rPr lang="en-US" sz="2799" b="1" dirty="0">
                <a:solidFill>
                  <a:srgbClr val="000000"/>
                </a:solidFill>
                <a:latin typeface="Nunito Bold"/>
                <a:ea typeface="Nunito Bold"/>
                <a:cs typeface="Nunito Bold"/>
                <a:sym typeface="Nunito Bold"/>
              </a:rPr>
              <a:t>: VT: SD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phải</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siêu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VP: M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=&gt; </a:t>
            </a:r>
            <a:r>
              <a:rPr lang="en-US" sz="2799" b="1" dirty="0" err="1">
                <a:solidFill>
                  <a:srgbClr val="000000"/>
                </a:solidFill>
                <a:latin typeface="Nunito Bold"/>
                <a:ea typeface="Nunito Bold"/>
                <a:cs typeface="Nunito Bold"/>
                <a:sym typeface="Nunito Bold"/>
              </a:rPr>
              <a:t>Lược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đồ</a:t>
            </a:r>
            <a:r>
              <a:rPr lang="en-US" sz="2799" b="1" dirty="0">
                <a:solidFill>
                  <a:srgbClr val="000000"/>
                </a:solidFill>
                <a:latin typeface="Nunito Bold"/>
                <a:ea typeface="Nunito Bold"/>
                <a:cs typeface="Nunito Bold"/>
                <a:sym typeface="Nunito Bold"/>
              </a:rPr>
              <a:t> Q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đạt</a:t>
            </a:r>
            <a:r>
              <a:rPr lang="en-US" sz="2799" b="1" dirty="0">
                <a:solidFill>
                  <a:srgbClr val="000000"/>
                </a:solidFill>
                <a:latin typeface="Nunito Bold"/>
                <a:ea typeface="Nunito Bold"/>
                <a:cs typeface="Nunito Bold"/>
                <a:sym typeface="Nunito Bold"/>
              </a:rPr>
              <a:t> 3NF</a:t>
            </a:r>
          </a:p>
          <a:p>
            <a:pPr algn="just">
              <a:lnSpc>
                <a:spcPts val="4199"/>
              </a:lnSpc>
            </a:pPr>
            <a:r>
              <a:rPr lang="en-US" sz="2799" b="1" dirty="0" err="1">
                <a:solidFill>
                  <a:srgbClr val="000000"/>
                </a:solidFill>
                <a:latin typeface="Nunito Bold"/>
                <a:ea typeface="Nunito Bold"/>
                <a:cs typeface="Nunito Bold"/>
                <a:sym typeface="Nunito Bold"/>
              </a:rPr>
              <a:t>Vậy</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lược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đồ</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quan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hệ</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đạt</a:t>
            </a:r>
            <a:r>
              <a:rPr lang="en-US" sz="2799" b="1" dirty="0">
                <a:solidFill>
                  <a:srgbClr val="000000"/>
                </a:solidFill>
                <a:latin typeface="Nunito Bold"/>
                <a:ea typeface="Nunito Bold"/>
                <a:cs typeface="Nunito Bold"/>
                <a:sym typeface="Nunito Bold"/>
              </a:rPr>
              <a:t> 2NF.</a:t>
            </a:r>
          </a:p>
          <a:p>
            <a:pPr algn="just">
              <a:lnSpc>
                <a:spcPts val="4199"/>
              </a:lnSpc>
            </a:pPr>
            <a:endParaRPr lang="en-US" sz="2799" b="1" dirty="0">
              <a:solidFill>
                <a:srgbClr val="000000"/>
              </a:solidFill>
              <a:latin typeface="Nunito Bold"/>
              <a:ea typeface="Nunito Bold"/>
              <a:cs typeface="Nunito Bold"/>
              <a:sym typeface="Nunito Bold"/>
            </a:endParaRPr>
          </a:p>
          <a:p>
            <a:pPr algn="just">
              <a:lnSpc>
                <a:spcPts val="4199"/>
              </a:lnSpc>
            </a:pPr>
            <a:endParaRPr lang="en-US" sz="2799" b="1" dirty="0">
              <a:solidFill>
                <a:srgbClr val="000000"/>
              </a:solidFill>
              <a:latin typeface="Nunito Bold"/>
              <a:ea typeface="Nunito Bold"/>
              <a:cs typeface="Nunito Bold"/>
              <a:sym typeface="Nunito Bold"/>
            </a:endParaRPr>
          </a:p>
        </p:txBody>
      </p:sp>
      <p:sp>
        <p:nvSpPr>
          <p:cNvPr id="22" name="Freeform 22"/>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5" name="Picture 24">
            <a:extLst>
              <a:ext uri="{FF2B5EF4-FFF2-40B4-BE49-F238E27FC236}">
                <a16:creationId xmlns:a16="http://schemas.microsoft.com/office/drawing/2014/main" id="{E27B2A49-E67A-45CE-9AFB-413875A0A57A}"/>
              </a:ext>
            </a:extLst>
          </p:cNvPr>
          <p:cNvPicPr>
            <a:picLocks noChangeAspect="1"/>
          </p:cNvPicPr>
          <p:nvPr/>
        </p:nvPicPr>
        <p:blipFill>
          <a:blip r:embed="rId11"/>
          <a:stretch>
            <a:fillRect/>
          </a:stretch>
        </p:blipFill>
        <p:spPr>
          <a:xfrm>
            <a:off x="3962400" y="4419025"/>
            <a:ext cx="9094981" cy="155242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Ngọc Như Quỳnh</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320894" y="2787318"/>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a:t>
            </a:r>
          </a:p>
          <a:p>
            <a:pPr algn="just">
              <a:lnSpc>
                <a:spcPts val="4349"/>
              </a:lnSpc>
            </a:pPr>
            <a:r>
              <a:rPr lang="en-US" sz="2899" b="1">
                <a:solidFill>
                  <a:srgbClr val="003EA8"/>
                </a:solidFill>
                <a:latin typeface="Nunito Bold"/>
                <a:ea typeface="Nunito Bold"/>
                <a:cs typeface="Nunito Bold"/>
                <a:sym typeface="Nunito Bold"/>
              </a:rPr>
              <a:t>c) Q(N,G,P,M,GV) F={N,G,P→M;M→GV}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320894" y="3985558"/>
            <a:ext cx="16023487" cy="258889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Dạng chuẩn 1NF: Lược đồ quan hệ Q đạt 1NF (các thuộc tính là nguyên tố)</a:t>
            </a:r>
          </a:p>
          <a:p>
            <a:pPr algn="just">
              <a:lnSpc>
                <a:spcPts val="4199"/>
              </a:lnSpc>
            </a:pPr>
            <a:r>
              <a:rPr lang="en-US" sz="2799" b="1">
                <a:solidFill>
                  <a:srgbClr val="000000"/>
                </a:solidFill>
                <a:latin typeface="Nunito Bold"/>
                <a:ea typeface="Nunito Bold"/>
                <a:cs typeface="Nunito Bold"/>
                <a:sym typeface="Nunito Bold"/>
              </a:rPr>
              <a:t>- Dạng chuẩn 2NF:</a:t>
            </a:r>
          </a:p>
          <a:p>
            <a:pPr algn="just">
              <a:lnSpc>
                <a:spcPts val="4199"/>
              </a:lnSpc>
            </a:pPr>
            <a:r>
              <a:rPr lang="en-US" sz="2799" b="1">
                <a:solidFill>
                  <a:srgbClr val="000000"/>
                </a:solidFill>
                <a:latin typeface="Nunito Bold"/>
                <a:ea typeface="Nunito Bold"/>
                <a:cs typeface="Nunito Bold"/>
                <a:sym typeface="Nunito Bold"/>
              </a:rPr>
              <a:t>  Tìm khóa:</a:t>
            </a:r>
          </a:p>
          <a:p>
            <a:pPr algn="just">
              <a:lnSpc>
                <a:spcPts val="4199"/>
              </a:lnSpc>
            </a:pPr>
            <a:r>
              <a:rPr lang="en-US" sz="2799" b="1">
                <a:solidFill>
                  <a:srgbClr val="000000"/>
                </a:solidFill>
                <a:latin typeface="Nunito Bold"/>
                <a:ea typeface="Nunito Bold"/>
                <a:cs typeface="Nunito Bold"/>
                <a:sym typeface="Nunito Bold"/>
              </a:rPr>
              <a:t>  TN={NGP}, TG={M}</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320894" y="9054545"/>
            <a:ext cx="16023487" cy="1017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=&gt; Khóa của Q là {NGP};  Thuộc tính không khóa là {M,GV}</a:t>
            </a:r>
          </a:p>
          <a:p>
            <a:pPr algn="just">
              <a:lnSpc>
                <a:spcPts val="4199"/>
              </a:lnSpc>
            </a:pPr>
            <a:endParaRPr lang="en-US" sz="2799" b="1">
              <a:solidFill>
                <a:srgbClr val="000000"/>
              </a:solidFill>
              <a:latin typeface="Nunito Bold"/>
              <a:ea typeface="Nunito Bold"/>
              <a:cs typeface="Nunito Bold"/>
              <a:sym typeface="Nunito Bold"/>
            </a:endParaRPr>
          </a:p>
        </p:txBody>
      </p:sp>
      <p:pic>
        <p:nvPicPr>
          <p:cNvPr id="25" name="Picture 24">
            <a:extLst>
              <a:ext uri="{FF2B5EF4-FFF2-40B4-BE49-F238E27FC236}">
                <a16:creationId xmlns:a16="http://schemas.microsoft.com/office/drawing/2014/main" id="{A8D9CAE5-9AE9-4683-85CB-FAB164C8E29A}"/>
              </a:ext>
            </a:extLst>
          </p:cNvPr>
          <p:cNvPicPr>
            <a:picLocks noChangeAspect="1"/>
          </p:cNvPicPr>
          <p:nvPr/>
        </p:nvPicPr>
        <p:blipFill>
          <a:blip r:embed="rId11"/>
          <a:stretch>
            <a:fillRect/>
          </a:stretch>
        </p:blipFill>
        <p:spPr>
          <a:xfrm>
            <a:off x="3731288" y="6196513"/>
            <a:ext cx="9396923" cy="238932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688350" y="2079859"/>
            <a:ext cx="1679406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98986"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Ngọc Như Quỳnh</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405975" y="2902184"/>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a:t>
            </a:r>
          </a:p>
          <a:p>
            <a:pPr algn="just">
              <a:lnSpc>
                <a:spcPts val="4349"/>
              </a:lnSpc>
            </a:pPr>
            <a:r>
              <a:rPr lang="en-US" sz="2899" b="1">
                <a:solidFill>
                  <a:srgbClr val="003EA8"/>
                </a:solidFill>
                <a:latin typeface="Nunito Bold"/>
                <a:ea typeface="Nunito Bold"/>
                <a:cs typeface="Nunito Bold"/>
                <a:sym typeface="Nunito Bold"/>
              </a:rPr>
              <a:t>c) Q(N,G,P,M,GV) F={N,G,P→M;M→GV} </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461807" y="4157008"/>
            <a:ext cx="16023487" cy="573214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Ta có:</a:t>
            </a:r>
          </a:p>
          <a:p>
            <a:pPr algn="just">
              <a:lnSpc>
                <a:spcPts val="4199"/>
              </a:lnSpc>
            </a:pPr>
            <a:r>
              <a:rPr lang="en-US" sz="2799" b="1">
                <a:solidFill>
                  <a:srgbClr val="000000"/>
                </a:solidFill>
                <a:latin typeface="Nunito Bold"/>
                <a:ea typeface="Nunito Bold"/>
                <a:cs typeface="Nunito Bold"/>
                <a:sym typeface="Nunito Bold"/>
              </a:rPr>
              <a:t>  N+={N}, G+={G}, P+={P} =&gt; Mọi thuộc tính không khoá đều phụ thuộc đầy đủ vào khóa</a:t>
            </a:r>
          </a:p>
          <a:p>
            <a:pPr algn="just">
              <a:lnSpc>
                <a:spcPts val="4199"/>
              </a:lnSpc>
            </a:pPr>
            <a:r>
              <a:rPr lang="en-US" sz="2799" b="1">
                <a:solidFill>
                  <a:srgbClr val="000000"/>
                </a:solidFill>
                <a:latin typeface="Nunito Bold"/>
                <a:ea typeface="Nunito Bold"/>
                <a:cs typeface="Nunito Bold"/>
                <a:sym typeface="Nunito Bold"/>
              </a:rPr>
              <a:t>  =&gt; Lược đồ Q đạt dạng chuẩn 2NF</a:t>
            </a:r>
          </a:p>
          <a:p>
            <a:pPr algn="just">
              <a:lnSpc>
                <a:spcPts val="4199"/>
              </a:lnSpc>
            </a:pPr>
            <a:r>
              <a:rPr lang="en-US" sz="2799" b="1">
                <a:solidFill>
                  <a:srgbClr val="000000"/>
                </a:solidFill>
                <a:latin typeface="Nunito Bold"/>
                <a:ea typeface="Nunito Bold"/>
                <a:cs typeface="Nunito Bold"/>
                <a:sym typeface="Nunito Bold"/>
              </a:rPr>
              <a:t>- Dạng chuẩn 3NF:</a:t>
            </a:r>
          </a:p>
          <a:p>
            <a:pPr algn="just">
              <a:lnSpc>
                <a:spcPts val="4199"/>
              </a:lnSpc>
            </a:pPr>
            <a:r>
              <a:rPr lang="en-US" sz="2799" b="1">
                <a:solidFill>
                  <a:srgbClr val="000000"/>
                </a:solidFill>
                <a:latin typeface="Nunito Bold"/>
                <a:ea typeface="Nunito Bold"/>
                <a:cs typeface="Nunito Bold"/>
                <a:sym typeface="Nunito Bold"/>
              </a:rPr>
              <a:t>  Q có khóa là {NGP}</a:t>
            </a:r>
          </a:p>
          <a:p>
            <a:pPr algn="just">
              <a:lnSpc>
                <a:spcPts val="4199"/>
              </a:lnSpc>
            </a:pPr>
            <a:r>
              <a:rPr lang="en-US" sz="2799" b="1">
                <a:solidFill>
                  <a:srgbClr val="000000"/>
                </a:solidFill>
                <a:latin typeface="Nunito Bold"/>
                <a:ea typeface="Nunito Bold"/>
                <a:cs typeface="Nunito Bold"/>
                <a:sym typeface="Nunito Bold"/>
              </a:rPr>
              <a:t>  Mọi phụ thuộc hàm trong F đều có vế phải 1 thuộc tính</a:t>
            </a:r>
          </a:p>
          <a:p>
            <a:pPr algn="just">
              <a:lnSpc>
                <a:spcPts val="4199"/>
              </a:lnSpc>
            </a:pPr>
            <a:r>
              <a:rPr lang="en-US" sz="2799" b="1">
                <a:solidFill>
                  <a:srgbClr val="000000"/>
                </a:solidFill>
                <a:latin typeface="Nunito Bold"/>
                <a:ea typeface="Nunito Bold"/>
                <a:cs typeface="Nunito Bold"/>
                <a:sym typeface="Nunito Bold"/>
              </a:rPr>
              <a:t>  Xét M→GV, GV ∉ M có VT không phải là siêu khóa, VP không phải là khóa</a:t>
            </a:r>
          </a:p>
          <a:p>
            <a:pPr algn="just">
              <a:lnSpc>
                <a:spcPts val="4199"/>
              </a:lnSpc>
            </a:pPr>
            <a:r>
              <a:rPr lang="en-US" sz="2799" b="1">
                <a:solidFill>
                  <a:srgbClr val="000000"/>
                </a:solidFill>
                <a:latin typeface="Nunito Bold"/>
                <a:ea typeface="Nunito Bold"/>
                <a:cs typeface="Nunito Bold"/>
                <a:sym typeface="Nunito Bold"/>
              </a:rPr>
              <a:t>  =&gt; Lược đồ Q không đạt dạng chuẩn 3NF</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Vậy lược đồ quan hệ Q đạt dạng chuẩn 2NF.</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flipH="1">
            <a:off x="14788405" y="6409210"/>
            <a:ext cx="2329981" cy="3172004"/>
          </a:xfrm>
          <a:custGeom>
            <a:avLst/>
            <a:gdLst/>
            <a:ahLst/>
            <a:cxnLst/>
            <a:rect l="l" t="t" r="r" b="b"/>
            <a:pathLst>
              <a:path w="2329981" h="3172004">
                <a:moveTo>
                  <a:pt x="2329982" y="0"/>
                </a:moveTo>
                <a:lnTo>
                  <a:pt x="0" y="0"/>
                </a:lnTo>
                <a:lnTo>
                  <a:pt x="0" y="3172004"/>
                </a:lnTo>
                <a:lnTo>
                  <a:pt x="2329982" y="3172004"/>
                </a:lnTo>
                <a:lnTo>
                  <a:pt x="2329982"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Ngọc Như Quỳnh</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a:t>
            </a:r>
          </a:p>
          <a:p>
            <a:pPr algn="just">
              <a:lnSpc>
                <a:spcPts val="4349"/>
              </a:lnSpc>
            </a:pPr>
            <a:r>
              <a:rPr lang="en-US" sz="2899" b="1">
                <a:solidFill>
                  <a:srgbClr val="003EA8"/>
                </a:solidFill>
                <a:latin typeface="Nunito Bold"/>
                <a:ea typeface="Nunito Bold"/>
                <a:cs typeface="Nunito Bold"/>
                <a:sym typeface="Nunito Bold"/>
              </a:rPr>
              <a:t>d) Q(S,N,D,T,X) F={S→N; S→D; S→T; S→X}</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1235813" y="4150324"/>
            <a:ext cx="16023487" cy="31127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Dạng chuẩn 1NF: Lược đồ quan hệ Q đạt 1NF (các thuộc tính là nguyên tố)</a:t>
            </a:r>
          </a:p>
          <a:p>
            <a:pPr algn="just">
              <a:lnSpc>
                <a:spcPts val="4199"/>
              </a:lnSpc>
            </a:pPr>
            <a:r>
              <a:rPr lang="en-US" sz="2799" b="1">
                <a:solidFill>
                  <a:srgbClr val="000000"/>
                </a:solidFill>
                <a:latin typeface="Nunito Bold"/>
                <a:ea typeface="Nunito Bold"/>
                <a:cs typeface="Nunito Bold"/>
                <a:sym typeface="Nunito Bold"/>
              </a:rPr>
              <a:t>- Dạng chuẩn 2NF:</a:t>
            </a:r>
          </a:p>
          <a:p>
            <a:pPr algn="just">
              <a:lnSpc>
                <a:spcPts val="4199"/>
              </a:lnSpc>
            </a:pPr>
            <a:r>
              <a:rPr lang="en-US" sz="2799" b="1">
                <a:solidFill>
                  <a:srgbClr val="000000"/>
                </a:solidFill>
                <a:latin typeface="Nunito Bold"/>
                <a:ea typeface="Nunito Bold"/>
                <a:cs typeface="Nunito Bold"/>
                <a:sym typeface="Nunito Bold"/>
              </a:rPr>
              <a:t>  Tìm khóa:</a:t>
            </a:r>
          </a:p>
          <a:p>
            <a:pPr algn="just">
              <a:lnSpc>
                <a:spcPts val="4199"/>
              </a:lnSpc>
            </a:pPr>
            <a:r>
              <a:rPr lang="en-US" sz="2799" b="1">
                <a:solidFill>
                  <a:srgbClr val="000000"/>
                </a:solidFill>
                <a:latin typeface="Nunito Bold"/>
                <a:ea typeface="Nunito Bold"/>
                <a:cs typeface="Nunito Bold"/>
                <a:sym typeface="Nunito Bold"/>
              </a:rPr>
              <a:t>  TN={S}, TG={Ø}</a:t>
            </a:r>
          </a:p>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2" name="Freeform 22"/>
          <p:cNvSpPr/>
          <p:nvPr/>
        </p:nvSpPr>
        <p:spPr>
          <a:xfrm flipH="1">
            <a:off x="14670225" y="669854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316525" y="8823056"/>
            <a:ext cx="16023487" cy="1017271"/>
          </a:xfrm>
          <a:prstGeom prst="rect">
            <a:avLst/>
          </a:prstGeom>
        </p:spPr>
        <p:txBody>
          <a:bodyPr lIns="0" tIns="0" rIns="0" bIns="0" rtlCol="0" anchor="t">
            <a:spAutoFit/>
          </a:bodyPr>
          <a:lstStyle/>
          <a:p>
            <a:pPr algn="just">
              <a:lnSpc>
                <a:spcPts val="4199"/>
              </a:lnSpc>
            </a:pPr>
            <a:r>
              <a:rPr lang="en-US" sz="2799" b="1" dirty="0">
                <a:solidFill>
                  <a:srgbClr val="000000"/>
                </a:solidFill>
                <a:latin typeface="Nunito Bold"/>
                <a:ea typeface="Nunito Bold"/>
                <a:cs typeface="Nunito Bold"/>
                <a:sym typeface="Nunito Bold"/>
              </a:rPr>
              <a:t>=&gt;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của</a:t>
            </a:r>
            <a:r>
              <a:rPr lang="en-US" sz="2799" b="1" dirty="0">
                <a:solidFill>
                  <a:srgbClr val="000000"/>
                </a:solidFill>
                <a:latin typeface="Nunito Bold"/>
                <a:ea typeface="Nunito Bold"/>
                <a:cs typeface="Nunito Bold"/>
                <a:sym typeface="Nunito Bold"/>
              </a:rPr>
              <a:t> Q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{S};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{NDTX}</a:t>
            </a:r>
          </a:p>
          <a:p>
            <a:pPr algn="just">
              <a:lnSpc>
                <a:spcPts val="4199"/>
              </a:lnSpc>
            </a:pPr>
            <a:endParaRPr lang="en-US" sz="2799" b="1" dirty="0">
              <a:solidFill>
                <a:srgbClr val="000000"/>
              </a:solidFill>
              <a:latin typeface="Nunito Bold"/>
              <a:ea typeface="Nunito Bold"/>
              <a:cs typeface="Nunito Bold"/>
              <a:sym typeface="Nunito Bold"/>
            </a:endParaRPr>
          </a:p>
        </p:txBody>
      </p:sp>
      <p:pic>
        <p:nvPicPr>
          <p:cNvPr id="25" name="Picture 24">
            <a:extLst>
              <a:ext uri="{FF2B5EF4-FFF2-40B4-BE49-F238E27FC236}">
                <a16:creationId xmlns:a16="http://schemas.microsoft.com/office/drawing/2014/main" id="{C2690571-A194-4B98-8863-3A2C3C6AA96E}"/>
              </a:ext>
            </a:extLst>
          </p:cNvPr>
          <p:cNvPicPr>
            <a:picLocks noChangeAspect="1"/>
          </p:cNvPicPr>
          <p:nvPr/>
        </p:nvPicPr>
        <p:blipFill>
          <a:blip r:embed="rId11"/>
          <a:stretch>
            <a:fillRect/>
          </a:stretch>
        </p:blipFill>
        <p:spPr>
          <a:xfrm>
            <a:off x="4279716" y="6509979"/>
            <a:ext cx="8554156" cy="191882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Ngọc Như Quỳnh</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287794" y="2942731"/>
            <a:ext cx="15712412" cy="1051561"/>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7/ Kiểm Tra Dạng Chuẩn: </a:t>
            </a:r>
          </a:p>
          <a:p>
            <a:pPr algn="just">
              <a:lnSpc>
                <a:spcPts val="4349"/>
              </a:lnSpc>
            </a:pPr>
            <a:r>
              <a:rPr lang="en-US" sz="2899" b="1">
                <a:solidFill>
                  <a:srgbClr val="003EA8"/>
                </a:solidFill>
                <a:latin typeface="Nunito Bold"/>
                <a:ea typeface="Nunito Bold"/>
                <a:cs typeface="Nunito Bold"/>
                <a:sym typeface="Nunito Bold"/>
              </a:rPr>
              <a:t>d) Q(S,N,D,T,X) F={S→N; S→D; S→T; S→X}</a:t>
            </a:r>
          </a:p>
        </p:txBody>
      </p:sp>
      <p:sp>
        <p:nvSpPr>
          <p:cNvPr id="20" name="TextBox 20"/>
          <p:cNvSpPr txBox="1"/>
          <p:nvPr/>
        </p:nvSpPr>
        <p:spPr>
          <a:xfrm>
            <a:off x="1235813" y="3499783"/>
            <a:ext cx="16023487" cy="782764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r>
              <a:rPr lang="en-US" sz="2799" b="1">
                <a:solidFill>
                  <a:srgbClr val="000000"/>
                </a:solidFill>
                <a:latin typeface="Nunito Bold"/>
                <a:ea typeface="Nunito Bold"/>
                <a:cs typeface="Nunito Bold"/>
                <a:sym typeface="Nunito Bold"/>
              </a:rPr>
              <a:t> Ta có: {S} là khoá có một thuộc tính, mọi thuộc tính không khoá đều phụ thuộc đầy đủ vào khóa</a:t>
            </a:r>
          </a:p>
          <a:p>
            <a:pPr algn="just">
              <a:lnSpc>
                <a:spcPts val="4199"/>
              </a:lnSpc>
            </a:pPr>
            <a:r>
              <a:rPr lang="en-US" sz="2799" b="1">
                <a:solidFill>
                  <a:srgbClr val="000000"/>
                </a:solidFill>
                <a:latin typeface="Nunito Bold"/>
                <a:ea typeface="Nunito Bold"/>
                <a:cs typeface="Nunito Bold"/>
                <a:sym typeface="Nunito Bold"/>
              </a:rPr>
              <a:t>  =&gt; Lược đồ Q đạt dạng chuẩn 2NF</a:t>
            </a:r>
          </a:p>
          <a:p>
            <a:pPr algn="just">
              <a:lnSpc>
                <a:spcPts val="4199"/>
              </a:lnSpc>
            </a:pPr>
            <a:r>
              <a:rPr lang="en-US" sz="2799" b="1">
                <a:solidFill>
                  <a:srgbClr val="000000"/>
                </a:solidFill>
                <a:latin typeface="Nunito Bold"/>
                <a:ea typeface="Nunito Bold"/>
                <a:cs typeface="Nunito Bold"/>
                <a:sym typeface="Nunito Bold"/>
              </a:rPr>
              <a:t>- Dạng chuẩn 3NF:</a:t>
            </a:r>
          </a:p>
          <a:p>
            <a:pPr algn="just">
              <a:lnSpc>
                <a:spcPts val="4199"/>
              </a:lnSpc>
            </a:pPr>
            <a:r>
              <a:rPr lang="en-US" sz="2799" b="1">
                <a:solidFill>
                  <a:srgbClr val="000000"/>
                </a:solidFill>
                <a:latin typeface="Nunito Bold"/>
                <a:ea typeface="Nunito Bold"/>
                <a:cs typeface="Nunito Bold"/>
                <a:sym typeface="Nunito Bold"/>
              </a:rPr>
              <a:t>  Khóa của Q là {S}</a:t>
            </a:r>
          </a:p>
          <a:p>
            <a:pPr algn="just">
              <a:lnSpc>
                <a:spcPts val="4199"/>
              </a:lnSpc>
            </a:pPr>
            <a:r>
              <a:rPr lang="en-US" sz="2799" b="1">
                <a:solidFill>
                  <a:srgbClr val="000000"/>
                </a:solidFill>
                <a:latin typeface="Nunito Bold"/>
                <a:ea typeface="Nunito Bold"/>
                <a:cs typeface="Nunito Bold"/>
                <a:sym typeface="Nunito Bold"/>
              </a:rPr>
              <a:t>  Mọi phụ thuộc hàm trong F đều có vế phải 1 thuộc tính</a:t>
            </a:r>
          </a:p>
          <a:p>
            <a:pPr algn="just">
              <a:lnSpc>
                <a:spcPts val="4199"/>
              </a:lnSpc>
            </a:pPr>
            <a:r>
              <a:rPr lang="en-US" sz="2799" b="1">
                <a:solidFill>
                  <a:srgbClr val="000000"/>
                </a:solidFill>
                <a:latin typeface="Nunito Bold"/>
                <a:ea typeface="Nunito Bold"/>
                <a:cs typeface="Nunito Bold"/>
                <a:sym typeface="Nunito Bold"/>
              </a:rPr>
              <a:t>  Các phụ thuộc hàm: S→N; S→D; S→T; S→X đều có S là siêu khóa</a:t>
            </a:r>
          </a:p>
          <a:p>
            <a:pPr algn="just">
              <a:lnSpc>
                <a:spcPts val="4199"/>
              </a:lnSpc>
            </a:pPr>
            <a:r>
              <a:rPr lang="en-US" sz="2799" b="1">
                <a:solidFill>
                  <a:srgbClr val="000000"/>
                </a:solidFill>
                <a:latin typeface="Nunito Bold"/>
                <a:ea typeface="Nunito Bold"/>
                <a:cs typeface="Nunito Bold"/>
                <a:sym typeface="Nunito Bold"/>
              </a:rPr>
              <a:t>  =&gt; Lược đồ Q đạt dạng chuẩn 3NF</a:t>
            </a:r>
          </a:p>
          <a:p>
            <a:pPr algn="just">
              <a:lnSpc>
                <a:spcPts val="4199"/>
              </a:lnSpc>
            </a:pPr>
            <a:r>
              <a:rPr lang="en-US" sz="2799" b="1">
                <a:solidFill>
                  <a:srgbClr val="000000"/>
                </a:solidFill>
                <a:latin typeface="Nunito Bold"/>
                <a:ea typeface="Nunito Bold"/>
                <a:cs typeface="Nunito Bold"/>
                <a:sym typeface="Nunito Bold"/>
              </a:rPr>
              <a:t>- Dạng chuẩn BCNF:</a:t>
            </a:r>
          </a:p>
          <a:p>
            <a:pPr algn="just">
              <a:lnSpc>
                <a:spcPts val="4199"/>
              </a:lnSpc>
            </a:pPr>
            <a:r>
              <a:rPr lang="en-US" sz="2799" b="1">
                <a:solidFill>
                  <a:srgbClr val="000000"/>
                </a:solidFill>
                <a:latin typeface="Nunito Bold"/>
                <a:ea typeface="Nunito Bold"/>
                <a:cs typeface="Nunito Bold"/>
                <a:sym typeface="Nunito Bold"/>
              </a:rPr>
              <a:t>  Mọi phụ thuộc hàm F đều có vế trái là một siêu khóa.</a:t>
            </a:r>
          </a:p>
          <a:p>
            <a:pPr algn="just">
              <a:lnSpc>
                <a:spcPts val="4199"/>
              </a:lnSpc>
            </a:pPr>
            <a:r>
              <a:rPr lang="en-US" sz="2799" b="1">
                <a:solidFill>
                  <a:srgbClr val="000000"/>
                </a:solidFill>
                <a:latin typeface="Nunito Bold"/>
                <a:ea typeface="Nunito Bold"/>
                <a:cs typeface="Nunito Bold"/>
                <a:sym typeface="Nunito Bold"/>
              </a:rPr>
              <a:t>  =&gt; Lược đồ Q đạt dạng chuẩn BCNF</a:t>
            </a:r>
          </a:p>
          <a:p>
            <a:pPr algn="just">
              <a:lnSpc>
                <a:spcPts val="4199"/>
              </a:lnSpc>
            </a:pPr>
            <a:r>
              <a:rPr lang="en-US" sz="2799" b="1">
                <a:solidFill>
                  <a:srgbClr val="000000"/>
                </a:solidFill>
                <a:latin typeface="Nunito Bold"/>
                <a:ea typeface="Nunito Bold"/>
                <a:cs typeface="Nunito Bold"/>
                <a:sym typeface="Nunito Bold"/>
              </a:rPr>
              <a:t>Vậy lược đồ Q đạt dạng chuẩn BCNF.</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flipH="1">
            <a:off x="14670225" y="669854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Ngọc Như Quỳnh</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8">
              <a:alphaModFix amt="89000"/>
              <a:extLst>
                <a:ext uri="{96DAC541-7B7A-43D3-8B79-37D633B846F1}">
                  <asvg:svgBlip xmlns:asvg="http://schemas.microsoft.com/office/drawing/2016/SVG/main" r:embed="rId9"/>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1287794" y="2942731"/>
            <a:ext cx="15712412" cy="1051561"/>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4.Cho quan hệ R</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Freeform 20"/>
          <p:cNvSpPr/>
          <p:nvPr/>
        </p:nvSpPr>
        <p:spPr>
          <a:xfrm flipH="1">
            <a:off x="14670225" y="669854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10">
              <a:extLst>
                <a:ext uri="{96DAC541-7B7A-43D3-8B79-37D633B846F1}">
                  <asvg:svgBlip xmlns:asvg="http://schemas.microsoft.com/office/drawing/2016/SVG/main" r:embed="rId11"/>
                </a:ext>
              </a:extLst>
            </a:blip>
            <a:stretch>
              <a:fillRect/>
            </a:stretch>
          </a:blipFill>
        </p:spPr>
      </p:sp>
      <p:graphicFrame>
        <p:nvGraphicFramePr>
          <p:cNvPr id="21" name="Object 21"/>
          <p:cNvGraphicFramePr/>
          <p:nvPr>
            <p:extLst>
              <p:ext uri="{D42A27DB-BD31-4B8C-83A1-F6EECF244321}">
                <p14:modId xmlns:p14="http://schemas.microsoft.com/office/powerpoint/2010/main" val="3646699809"/>
              </p:ext>
            </p:extLst>
          </p:nvPr>
        </p:nvGraphicFramePr>
        <p:xfrm>
          <a:off x="5455602" y="3154207"/>
          <a:ext cx="10149786" cy="3138502"/>
        </p:xfrm>
        <a:graphic>
          <a:graphicData uri="http://schemas.openxmlformats.org/presentationml/2006/ole">
            <mc:AlternateContent xmlns:mc="http://schemas.openxmlformats.org/markup-compatibility/2006">
              <mc:Choice xmlns:v="urn:schemas-microsoft-com:vml" Requires="v">
                <p:oleObj spid="_x0000_s1027" name="Worksheet" r:id="rId12" imgW="12179300" imgH="4267200" progId="Excel.Sheet.12">
                  <p:embed/>
                </p:oleObj>
              </mc:Choice>
              <mc:Fallback>
                <p:oleObj name="Worksheet" r:id="rId12" imgW="12179300" imgH="4267200" progId="Excel.Sheet.12">
                  <p:embed/>
                  <p:pic>
                    <p:nvPicPr>
                      <p:cNvPr id="0" name=""/>
                      <p:cNvPicPr/>
                      <p:nvPr/>
                    </p:nvPicPr>
                    <p:blipFill>
                      <a:blip r:embed="rId13"/>
                      <a:stretch>
                        <a:fillRect/>
                      </a:stretch>
                    </p:blipFill>
                    <p:spPr>
                      <a:xfrm>
                        <a:off x="5455602" y="3154207"/>
                        <a:ext cx="10149786" cy="3138502"/>
                      </a:xfrm>
                      <a:prstGeom prst="rect">
                        <a:avLst/>
                      </a:prstGeom>
                    </p:spPr>
                  </p:pic>
                </p:oleObj>
              </mc:Fallback>
            </mc:AlternateContent>
          </a:graphicData>
        </a:graphic>
      </p:graphicFrame>
      <p:sp>
        <p:nvSpPr>
          <p:cNvPr id="22" name="TextBox 22"/>
          <p:cNvSpPr txBox="1"/>
          <p:nvPr/>
        </p:nvSpPr>
        <p:spPr>
          <a:xfrm>
            <a:off x="1676400" y="6745989"/>
            <a:ext cx="9779678" cy="2742262"/>
          </a:xfrm>
          <a:prstGeom prst="rect">
            <a:avLst/>
          </a:prstGeom>
        </p:spPr>
        <p:txBody>
          <a:bodyPr lIns="0" tIns="0" rIns="0" bIns="0" rtlCol="0" anchor="t">
            <a:spAutoFit/>
          </a:bodyPr>
          <a:lstStyle/>
          <a:p>
            <a:pPr algn="ctr">
              <a:lnSpc>
                <a:spcPts val="3648"/>
              </a:lnSpc>
              <a:spcBef>
                <a:spcPct val="0"/>
              </a:spcBef>
            </a:pPr>
            <a:r>
              <a:rPr lang="en-US" sz="2806" b="1" dirty="0" err="1">
                <a:solidFill>
                  <a:srgbClr val="000000"/>
                </a:solidFill>
                <a:latin typeface="Nunito Bold"/>
                <a:ea typeface="Nunito Bold"/>
                <a:cs typeface="Nunito Bold"/>
                <a:sym typeface="Nunito Bold"/>
              </a:rPr>
              <a:t>Xét</a:t>
            </a:r>
            <a:r>
              <a:rPr lang="en-US" sz="2806" b="1" dirty="0">
                <a:solidFill>
                  <a:srgbClr val="000000"/>
                </a:solidFill>
                <a:latin typeface="Nunito Bold"/>
                <a:ea typeface="Nunito Bold"/>
                <a:cs typeface="Nunito Bold"/>
                <a:sym typeface="Nunito Bold"/>
              </a:rPr>
              <a:t> A → B: ta </a:t>
            </a:r>
            <a:r>
              <a:rPr lang="en-US" sz="2806" b="1" dirty="0" err="1">
                <a:solidFill>
                  <a:srgbClr val="000000"/>
                </a:solidFill>
                <a:latin typeface="Nunito Bold"/>
                <a:ea typeface="Nunito Bold"/>
                <a:cs typeface="Nunito Bold"/>
                <a:sym typeface="Nunito Bold"/>
              </a:rPr>
              <a:t>thấy</a:t>
            </a:r>
            <a:r>
              <a:rPr lang="en-US" sz="2806" b="1" dirty="0">
                <a:solidFill>
                  <a:srgbClr val="000000"/>
                </a:solidFill>
                <a:latin typeface="Nunito Bold"/>
                <a:ea typeface="Nunito Bold"/>
                <a:cs typeface="Nunito Bold"/>
                <a:sym typeface="Nunito Bold"/>
              </a:rPr>
              <a:t> A2 = A4 = y </a:t>
            </a:r>
            <a:r>
              <a:rPr lang="en-US" sz="2806" b="1" dirty="0" err="1">
                <a:solidFill>
                  <a:srgbClr val="000000"/>
                </a:solidFill>
                <a:latin typeface="Nunito Bold"/>
                <a:ea typeface="Nunito Bold"/>
                <a:cs typeface="Nunito Bold"/>
                <a:sym typeface="Nunito Bold"/>
              </a:rPr>
              <a:t>mà</a:t>
            </a:r>
            <a:r>
              <a:rPr lang="en-US" sz="2806" b="1" dirty="0">
                <a:solidFill>
                  <a:srgbClr val="000000"/>
                </a:solidFill>
                <a:latin typeface="Nunito Bold"/>
                <a:ea typeface="Nunito Bold"/>
                <a:cs typeface="Nunito Bold"/>
                <a:sym typeface="Nunito Bold"/>
              </a:rPr>
              <a:t> B2 ≠ B4 =&gt; </a:t>
            </a:r>
            <a:r>
              <a:rPr lang="en-US" sz="2806" b="1" dirty="0" err="1">
                <a:solidFill>
                  <a:srgbClr val="000000"/>
                </a:solidFill>
                <a:latin typeface="Nunito Bold"/>
                <a:ea typeface="Nunito Bold"/>
                <a:cs typeface="Nunito Bold"/>
                <a:sym typeface="Nunito Bold"/>
              </a:rPr>
              <a:t>Không</a:t>
            </a:r>
            <a:r>
              <a:rPr lang="en-US" sz="2806" b="1" dirty="0">
                <a:solidFill>
                  <a:srgbClr val="000000"/>
                </a:solidFill>
                <a:latin typeface="Nunito Bold"/>
                <a:ea typeface="Nunito Bold"/>
                <a:cs typeface="Nunito Bold"/>
                <a:sym typeface="Nunito Bold"/>
              </a:rPr>
              <a:t> </a:t>
            </a:r>
            <a:r>
              <a:rPr lang="en-US" sz="2806" b="1" dirty="0" err="1">
                <a:solidFill>
                  <a:srgbClr val="000000"/>
                </a:solidFill>
                <a:latin typeface="Nunito Bold"/>
                <a:ea typeface="Nunito Bold"/>
                <a:cs typeface="Nunito Bold"/>
                <a:sym typeface="Nunito Bold"/>
              </a:rPr>
              <a:t>thỏa</a:t>
            </a:r>
            <a:endParaRPr lang="en-US" sz="2806" b="1" dirty="0">
              <a:solidFill>
                <a:srgbClr val="000000"/>
              </a:solidFill>
              <a:latin typeface="Nunito Bold"/>
              <a:ea typeface="Nunito Bold"/>
              <a:cs typeface="Nunito Bold"/>
              <a:sym typeface="Nunito Bold"/>
            </a:endParaRPr>
          </a:p>
          <a:p>
            <a:pPr algn="ctr">
              <a:lnSpc>
                <a:spcPts val="3648"/>
              </a:lnSpc>
              <a:spcBef>
                <a:spcPct val="0"/>
              </a:spcBef>
            </a:pPr>
            <a:r>
              <a:rPr lang="en-US" sz="2806" b="1" dirty="0" err="1">
                <a:solidFill>
                  <a:srgbClr val="000000"/>
                </a:solidFill>
                <a:latin typeface="Nunito Bold"/>
                <a:ea typeface="Nunito Bold"/>
                <a:cs typeface="Nunito Bold"/>
                <a:sym typeface="Nunito Bold"/>
              </a:rPr>
              <a:t>Xét</a:t>
            </a:r>
            <a:r>
              <a:rPr lang="en-US" sz="2806" b="1" dirty="0">
                <a:solidFill>
                  <a:srgbClr val="000000"/>
                </a:solidFill>
                <a:latin typeface="Nunito Bold"/>
                <a:ea typeface="Nunito Bold"/>
                <a:cs typeface="Nunito Bold"/>
                <a:sym typeface="Nunito Bold"/>
              </a:rPr>
              <a:t> A → C: ta </a:t>
            </a:r>
            <a:r>
              <a:rPr lang="en-US" sz="2806" b="1" dirty="0" err="1">
                <a:solidFill>
                  <a:srgbClr val="000000"/>
                </a:solidFill>
                <a:latin typeface="Nunito Bold"/>
                <a:ea typeface="Nunito Bold"/>
                <a:cs typeface="Nunito Bold"/>
                <a:sym typeface="Nunito Bold"/>
              </a:rPr>
              <a:t>thấy</a:t>
            </a:r>
            <a:r>
              <a:rPr lang="en-US" sz="2806" b="1" dirty="0">
                <a:solidFill>
                  <a:srgbClr val="000000"/>
                </a:solidFill>
                <a:latin typeface="Nunito Bold"/>
                <a:ea typeface="Nunito Bold"/>
                <a:cs typeface="Nunito Bold"/>
                <a:sym typeface="Nunito Bold"/>
              </a:rPr>
              <a:t> A2 = A4 = y </a:t>
            </a:r>
            <a:r>
              <a:rPr lang="en-US" sz="2806" b="1" dirty="0" err="1">
                <a:solidFill>
                  <a:srgbClr val="000000"/>
                </a:solidFill>
                <a:latin typeface="Nunito Bold"/>
                <a:ea typeface="Nunito Bold"/>
                <a:cs typeface="Nunito Bold"/>
                <a:sym typeface="Nunito Bold"/>
              </a:rPr>
              <a:t>mà</a:t>
            </a:r>
            <a:r>
              <a:rPr lang="en-US" sz="2806" b="1" dirty="0">
                <a:solidFill>
                  <a:srgbClr val="000000"/>
                </a:solidFill>
                <a:latin typeface="Nunito Bold"/>
                <a:ea typeface="Nunito Bold"/>
                <a:cs typeface="Nunito Bold"/>
                <a:sym typeface="Nunito Bold"/>
              </a:rPr>
              <a:t> C2 ≠ C4 =&gt; </a:t>
            </a:r>
            <a:r>
              <a:rPr lang="en-US" sz="2806" b="1" dirty="0" err="1">
                <a:solidFill>
                  <a:srgbClr val="000000"/>
                </a:solidFill>
                <a:latin typeface="Nunito Bold"/>
                <a:ea typeface="Nunito Bold"/>
                <a:cs typeface="Nunito Bold"/>
                <a:sym typeface="Nunito Bold"/>
              </a:rPr>
              <a:t>Không</a:t>
            </a:r>
            <a:r>
              <a:rPr lang="en-US" sz="2806" b="1" dirty="0">
                <a:solidFill>
                  <a:srgbClr val="000000"/>
                </a:solidFill>
                <a:latin typeface="Nunito Bold"/>
                <a:ea typeface="Nunito Bold"/>
                <a:cs typeface="Nunito Bold"/>
                <a:sym typeface="Nunito Bold"/>
              </a:rPr>
              <a:t> </a:t>
            </a:r>
            <a:r>
              <a:rPr lang="en-US" sz="2806" b="1" dirty="0" err="1">
                <a:solidFill>
                  <a:srgbClr val="000000"/>
                </a:solidFill>
                <a:latin typeface="Nunito Bold"/>
                <a:ea typeface="Nunito Bold"/>
                <a:cs typeface="Nunito Bold"/>
                <a:sym typeface="Nunito Bold"/>
              </a:rPr>
              <a:t>thỏa</a:t>
            </a:r>
            <a:endParaRPr lang="en-US" sz="2806" b="1" dirty="0">
              <a:solidFill>
                <a:srgbClr val="000000"/>
              </a:solidFill>
              <a:latin typeface="Nunito Bold"/>
              <a:ea typeface="Nunito Bold"/>
              <a:cs typeface="Nunito Bold"/>
              <a:sym typeface="Nunito Bold"/>
            </a:endParaRPr>
          </a:p>
          <a:p>
            <a:pPr algn="ctr">
              <a:lnSpc>
                <a:spcPts val="3648"/>
              </a:lnSpc>
              <a:spcBef>
                <a:spcPct val="0"/>
              </a:spcBef>
            </a:pPr>
            <a:r>
              <a:rPr lang="en-US" sz="2806" b="1" dirty="0" err="1">
                <a:solidFill>
                  <a:srgbClr val="000000"/>
                </a:solidFill>
                <a:latin typeface="Nunito Bold"/>
                <a:ea typeface="Nunito Bold"/>
                <a:cs typeface="Nunito Bold"/>
                <a:sym typeface="Nunito Bold"/>
              </a:rPr>
              <a:t>Xét</a:t>
            </a:r>
            <a:r>
              <a:rPr lang="en-US" sz="2806" b="1" dirty="0">
                <a:solidFill>
                  <a:srgbClr val="000000"/>
                </a:solidFill>
                <a:latin typeface="Nunito Bold"/>
                <a:ea typeface="Nunito Bold"/>
                <a:cs typeface="Nunito Bold"/>
                <a:sym typeface="Nunito Bold"/>
              </a:rPr>
              <a:t> C → D: ta </a:t>
            </a:r>
            <a:r>
              <a:rPr lang="en-US" sz="2806" b="1" dirty="0" err="1">
                <a:solidFill>
                  <a:srgbClr val="000000"/>
                </a:solidFill>
                <a:latin typeface="Nunito Bold"/>
                <a:ea typeface="Nunito Bold"/>
                <a:cs typeface="Nunito Bold"/>
                <a:sym typeface="Nunito Bold"/>
              </a:rPr>
              <a:t>thấy</a:t>
            </a:r>
            <a:r>
              <a:rPr lang="en-US" sz="2806" b="1" dirty="0">
                <a:solidFill>
                  <a:srgbClr val="000000"/>
                </a:solidFill>
                <a:latin typeface="Nunito Bold"/>
                <a:ea typeface="Nunito Bold"/>
                <a:cs typeface="Nunito Bold"/>
                <a:sym typeface="Nunito Bold"/>
              </a:rPr>
              <a:t> C3 = D3 = y =&gt; </a:t>
            </a:r>
            <a:r>
              <a:rPr lang="en-US" sz="2806" b="1" dirty="0" err="1">
                <a:solidFill>
                  <a:srgbClr val="000000"/>
                </a:solidFill>
                <a:latin typeface="Nunito Bold"/>
                <a:ea typeface="Nunito Bold"/>
                <a:cs typeface="Nunito Bold"/>
                <a:sym typeface="Nunito Bold"/>
              </a:rPr>
              <a:t>Thỏa</a:t>
            </a:r>
            <a:endParaRPr lang="en-US" sz="2806" b="1" dirty="0">
              <a:solidFill>
                <a:srgbClr val="000000"/>
              </a:solidFill>
              <a:latin typeface="Nunito Bold"/>
              <a:ea typeface="Nunito Bold"/>
              <a:cs typeface="Nunito Bold"/>
              <a:sym typeface="Nunito Bold"/>
            </a:endParaRPr>
          </a:p>
          <a:p>
            <a:pPr algn="ctr">
              <a:lnSpc>
                <a:spcPts val="3648"/>
              </a:lnSpc>
              <a:spcBef>
                <a:spcPct val="0"/>
              </a:spcBef>
            </a:pPr>
            <a:r>
              <a:rPr lang="en-US" sz="2806" b="1" dirty="0" err="1">
                <a:solidFill>
                  <a:srgbClr val="000000"/>
                </a:solidFill>
                <a:latin typeface="Nunito Bold"/>
                <a:ea typeface="Nunito Bold"/>
                <a:cs typeface="Nunito Bold"/>
                <a:sym typeface="Nunito Bold"/>
              </a:rPr>
              <a:t>Xét</a:t>
            </a:r>
            <a:r>
              <a:rPr lang="en-US" sz="2806" b="1" dirty="0">
                <a:solidFill>
                  <a:srgbClr val="000000"/>
                </a:solidFill>
                <a:latin typeface="Nunito Bold"/>
                <a:ea typeface="Nunito Bold"/>
                <a:cs typeface="Nunito Bold"/>
                <a:sym typeface="Nunito Bold"/>
              </a:rPr>
              <a:t> D → C: ta </a:t>
            </a:r>
            <a:r>
              <a:rPr lang="en-US" sz="2806" b="1" dirty="0" err="1">
                <a:solidFill>
                  <a:srgbClr val="000000"/>
                </a:solidFill>
                <a:latin typeface="Nunito Bold"/>
                <a:ea typeface="Nunito Bold"/>
                <a:cs typeface="Nunito Bold"/>
                <a:sym typeface="Nunito Bold"/>
              </a:rPr>
              <a:t>thấy</a:t>
            </a:r>
            <a:r>
              <a:rPr lang="en-US" sz="2806" b="1" dirty="0">
                <a:solidFill>
                  <a:srgbClr val="000000"/>
                </a:solidFill>
                <a:latin typeface="Nunito Bold"/>
                <a:ea typeface="Nunito Bold"/>
                <a:cs typeface="Nunito Bold"/>
                <a:sym typeface="Nunito Bold"/>
              </a:rPr>
              <a:t> D1 = D3 = y </a:t>
            </a:r>
            <a:r>
              <a:rPr lang="en-US" sz="2806" b="1" dirty="0" err="1">
                <a:solidFill>
                  <a:srgbClr val="000000"/>
                </a:solidFill>
                <a:latin typeface="Nunito Bold"/>
                <a:ea typeface="Nunito Bold"/>
                <a:cs typeface="Nunito Bold"/>
                <a:sym typeface="Nunito Bold"/>
              </a:rPr>
              <a:t>mà</a:t>
            </a:r>
            <a:r>
              <a:rPr lang="en-US" sz="2806" b="1" dirty="0">
                <a:solidFill>
                  <a:srgbClr val="000000"/>
                </a:solidFill>
                <a:latin typeface="Nunito Bold"/>
                <a:ea typeface="Nunito Bold"/>
                <a:cs typeface="Nunito Bold"/>
                <a:sym typeface="Nunito Bold"/>
              </a:rPr>
              <a:t> C1 ≠ C3 =&gt; </a:t>
            </a:r>
            <a:r>
              <a:rPr lang="en-US" sz="2806" b="1" dirty="0" err="1">
                <a:solidFill>
                  <a:srgbClr val="000000"/>
                </a:solidFill>
                <a:latin typeface="Nunito Bold"/>
                <a:ea typeface="Nunito Bold"/>
                <a:cs typeface="Nunito Bold"/>
                <a:sym typeface="Nunito Bold"/>
              </a:rPr>
              <a:t>Không</a:t>
            </a:r>
            <a:r>
              <a:rPr lang="en-US" sz="2806" b="1" dirty="0">
                <a:solidFill>
                  <a:srgbClr val="000000"/>
                </a:solidFill>
                <a:latin typeface="Nunito Bold"/>
                <a:ea typeface="Nunito Bold"/>
                <a:cs typeface="Nunito Bold"/>
                <a:sym typeface="Nunito Bold"/>
              </a:rPr>
              <a:t> </a:t>
            </a:r>
            <a:r>
              <a:rPr lang="en-US" sz="2806" b="1" dirty="0" err="1">
                <a:solidFill>
                  <a:srgbClr val="000000"/>
                </a:solidFill>
                <a:latin typeface="Nunito Bold"/>
                <a:ea typeface="Nunito Bold"/>
                <a:cs typeface="Nunito Bold"/>
                <a:sym typeface="Nunito Bold"/>
              </a:rPr>
              <a:t>thỏa</a:t>
            </a:r>
            <a:endParaRPr lang="en-US" sz="2806" b="1" dirty="0">
              <a:solidFill>
                <a:srgbClr val="000000"/>
              </a:solidFill>
              <a:latin typeface="Nunito Bold"/>
              <a:ea typeface="Nunito Bold"/>
              <a:cs typeface="Nunito Bold"/>
              <a:sym typeface="Nunito Bold"/>
            </a:endParaRPr>
          </a:p>
          <a:p>
            <a:pPr algn="ctr">
              <a:lnSpc>
                <a:spcPts val="3648"/>
              </a:lnSpc>
              <a:spcBef>
                <a:spcPct val="0"/>
              </a:spcBef>
            </a:pPr>
            <a:r>
              <a:rPr lang="en-US" sz="2806" b="1" dirty="0" err="1">
                <a:solidFill>
                  <a:srgbClr val="000000"/>
                </a:solidFill>
                <a:latin typeface="Nunito Bold"/>
                <a:ea typeface="Nunito Bold"/>
                <a:cs typeface="Nunito Bold"/>
                <a:sym typeface="Nunito Bold"/>
              </a:rPr>
              <a:t>Xét</a:t>
            </a:r>
            <a:r>
              <a:rPr lang="en-US" sz="2806" b="1" dirty="0">
                <a:solidFill>
                  <a:srgbClr val="000000"/>
                </a:solidFill>
                <a:latin typeface="Nunito Bold"/>
                <a:ea typeface="Nunito Bold"/>
                <a:cs typeface="Nunito Bold"/>
                <a:sym typeface="Nunito Bold"/>
              </a:rPr>
              <a:t> D → A: ta </a:t>
            </a:r>
            <a:r>
              <a:rPr lang="en-US" sz="2806" b="1" dirty="0" err="1">
                <a:solidFill>
                  <a:srgbClr val="000000"/>
                </a:solidFill>
                <a:latin typeface="Nunito Bold"/>
                <a:ea typeface="Nunito Bold"/>
                <a:cs typeface="Nunito Bold"/>
                <a:sym typeface="Nunito Bold"/>
              </a:rPr>
              <a:t>thấy</a:t>
            </a:r>
            <a:r>
              <a:rPr lang="en-US" sz="2806" b="1" dirty="0">
                <a:solidFill>
                  <a:srgbClr val="000000"/>
                </a:solidFill>
                <a:latin typeface="Nunito Bold"/>
                <a:ea typeface="Nunito Bold"/>
                <a:cs typeface="Nunito Bold"/>
                <a:sym typeface="Nunito Bold"/>
              </a:rPr>
              <a:t> A2 = A4 = y </a:t>
            </a:r>
            <a:r>
              <a:rPr lang="en-US" sz="2806" b="1" dirty="0" err="1">
                <a:solidFill>
                  <a:srgbClr val="000000"/>
                </a:solidFill>
                <a:latin typeface="Nunito Bold"/>
                <a:ea typeface="Nunito Bold"/>
                <a:cs typeface="Nunito Bold"/>
                <a:sym typeface="Nunito Bold"/>
              </a:rPr>
              <a:t>mà</a:t>
            </a:r>
            <a:r>
              <a:rPr lang="en-US" sz="2806" b="1" dirty="0">
                <a:solidFill>
                  <a:srgbClr val="000000"/>
                </a:solidFill>
                <a:latin typeface="Nunito Bold"/>
                <a:ea typeface="Nunito Bold"/>
                <a:cs typeface="Nunito Bold"/>
                <a:sym typeface="Nunito Bold"/>
              </a:rPr>
              <a:t> D2 ≠ D4 =&gt; </a:t>
            </a:r>
            <a:r>
              <a:rPr lang="en-US" sz="2806" b="1" dirty="0" err="1">
                <a:solidFill>
                  <a:srgbClr val="000000"/>
                </a:solidFill>
                <a:latin typeface="Nunito Bold"/>
                <a:ea typeface="Nunito Bold"/>
                <a:cs typeface="Nunito Bold"/>
                <a:sym typeface="Nunito Bold"/>
              </a:rPr>
              <a:t>Không</a:t>
            </a:r>
            <a:r>
              <a:rPr lang="en-US" sz="2806" b="1" dirty="0">
                <a:solidFill>
                  <a:srgbClr val="000000"/>
                </a:solidFill>
                <a:latin typeface="Nunito Bold"/>
                <a:ea typeface="Nunito Bold"/>
                <a:cs typeface="Nunito Bold"/>
                <a:sym typeface="Nunito Bold"/>
              </a:rPr>
              <a:t> </a:t>
            </a:r>
            <a:r>
              <a:rPr lang="en-US" sz="2806" b="1" dirty="0" err="1">
                <a:solidFill>
                  <a:srgbClr val="000000"/>
                </a:solidFill>
                <a:latin typeface="Nunito Bold"/>
                <a:ea typeface="Nunito Bold"/>
                <a:cs typeface="Nunito Bold"/>
                <a:sym typeface="Nunito Bold"/>
              </a:rPr>
              <a:t>thỏa</a:t>
            </a:r>
            <a:endParaRPr lang="en-US" sz="2806" b="1" dirty="0">
              <a:solidFill>
                <a:srgbClr val="000000"/>
              </a:solidFill>
              <a:latin typeface="Nunito Bold"/>
              <a:ea typeface="Nunito Bold"/>
              <a:cs typeface="Nunito Bold"/>
              <a:sym typeface="Nunito Bold"/>
            </a:endParaRPr>
          </a:p>
          <a:p>
            <a:pPr algn="ctr">
              <a:lnSpc>
                <a:spcPts val="3648"/>
              </a:lnSpc>
              <a:spcBef>
                <a:spcPct val="0"/>
              </a:spcBef>
            </a:pPr>
            <a:endParaRPr lang="en-US" sz="2806" b="1" dirty="0">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632545" y="1693875"/>
            <a:ext cx="16852750" cy="8593125"/>
            <a:chOff x="0" y="0"/>
            <a:chExt cx="4935689" cy="2513637"/>
          </a:xfrm>
        </p:grpSpPr>
        <p:sp>
          <p:nvSpPr>
            <p:cNvPr id="6" name="Freeform 6"/>
            <p:cNvSpPr/>
            <p:nvPr/>
          </p:nvSpPr>
          <p:spPr>
            <a:xfrm>
              <a:off x="0" y="0"/>
              <a:ext cx="4935689" cy="2513637"/>
            </a:xfrm>
            <a:custGeom>
              <a:avLst/>
              <a:gdLst/>
              <a:ahLst/>
              <a:cxnLst/>
              <a:rect l="l" t="t" r="r" b="b"/>
              <a:pathLst>
                <a:path w="4935689" h="2513637">
                  <a:moveTo>
                    <a:pt x="0" y="0"/>
                  </a:moveTo>
                  <a:lnTo>
                    <a:pt x="4935689" y="0"/>
                  </a:lnTo>
                  <a:lnTo>
                    <a:pt x="4935689" y="2513637"/>
                  </a:lnTo>
                  <a:lnTo>
                    <a:pt x="0" y="2513637"/>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979931" y="1718831"/>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Ngọc</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Như</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Quỳnh</a:t>
            </a:r>
            <a:endParaRPr lang="en-US" sz="3500" b="1" dirty="0">
              <a:solidFill>
                <a:srgbClr val="FE7076"/>
              </a:solidFill>
              <a:latin typeface="Nunito Bold"/>
              <a:ea typeface="Nunito Bold"/>
              <a:cs typeface="Nunito Bold"/>
              <a:sym typeface="Nunito Bold"/>
            </a:endParaRPr>
          </a:p>
        </p:txBody>
      </p:sp>
      <p:sp>
        <p:nvSpPr>
          <p:cNvPr id="15" name="Freeform 15"/>
          <p:cNvSpPr/>
          <p:nvPr/>
        </p:nvSpPr>
        <p:spPr>
          <a:xfrm rot="-203414">
            <a:off x="502685" y="1680752"/>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009819" y="2320768"/>
            <a:ext cx="16023487" cy="7863841"/>
          </a:xfrm>
          <a:prstGeom prst="rect">
            <a:avLst/>
          </a:prstGeom>
        </p:spPr>
        <p:txBody>
          <a:bodyPr lIns="0" tIns="0" rIns="0" bIns="0" rtlCol="0" anchor="t">
            <a:spAutoFit/>
          </a:bodyPr>
          <a:lstStyle/>
          <a:p>
            <a:pPr algn="just">
              <a:lnSpc>
                <a:spcPts val="4349"/>
              </a:lnSpc>
            </a:pPr>
            <a:endParaRPr dirty="0"/>
          </a:p>
          <a:p>
            <a:pPr algn="just">
              <a:lnSpc>
                <a:spcPts val="4349"/>
              </a:lnSpc>
            </a:pPr>
            <a:r>
              <a:rPr lang="en-US" sz="2899" b="1" dirty="0">
                <a:solidFill>
                  <a:srgbClr val="003EA8"/>
                </a:solidFill>
                <a:latin typeface="Nunito Bold"/>
                <a:ea typeface="Nunito Bold"/>
                <a:cs typeface="Nunito Bold"/>
                <a:sym typeface="Nunito Bold"/>
              </a:rPr>
              <a:t>F={A → E; C → D; E → DH}. </a:t>
            </a:r>
            <a:r>
              <a:rPr lang="en-US" sz="2899" b="1" dirty="0" err="1">
                <a:solidFill>
                  <a:srgbClr val="003EA8"/>
                </a:solidFill>
                <a:latin typeface="Nunito Bold"/>
                <a:ea typeface="Nunito Bold"/>
                <a:cs typeface="Nunito Bold"/>
                <a:sym typeface="Nunito Bold"/>
              </a:rPr>
              <a:t>Chứng</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minh</a:t>
            </a:r>
            <a:r>
              <a:rPr lang="en-US" sz="2899" b="1" dirty="0">
                <a:solidFill>
                  <a:srgbClr val="003EA8"/>
                </a:solidFill>
                <a:latin typeface="Nunito Bold"/>
                <a:ea typeface="Nunito Bold"/>
                <a:cs typeface="Nunito Bold"/>
                <a:sym typeface="Nunito Bold"/>
              </a:rPr>
              <a:t> K={A,B,C} </a:t>
            </a:r>
            <a:r>
              <a:rPr lang="en-US" sz="2899" b="1" dirty="0" err="1">
                <a:solidFill>
                  <a:srgbClr val="003EA8"/>
                </a:solidFill>
                <a:latin typeface="Nunito Bold"/>
                <a:ea typeface="Nunito Bold"/>
                <a:cs typeface="Nunito Bold"/>
                <a:sym typeface="Nunito Bold"/>
              </a:rPr>
              <a:t>là</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khóa</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duy</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nhất</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của</a:t>
            </a:r>
            <a:r>
              <a:rPr lang="en-US" sz="2899" b="1" dirty="0">
                <a:solidFill>
                  <a:srgbClr val="003EA8"/>
                </a:solidFill>
                <a:latin typeface="Nunito Bold"/>
                <a:ea typeface="Nunito Bold"/>
                <a:cs typeface="Nunito Bold"/>
                <a:sym typeface="Nunito Bold"/>
              </a:rPr>
              <a:t> Q</a:t>
            </a:r>
          </a:p>
          <a:p>
            <a:pPr algn="just">
              <a:lnSpc>
                <a:spcPts val="4199"/>
              </a:lnSpc>
            </a:pPr>
            <a:r>
              <a:rPr lang="en-US" sz="2799" b="1" dirty="0" err="1">
                <a:solidFill>
                  <a:srgbClr val="000000"/>
                </a:solidFill>
                <a:latin typeface="Nunito Bold"/>
                <a:ea typeface="Nunito Bold"/>
                <a:cs typeface="Nunito Bold"/>
                <a:sym typeface="Nunito Bold"/>
              </a:rPr>
              <a:t>Bước</a:t>
            </a:r>
            <a:r>
              <a:rPr lang="en-US" sz="2799" b="1" dirty="0">
                <a:solidFill>
                  <a:srgbClr val="000000"/>
                </a:solidFill>
                <a:latin typeface="Nunito Bold"/>
                <a:ea typeface="Nunito Bold"/>
                <a:cs typeface="Nunito Bold"/>
                <a:sym typeface="Nunito Bold"/>
              </a:rPr>
              <a:t> 1: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bao </a:t>
            </a:r>
            <a:r>
              <a:rPr lang="en-US" sz="2799" b="1" dirty="0" err="1">
                <a:solidFill>
                  <a:srgbClr val="000000"/>
                </a:solidFill>
                <a:latin typeface="Nunito Bold"/>
                <a:ea typeface="Nunito Bold"/>
                <a:cs typeface="Nunito Bold"/>
                <a:sym typeface="Nunito Bold"/>
              </a:rPr>
              <a:t>đóng</a:t>
            </a:r>
            <a:r>
              <a:rPr lang="en-US" sz="2799" b="1" dirty="0">
                <a:solidFill>
                  <a:srgbClr val="000000"/>
                </a:solidFill>
                <a:latin typeface="Nunito Bold"/>
                <a:ea typeface="Nunito Bold"/>
                <a:cs typeface="Nunito Bold"/>
                <a:sym typeface="Nunito Bold"/>
              </a:rPr>
              <a:t> K⁺ = (A, B, C)⁺</a:t>
            </a:r>
          </a:p>
          <a:p>
            <a:pPr algn="just">
              <a:lnSpc>
                <a:spcPts val="4199"/>
              </a:lnSpc>
            </a:pPr>
            <a:r>
              <a:rPr lang="en-US" sz="2799" b="1" dirty="0">
                <a:solidFill>
                  <a:srgbClr val="000000"/>
                </a:solidFill>
                <a:latin typeface="Nunito Bold"/>
                <a:ea typeface="Nunito Bold"/>
                <a:cs typeface="Nunito Bold"/>
                <a:sym typeface="Nunito Bold"/>
              </a:rPr>
              <a:t>- Ban </a:t>
            </a:r>
            <a:r>
              <a:rPr lang="en-US" sz="2799" b="1" dirty="0" err="1">
                <a:solidFill>
                  <a:srgbClr val="000000"/>
                </a:solidFill>
                <a:latin typeface="Nunito Bold"/>
                <a:ea typeface="Nunito Bold"/>
                <a:cs typeface="Nunito Bold"/>
                <a:sym typeface="Nunito Bold"/>
              </a:rPr>
              <a:t>đầu</a:t>
            </a:r>
            <a:r>
              <a:rPr lang="en-US" sz="2799" b="1" dirty="0">
                <a:solidFill>
                  <a:srgbClr val="000000"/>
                </a:solidFill>
                <a:latin typeface="Nunito Bold"/>
                <a:ea typeface="Nunito Bold"/>
                <a:cs typeface="Nunito Bold"/>
                <a:sym typeface="Nunito Bold"/>
              </a:rPr>
              <a:t>: {A, B, C}</a:t>
            </a:r>
          </a:p>
          <a:p>
            <a:pPr algn="just">
              <a:lnSpc>
                <a:spcPts val="4199"/>
              </a:lnSpc>
            </a:pPr>
            <a:r>
              <a:rPr lang="en-US" sz="2799" b="1" dirty="0">
                <a:solidFill>
                  <a:srgbClr val="000000"/>
                </a:solidFill>
                <a:latin typeface="Nunito Bold"/>
                <a:ea typeface="Nunito Bold"/>
                <a:cs typeface="Nunito Bold"/>
                <a:sym typeface="Nunito Bold"/>
              </a:rPr>
              <a:t>- A → E → </a:t>
            </a:r>
            <a:r>
              <a:rPr lang="en-US" sz="2799" b="1" dirty="0" err="1">
                <a:solidFill>
                  <a:srgbClr val="000000"/>
                </a:solidFill>
                <a:latin typeface="Nunito Bold"/>
                <a:ea typeface="Nunito Bold"/>
                <a:cs typeface="Nunito Bold"/>
                <a:sym typeface="Nunito Bold"/>
              </a:rPr>
              <a:t>thêm</a:t>
            </a:r>
            <a:r>
              <a:rPr lang="en-US" sz="2799" b="1" dirty="0">
                <a:solidFill>
                  <a:srgbClr val="000000"/>
                </a:solidFill>
                <a:latin typeface="Nunito Bold"/>
                <a:ea typeface="Nunito Bold"/>
                <a:cs typeface="Nunito Bold"/>
                <a:sym typeface="Nunito Bold"/>
              </a:rPr>
              <a:t> E: {A, B, C, E}</a:t>
            </a:r>
          </a:p>
          <a:p>
            <a:pPr algn="just">
              <a:lnSpc>
                <a:spcPts val="4199"/>
              </a:lnSpc>
            </a:pPr>
            <a:r>
              <a:rPr lang="en-US" sz="2799" b="1" dirty="0">
                <a:solidFill>
                  <a:srgbClr val="000000"/>
                </a:solidFill>
                <a:latin typeface="Nunito Bold"/>
                <a:ea typeface="Nunito Bold"/>
                <a:cs typeface="Nunito Bold"/>
                <a:sym typeface="Nunito Bold"/>
              </a:rPr>
              <a:t>- C → D → </a:t>
            </a:r>
            <a:r>
              <a:rPr lang="en-US" sz="2799" b="1" dirty="0" err="1">
                <a:solidFill>
                  <a:srgbClr val="000000"/>
                </a:solidFill>
                <a:latin typeface="Nunito Bold"/>
                <a:ea typeface="Nunito Bold"/>
                <a:cs typeface="Nunito Bold"/>
                <a:sym typeface="Nunito Bold"/>
              </a:rPr>
              <a:t>thêm</a:t>
            </a:r>
            <a:r>
              <a:rPr lang="en-US" sz="2799" b="1" dirty="0">
                <a:solidFill>
                  <a:srgbClr val="000000"/>
                </a:solidFill>
                <a:latin typeface="Nunito Bold"/>
                <a:ea typeface="Nunito Bold"/>
                <a:cs typeface="Nunito Bold"/>
                <a:sym typeface="Nunito Bold"/>
              </a:rPr>
              <a:t> D: {A, B, C, E, D}</a:t>
            </a:r>
          </a:p>
          <a:p>
            <a:pPr algn="just">
              <a:lnSpc>
                <a:spcPts val="4199"/>
              </a:lnSpc>
            </a:pPr>
            <a:r>
              <a:rPr lang="en-US" sz="2799" b="1" dirty="0">
                <a:solidFill>
                  <a:srgbClr val="000000"/>
                </a:solidFill>
                <a:latin typeface="Nunito Bold"/>
                <a:ea typeface="Nunito Bold"/>
                <a:cs typeface="Nunito Bold"/>
                <a:sym typeface="Nunito Bold"/>
              </a:rPr>
              <a:t>- E → DH → </a:t>
            </a:r>
            <a:r>
              <a:rPr lang="en-US" sz="2799" b="1" dirty="0" err="1">
                <a:solidFill>
                  <a:srgbClr val="000000"/>
                </a:solidFill>
                <a:latin typeface="Nunito Bold"/>
                <a:ea typeface="Nunito Bold"/>
                <a:cs typeface="Nunito Bold"/>
                <a:sym typeface="Nunito Bold"/>
              </a:rPr>
              <a:t>thêm</a:t>
            </a:r>
            <a:r>
              <a:rPr lang="en-US" sz="2799" b="1" dirty="0">
                <a:solidFill>
                  <a:srgbClr val="000000"/>
                </a:solidFill>
                <a:latin typeface="Nunito Bold"/>
                <a:ea typeface="Nunito Bold"/>
                <a:cs typeface="Nunito Bold"/>
                <a:sym typeface="Nunito Bold"/>
              </a:rPr>
              <a:t> H: {A, B, C, D, E, H}</a:t>
            </a:r>
          </a:p>
          <a:p>
            <a:pPr algn="just">
              <a:lnSpc>
                <a:spcPts val="4199"/>
              </a:lnSpc>
            </a:pPr>
            <a:r>
              <a:rPr lang="en-US" sz="2799" b="1" dirty="0">
                <a:solidFill>
                  <a:srgbClr val="000000"/>
                </a:solidFill>
                <a:latin typeface="Nunito Bold"/>
                <a:ea typeface="Nunito Bold"/>
                <a:cs typeface="Nunito Bold"/>
                <a:sym typeface="Nunito Bold"/>
              </a:rPr>
              <a:t>⇒ K⁺ = {A, B, C, D, E, H} = </a:t>
            </a:r>
            <a:r>
              <a:rPr lang="en-US" sz="2799" b="1" dirty="0" err="1">
                <a:solidFill>
                  <a:srgbClr val="000000"/>
                </a:solidFill>
                <a:latin typeface="Nunito Bold"/>
                <a:ea typeface="Nunito Bold"/>
                <a:cs typeface="Nunito Bold"/>
                <a:sym typeface="Nunito Bold"/>
              </a:rPr>
              <a:t>toàn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bộ</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của</a:t>
            </a:r>
            <a:r>
              <a:rPr lang="en-US" sz="2799" b="1" dirty="0">
                <a:solidFill>
                  <a:srgbClr val="000000"/>
                </a:solidFill>
                <a:latin typeface="Nunito Bold"/>
                <a:ea typeface="Nunito Bold"/>
                <a:cs typeface="Nunito Bold"/>
                <a:sym typeface="Nunito Bold"/>
              </a:rPr>
              <a:t> Q ⇒ K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siêu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err="1">
                <a:solidFill>
                  <a:srgbClr val="000000"/>
                </a:solidFill>
                <a:latin typeface="Nunito Bold"/>
                <a:ea typeface="Nunito Bold"/>
                <a:cs typeface="Nunito Bold"/>
                <a:sym typeface="Nunito Bold"/>
              </a:rPr>
              <a:t>Bước</a:t>
            </a:r>
            <a:r>
              <a:rPr lang="en-US" sz="2799" b="1" dirty="0">
                <a:solidFill>
                  <a:srgbClr val="000000"/>
                </a:solidFill>
                <a:latin typeface="Nunito Bold"/>
                <a:ea typeface="Nunito Bold"/>
                <a:cs typeface="Nunito Bold"/>
                <a:sym typeface="Nunito Bold"/>
              </a:rPr>
              <a:t> 2: </a:t>
            </a:r>
            <a:r>
              <a:rPr lang="en-US" sz="2799" b="1" dirty="0" err="1">
                <a:solidFill>
                  <a:srgbClr val="000000"/>
                </a:solidFill>
                <a:latin typeface="Nunito Bold"/>
                <a:ea typeface="Nunito Bold"/>
                <a:cs typeface="Nunito Bold"/>
                <a:sym typeface="Nunito Bold"/>
              </a:rPr>
              <a:t>Kiểm</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tra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tối</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thiểu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thể</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bỏ</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nào</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trong</a:t>
            </a:r>
            <a:r>
              <a:rPr lang="en-US" sz="2799" b="1" dirty="0">
                <a:solidFill>
                  <a:srgbClr val="000000"/>
                </a:solidFill>
                <a:latin typeface="Nunito Bold"/>
                <a:ea typeface="Nunito Bold"/>
                <a:cs typeface="Nunito Bold"/>
                <a:sym typeface="Nunito Bold"/>
              </a:rPr>
              <a:t> K)</a:t>
            </a: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Bỏ</a:t>
            </a:r>
            <a:r>
              <a:rPr lang="en-US" sz="2799" b="1" dirty="0">
                <a:solidFill>
                  <a:srgbClr val="000000"/>
                </a:solidFill>
                <a:latin typeface="Nunito Bold"/>
                <a:ea typeface="Nunito Bold"/>
                <a:cs typeface="Nunito Bold"/>
                <a:sym typeface="Nunito Bold"/>
              </a:rPr>
              <a:t> A: {B, C}⁺ = {B, C} → </a:t>
            </a:r>
            <a:r>
              <a:rPr lang="en-US" sz="2799" b="1" dirty="0" err="1">
                <a:solidFill>
                  <a:srgbClr val="000000"/>
                </a:solidFill>
                <a:latin typeface="Nunito Bold"/>
                <a:ea typeface="Nunito Bold"/>
                <a:cs typeface="Nunito Bold"/>
                <a:sym typeface="Nunito Bold"/>
              </a:rPr>
              <a:t>thiếu</a:t>
            </a:r>
            <a:r>
              <a:rPr lang="en-US" sz="2799" b="1" dirty="0">
                <a:solidFill>
                  <a:srgbClr val="000000"/>
                </a:solidFill>
                <a:latin typeface="Nunito Bold"/>
                <a:ea typeface="Nunito Bold"/>
                <a:cs typeface="Nunito Bold"/>
                <a:sym typeface="Nunito Bold"/>
              </a:rPr>
              <a:t> E ⇒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thỏa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Bỏ</a:t>
            </a:r>
            <a:r>
              <a:rPr lang="en-US" sz="2799" b="1" dirty="0">
                <a:solidFill>
                  <a:srgbClr val="000000"/>
                </a:solidFill>
                <a:latin typeface="Nunito Bold"/>
                <a:ea typeface="Nunito Bold"/>
                <a:cs typeface="Nunito Bold"/>
                <a:sym typeface="Nunito Bold"/>
              </a:rPr>
              <a:t> B: {A, C}⁺ = {A, C, E, D, H} → </a:t>
            </a:r>
            <a:r>
              <a:rPr lang="en-US" sz="2799" b="1" dirty="0" err="1">
                <a:solidFill>
                  <a:srgbClr val="000000"/>
                </a:solidFill>
                <a:latin typeface="Nunito Bold"/>
                <a:ea typeface="Nunito Bold"/>
                <a:cs typeface="Nunito Bold"/>
                <a:sym typeface="Nunito Bold"/>
              </a:rPr>
              <a:t>thiếu</a:t>
            </a:r>
            <a:r>
              <a:rPr lang="en-US" sz="2799" b="1" dirty="0">
                <a:solidFill>
                  <a:srgbClr val="000000"/>
                </a:solidFill>
                <a:latin typeface="Nunito Bold"/>
                <a:ea typeface="Nunito Bold"/>
                <a:cs typeface="Nunito Bold"/>
                <a:sym typeface="Nunito Bold"/>
              </a:rPr>
              <a:t> B ⇒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thỏa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Bỏ</a:t>
            </a:r>
            <a:r>
              <a:rPr lang="en-US" sz="2799" b="1" dirty="0">
                <a:solidFill>
                  <a:srgbClr val="000000"/>
                </a:solidFill>
                <a:latin typeface="Nunito Bold"/>
                <a:ea typeface="Nunito Bold"/>
                <a:cs typeface="Nunito Bold"/>
                <a:sym typeface="Nunito Bold"/>
              </a:rPr>
              <a:t> C: {A, B}⁺ = {A, B, E, D, H} → </a:t>
            </a:r>
            <a:r>
              <a:rPr lang="en-US" sz="2799" b="1" dirty="0" err="1">
                <a:solidFill>
                  <a:srgbClr val="000000"/>
                </a:solidFill>
                <a:latin typeface="Nunito Bold"/>
                <a:ea typeface="Nunito Bold"/>
                <a:cs typeface="Nunito Bold"/>
                <a:sym typeface="Nunito Bold"/>
              </a:rPr>
              <a:t>thiếu</a:t>
            </a:r>
            <a:r>
              <a:rPr lang="en-US" sz="2799" b="1" dirty="0">
                <a:solidFill>
                  <a:srgbClr val="000000"/>
                </a:solidFill>
                <a:latin typeface="Nunito Bold"/>
                <a:ea typeface="Nunito Bold"/>
                <a:cs typeface="Nunito Bold"/>
                <a:sym typeface="Nunito Bold"/>
              </a:rPr>
              <a:t> C ⇒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thỏa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thể</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bỏ</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tính</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nào</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khỏi</a:t>
            </a:r>
            <a:r>
              <a:rPr lang="en-US" sz="2799" b="1" dirty="0">
                <a:solidFill>
                  <a:srgbClr val="000000"/>
                </a:solidFill>
                <a:latin typeface="Nunito Bold"/>
                <a:ea typeface="Nunito Bold"/>
                <a:cs typeface="Nunito Bold"/>
                <a:sym typeface="Nunito Bold"/>
              </a:rPr>
              <a:t> K </a:t>
            </a:r>
            <a:r>
              <a:rPr lang="en-US" sz="2799" b="1" dirty="0" err="1">
                <a:solidFill>
                  <a:srgbClr val="000000"/>
                </a:solidFill>
                <a:latin typeface="Nunito Bold"/>
                <a:ea typeface="Nunito Bold"/>
                <a:cs typeface="Nunito Bold"/>
                <a:sym typeface="Nunito Bold"/>
              </a:rPr>
              <a:t>mà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vẫn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siêu</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 K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err="1">
                <a:solidFill>
                  <a:srgbClr val="000000"/>
                </a:solidFill>
                <a:latin typeface="Nunito Bold"/>
                <a:ea typeface="Nunito Bold"/>
                <a:cs typeface="Nunito Bold"/>
                <a:sym typeface="Nunito Bold"/>
              </a:rPr>
              <a:t>Kết</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luận</a:t>
            </a:r>
            <a:r>
              <a:rPr lang="en-US" sz="2799" b="1" dirty="0">
                <a:solidFill>
                  <a:srgbClr val="000000"/>
                </a:solidFill>
                <a:latin typeface="Nunito Bold"/>
                <a:ea typeface="Nunito Bold"/>
                <a:cs typeface="Nunito Bold"/>
                <a:sym typeface="Nunito Bold"/>
              </a:rPr>
              <a:t>: {A, B, C}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duy</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nhất</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của</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quan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hệ</a:t>
            </a:r>
            <a:r>
              <a:rPr lang="en-US" sz="2799" b="1" dirty="0">
                <a:solidFill>
                  <a:srgbClr val="000000"/>
                </a:solidFill>
                <a:latin typeface="Nunito Bold"/>
                <a:ea typeface="Nunito Bold"/>
                <a:cs typeface="Nunito Bold"/>
                <a:sym typeface="Nunito Bold"/>
              </a:rPr>
              <a:t> Q.</a:t>
            </a:r>
          </a:p>
          <a:p>
            <a:pPr algn="just">
              <a:lnSpc>
                <a:spcPts val="4199"/>
              </a:lnSpc>
            </a:pPr>
            <a:endParaRPr lang="en-US" sz="2799" b="1" dirty="0">
              <a:solidFill>
                <a:srgbClr val="000000"/>
              </a:solidFill>
              <a:latin typeface="Nunito Bold"/>
              <a:ea typeface="Nunito Bold"/>
              <a:cs typeface="Nunito Bold"/>
              <a:sym typeface="Nunito Bold"/>
            </a:endParaRPr>
          </a:p>
        </p:txBody>
      </p:sp>
      <p:sp>
        <p:nvSpPr>
          <p:cNvPr id="20" name="Freeform 20"/>
          <p:cNvSpPr/>
          <p:nvPr/>
        </p:nvSpPr>
        <p:spPr>
          <a:xfrm flipH="1">
            <a:off x="14670225" y="669854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TextBox 21"/>
          <p:cNvSpPr txBox="1"/>
          <p:nvPr/>
        </p:nvSpPr>
        <p:spPr>
          <a:xfrm>
            <a:off x="1028700" y="2377918"/>
            <a:ext cx="5829300" cy="477054"/>
          </a:xfrm>
          <a:prstGeom prst="rect">
            <a:avLst/>
          </a:prstGeom>
        </p:spPr>
        <p:txBody>
          <a:bodyPr wrap="square" lIns="0" tIns="0" rIns="0" bIns="0" rtlCol="0" anchor="t">
            <a:spAutoFit/>
          </a:bodyPr>
          <a:lstStyle/>
          <a:p>
            <a:pPr>
              <a:lnSpc>
                <a:spcPts val="3770"/>
              </a:lnSpc>
              <a:spcBef>
                <a:spcPct val="0"/>
              </a:spcBef>
            </a:pPr>
            <a:r>
              <a:rPr lang="en-US" sz="2900" b="1" dirty="0">
                <a:solidFill>
                  <a:srgbClr val="003EA8"/>
                </a:solidFill>
                <a:latin typeface="Nunito Bold"/>
                <a:ea typeface="Nunito Bold"/>
                <a:cs typeface="Nunito Bold"/>
                <a:sym typeface="Nunito Bold"/>
              </a:rPr>
              <a:t>7. Q(A,B,C,D,E,H)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592830" y="2942731"/>
            <a:ext cx="13440476" cy="26803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1/ Cho lược đồ CSDL Q (TENTAU, LOAITAU, MACHUYEN, LUONGHANG, BENCANG, NGAY)</a:t>
            </a:r>
          </a:p>
          <a:p>
            <a:pPr algn="just">
              <a:lnSpc>
                <a:spcPts val="4349"/>
              </a:lnSpc>
            </a:pPr>
            <a:r>
              <a:rPr lang="en-US" sz="2899" b="1">
                <a:solidFill>
                  <a:srgbClr val="003EA8"/>
                </a:solidFill>
                <a:latin typeface="Nunito Bold"/>
                <a:ea typeface="Nunito Bold"/>
                <a:cs typeface="Nunito Bold"/>
                <a:sym typeface="Nunito Bold"/>
              </a:rPr>
              <a:t>F={TENTAU → LOAITAU; MACHUYEN → TENTAU, LUONGHANG;</a:t>
            </a:r>
          </a:p>
          <a:p>
            <a:pPr algn="just">
              <a:lnSpc>
                <a:spcPts val="4349"/>
              </a:lnSpc>
            </a:pPr>
            <a:r>
              <a:rPr lang="en-US" sz="2899" b="1">
                <a:solidFill>
                  <a:srgbClr val="003EA8"/>
                </a:solidFill>
                <a:latin typeface="Nunito Bold"/>
                <a:ea typeface="Nunito Bold"/>
                <a:cs typeface="Nunito Bold"/>
                <a:sym typeface="Nunito Bold"/>
              </a:rPr>
              <a:t>TENTAU,NGAY → BENCANG, MACHUYEN}</a:t>
            </a:r>
          </a:p>
          <a:p>
            <a:pPr algn="just">
              <a:lnSpc>
                <a:spcPts val="4349"/>
              </a:lnSpc>
            </a:pPr>
            <a:r>
              <a:rPr lang="en-US" sz="2899" b="1">
                <a:solidFill>
                  <a:srgbClr val="003EA8"/>
                </a:solidFill>
                <a:latin typeface="Nunito Bold"/>
                <a:ea typeface="Nunito Bold"/>
                <a:cs typeface="Nunito Bold"/>
                <a:sym typeface="Nunito Bold"/>
              </a:rPr>
              <a:t>a) Hãy tìm tập phủ tối thiểu của F </a:t>
            </a:r>
          </a:p>
        </p:txBody>
      </p:sp>
      <p:sp>
        <p:nvSpPr>
          <p:cNvPr id="20" name="TextBox 20"/>
          <p:cNvSpPr txBox="1"/>
          <p:nvPr/>
        </p:nvSpPr>
        <p:spPr>
          <a:xfrm>
            <a:off x="3592830" y="5784992"/>
            <a:ext cx="12586959" cy="41605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 Tách PTH vế phải</a:t>
            </a:r>
          </a:p>
          <a:p>
            <a:pPr algn="just">
              <a:lnSpc>
                <a:spcPts val="4199"/>
              </a:lnSpc>
            </a:pPr>
            <a:r>
              <a:rPr lang="en-US" sz="2799" b="1">
                <a:solidFill>
                  <a:srgbClr val="000000"/>
                </a:solidFill>
                <a:latin typeface="Nunito Bold"/>
                <a:ea typeface="Nunito Bold"/>
                <a:cs typeface="Nunito Bold"/>
                <a:sym typeface="Nunito Bold"/>
              </a:rPr>
              <a:t>TENTAU → LOAITAU</a:t>
            </a:r>
          </a:p>
          <a:p>
            <a:pPr algn="just">
              <a:lnSpc>
                <a:spcPts val="4199"/>
              </a:lnSpc>
            </a:pPr>
            <a:r>
              <a:rPr lang="en-US" sz="2799" b="1">
                <a:solidFill>
                  <a:srgbClr val="000000"/>
                </a:solidFill>
                <a:latin typeface="Nunito Bold"/>
                <a:ea typeface="Nunito Bold"/>
                <a:cs typeface="Nunito Bold"/>
                <a:sym typeface="Nunito Bold"/>
              </a:rPr>
              <a:t>MACHUYEN → TENTAU</a:t>
            </a:r>
          </a:p>
          <a:p>
            <a:pPr algn="just">
              <a:lnSpc>
                <a:spcPts val="4199"/>
              </a:lnSpc>
            </a:pPr>
            <a:r>
              <a:rPr lang="en-US" sz="2799" b="1">
                <a:solidFill>
                  <a:srgbClr val="000000"/>
                </a:solidFill>
                <a:latin typeface="Nunito Bold"/>
                <a:ea typeface="Nunito Bold"/>
                <a:cs typeface="Nunito Bold"/>
                <a:sym typeface="Nunito Bold"/>
              </a:rPr>
              <a:t>MACHUYEN → LUONGHANG</a:t>
            </a:r>
          </a:p>
          <a:p>
            <a:pPr algn="just">
              <a:lnSpc>
                <a:spcPts val="4199"/>
              </a:lnSpc>
            </a:pPr>
            <a:r>
              <a:rPr lang="en-US" sz="2799" b="1">
                <a:solidFill>
                  <a:srgbClr val="000000"/>
                </a:solidFill>
                <a:latin typeface="Nunito Bold"/>
                <a:ea typeface="Nunito Bold"/>
                <a:cs typeface="Nunito Bold"/>
                <a:sym typeface="Nunito Bold"/>
              </a:rPr>
              <a:t>TENTAU,NGAY → BENCANG</a:t>
            </a:r>
          </a:p>
          <a:p>
            <a:pPr algn="just">
              <a:lnSpc>
                <a:spcPts val="4199"/>
              </a:lnSpc>
            </a:pPr>
            <a:r>
              <a:rPr lang="en-US" sz="2799" b="1">
                <a:solidFill>
                  <a:srgbClr val="000000"/>
                </a:solidFill>
                <a:latin typeface="Nunito Bold"/>
                <a:ea typeface="Nunito Bold"/>
                <a:cs typeface="Nunito Bold"/>
                <a:sym typeface="Nunito Bold"/>
              </a:rPr>
              <a:t>TENTAU,NGAY → MACHUYEN</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408018" y="5343159"/>
            <a:ext cx="2894394" cy="4943841"/>
          </a:xfrm>
          <a:custGeom>
            <a:avLst/>
            <a:gdLst/>
            <a:ahLst/>
            <a:cxnLst/>
            <a:rect l="l" t="t" r="r" b="b"/>
            <a:pathLst>
              <a:path w="2894394" h="4943841">
                <a:moveTo>
                  <a:pt x="0" y="0"/>
                </a:moveTo>
                <a:lnTo>
                  <a:pt x="2894394" y="0"/>
                </a:lnTo>
                <a:lnTo>
                  <a:pt x="2894394" y="4943841"/>
                </a:lnTo>
                <a:lnTo>
                  <a:pt x="0" y="4943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615420" y="2993318"/>
            <a:ext cx="13869874" cy="62560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2: Loại PTH có vế trái dư thừa</a:t>
            </a:r>
          </a:p>
          <a:p>
            <a:pPr algn="just">
              <a:lnSpc>
                <a:spcPts val="4199"/>
              </a:lnSpc>
            </a:pPr>
            <a:r>
              <a:rPr lang="en-US" sz="2799" b="1">
                <a:solidFill>
                  <a:srgbClr val="000000"/>
                </a:solidFill>
                <a:latin typeface="Nunito Bold"/>
                <a:ea typeface="Nunito Bold"/>
                <a:cs typeface="Nunito Bold"/>
                <a:sym typeface="Nunito Bold"/>
              </a:rPr>
              <a:t>Xét TENTAU,NGAY → BENCANG</a:t>
            </a:r>
          </a:p>
          <a:p>
            <a:pPr algn="just">
              <a:lnSpc>
                <a:spcPts val="4199"/>
              </a:lnSpc>
            </a:pPr>
            <a:r>
              <a:rPr lang="en-US" sz="2799" b="1">
                <a:solidFill>
                  <a:srgbClr val="000000"/>
                </a:solidFill>
                <a:latin typeface="Nunito Bold"/>
                <a:ea typeface="Nunito Bold"/>
                <a:cs typeface="Nunito Bold"/>
                <a:sym typeface="Nunito Bold"/>
              </a:rPr>
              <a:t>+ TENTAU⁺={TENTAU,LOAITAU} không chứ BENCANG, nên NGAY không dư thừa</a:t>
            </a:r>
          </a:p>
          <a:p>
            <a:pPr algn="just">
              <a:lnSpc>
                <a:spcPts val="4199"/>
              </a:lnSpc>
            </a:pPr>
            <a:r>
              <a:rPr lang="en-US" sz="2799" b="1">
                <a:solidFill>
                  <a:srgbClr val="000000"/>
                </a:solidFill>
                <a:latin typeface="Nunito Bold"/>
                <a:ea typeface="Nunito Bold"/>
                <a:cs typeface="Nunito Bold"/>
                <a:sym typeface="Nunito Bold"/>
              </a:rPr>
              <a:t>+ NGAY⁺={ NGAY } không chứ BENCANG, nên TENTAU không dư thừa</a:t>
            </a:r>
          </a:p>
          <a:p>
            <a:pPr algn="just">
              <a:lnSpc>
                <a:spcPts val="4199"/>
              </a:lnSpc>
            </a:pPr>
            <a:r>
              <a:rPr lang="en-US" sz="2799" b="1">
                <a:solidFill>
                  <a:srgbClr val="000000"/>
                </a:solidFill>
                <a:latin typeface="Nunito Bold"/>
                <a:ea typeface="Nunito Bold"/>
                <a:cs typeface="Nunito Bold"/>
                <a:sym typeface="Nunito Bold"/>
              </a:rPr>
              <a:t>Xét TENTAU,NGAY → MACHUYEN</a:t>
            </a:r>
          </a:p>
          <a:p>
            <a:pPr algn="just">
              <a:lnSpc>
                <a:spcPts val="4199"/>
              </a:lnSpc>
            </a:pPr>
            <a:r>
              <a:rPr lang="en-US" sz="2799" b="1">
                <a:solidFill>
                  <a:srgbClr val="000000"/>
                </a:solidFill>
                <a:latin typeface="Nunito Bold"/>
                <a:ea typeface="Nunito Bold"/>
                <a:cs typeface="Nunito Bold"/>
                <a:sym typeface="Nunito Bold"/>
              </a:rPr>
              <a:t>+ TENTAU⁺={TENTAU,LOAITAU} không chứ MACHUYEN, nên NGAY không dư thừa</a:t>
            </a:r>
          </a:p>
          <a:p>
            <a:pPr algn="just">
              <a:lnSpc>
                <a:spcPts val="4199"/>
              </a:lnSpc>
            </a:pPr>
            <a:r>
              <a:rPr lang="en-US" sz="2799" b="1">
                <a:solidFill>
                  <a:srgbClr val="000000"/>
                </a:solidFill>
                <a:latin typeface="Nunito Bold"/>
                <a:ea typeface="Nunito Bold"/>
                <a:cs typeface="Nunito Bold"/>
                <a:sym typeface="Nunito Bold"/>
              </a:rPr>
              <a:t>+ NGAY⁺={NGAY } không chứ MACHUYEN, nên TENTAU không dư thừa</a:t>
            </a:r>
          </a:p>
          <a:p>
            <a:pPr algn="just">
              <a:lnSpc>
                <a:spcPts val="4199"/>
              </a:lnSpc>
            </a:pPr>
            <a:r>
              <a:rPr lang="en-US" sz="2799" b="1">
                <a:solidFill>
                  <a:srgbClr val="000000"/>
                </a:solidFill>
                <a:latin typeface="Nunito Bold"/>
                <a:ea typeface="Nunito Bold"/>
                <a:cs typeface="Nunito Bold"/>
                <a:sym typeface="Nunito Bold"/>
              </a:rPr>
              <a:t>Vậy tập phủ tối thiểu là</a:t>
            </a:r>
          </a:p>
          <a:p>
            <a:pPr algn="just">
              <a:lnSpc>
                <a:spcPts val="4199"/>
              </a:lnSpc>
            </a:pPr>
            <a:r>
              <a:rPr lang="en-US" sz="2799" b="1">
                <a:solidFill>
                  <a:srgbClr val="000000"/>
                </a:solidFill>
                <a:latin typeface="Nunito Bold"/>
                <a:ea typeface="Nunito Bold"/>
                <a:cs typeface="Nunito Bold"/>
                <a:sym typeface="Nunito Bold"/>
              </a:rPr>
              <a:t>F*={ TENTAU → LOAITAU; MACHUYEN → TENTAU; MACHUYEN → LUONGHANG;</a:t>
            </a:r>
          </a:p>
          <a:p>
            <a:pPr algn="just">
              <a:lnSpc>
                <a:spcPts val="4199"/>
              </a:lnSpc>
            </a:pPr>
            <a:r>
              <a:rPr lang="en-US" sz="2799" b="1">
                <a:solidFill>
                  <a:srgbClr val="000000"/>
                </a:solidFill>
                <a:latin typeface="Nunito Bold"/>
                <a:ea typeface="Nunito Bold"/>
                <a:cs typeface="Nunito Bold"/>
                <a:sym typeface="Nunito Bold"/>
              </a:rPr>
              <a:t>TENTAU,NGAY BENCANG; TENTAU,NGAY → MACHUYEN }</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0" name="Freeform 20"/>
          <p:cNvSpPr/>
          <p:nvPr/>
        </p:nvSpPr>
        <p:spPr>
          <a:xfrm>
            <a:off x="408018" y="5343159"/>
            <a:ext cx="2894394" cy="4943841"/>
          </a:xfrm>
          <a:custGeom>
            <a:avLst/>
            <a:gdLst/>
            <a:ahLst/>
            <a:cxnLst/>
            <a:rect l="l" t="t" r="r" b="b"/>
            <a:pathLst>
              <a:path w="2894394" h="4943841">
                <a:moveTo>
                  <a:pt x="0" y="0"/>
                </a:moveTo>
                <a:lnTo>
                  <a:pt x="2894394" y="0"/>
                </a:lnTo>
                <a:lnTo>
                  <a:pt x="2894394" y="4943841"/>
                </a:lnTo>
                <a:lnTo>
                  <a:pt x="0" y="4943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592830" y="2942731"/>
            <a:ext cx="13440476" cy="26803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1/ Cho lược đồ CSDL Q (TENTAU, LOAITAU, MACHUYEN, LUONGHANG, BENCANG, NGAY)</a:t>
            </a:r>
          </a:p>
          <a:p>
            <a:pPr algn="just">
              <a:lnSpc>
                <a:spcPts val="4349"/>
              </a:lnSpc>
            </a:pPr>
            <a:r>
              <a:rPr lang="en-US" sz="2899" b="1">
                <a:solidFill>
                  <a:srgbClr val="003EA8"/>
                </a:solidFill>
                <a:latin typeface="Nunito Bold"/>
                <a:ea typeface="Nunito Bold"/>
                <a:cs typeface="Nunito Bold"/>
                <a:sym typeface="Nunito Bold"/>
              </a:rPr>
              <a:t>F={TENTAU → LOAITAU; MACHUYEN → TENTAU, LUONGHANG;</a:t>
            </a:r>
          </a:p>
          <a:p>
            <a:pPr algn="just">
              <a:lnSpc>
                <a:spcPts val="4349"/>
              </a:lnSpc>
            </a:pPr>
            <a:r>
              <a:rPr lang="en-US" sz="2899" b="1">
                <a:solidFill>
                  <a:srgbClr val="003EA8"/>
                </a:solidFill>
                <a:latin typeface="Nunito Bold"/>
                <a:ea typeface="Nunito Bold"/>
                <a:cs typeface="Nunito Bold"/>
                <a:sym typeface="Nunito Bold"/>
              </a:rPr>
              <a:t>TENTAU,NGAY → BENCANG, MACHUYEN}</a:t>
            </a:r>
          </a:p>
          <a:p>
            <a:pPr algn="just">
              <a:lnSpc>
                <a:spcPts val="4349"/>
              </a:lnSpc>
            </a:pPr>
            <a:r>
              <a:rPr lang="en-US" sz="2899" b="1">
                <a:solidFill>
                  <a:srgbClr val="003EA8"/>
                </a:solidFill>
                <a:latin typeface="Nunito Bold"/>
                <a:ea typeface="Nunito Bold"/>
                <a:cs typeface="Nunito Bold"/>
                <a:sym typeface="Nunito Bold"/>
              </a:rPr>
              <a:t>b) Tìm tất cả các khóa của Q</a:t>
            </a:r>
          </a:p>
        </p:txBody>
      </p:sp>
      <p:sp>
        <p:nvSpPr>
          <p:cNvPr id="20" name="TextBox 20"/>
          <p:cNvSpPr txBox="1"/>
          <p:nvPr/>
        </p:nvSpPr>
        <p:spPr>
          <a:xfrm>
            <a:off x="3592830" y="5784992"/>
            <a:ext cx="12586959" cy="41605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 Tìm tập nguồn TN</a:t>
            </a:r>
          </a:p>
          <a:p>
            <a:pPr algn="just">
              <a:lnSpc>
                <a:spcPts val="4199"/>
              </a:lnSpc>
            </a:pPr>
            <a:r>
              <a:rPr lang="en-US" sz="2799" b="1">
                <a:solidFill>
                  <a:srgbClr val="000000"/>
                </a:solidFill>
                <a:latin typeface="Nunito Bold"/>
                <a:ea typeface="Nunito Bold"/>
                <a:cs typeface="Nunito Bold"/>
                <a:sym typeface="Nunito Bold"/>
              </a:rPr>
              <a:t>TN=U-vế phải</a:t>
            </a:r>
          </a:p>
          <a:p>
            <a:pPr algn="just">
              <a:lnSpc>
                <a:spcPts val="4199"/>
              </a:lnSpc>
            </a:pPr>
            <a:r>
              <a:rPr lang="en-US" sz="2799" b="1">
                <a:solidFill>
                  <a:srgbClr val="000000"/>
                </a:solidFill>
                <a:latin typeface="Nunito Bold"/>
                <a:ea typeface="Nunito Bold"/>
                <a:cs typeface="Nunito Bold"/>
                <a:sym typeface="Nunito Bold"/>
              </a:rPr>
              <a:t>TN={NGAY }</a:t>
            </a:r>
          </a:p>
          <a:p>
            <a:pPr algn="just">
              <a:lnSpc>
                <a:spcPts val="4199"/>
              </a:lnSpc>
            </a:pPr>
            <a:r>
              <a:rPr lang="en-US" sz="2799" b="1">
                <a:solidFill>
                  <a:srgbClr val="000000"/>
                </a:solidFill>
                <a:latin typeface="Nunito Bold"/>
                <a:ea typeface="Nunito Bold"/>
                <a:cs typeface="Nunito Bold"/>
                <a:sym typeface="Nunito Bold"/>
              </a:rPr>
              <a:t>TN+={NGAY } !=Q</a:t>
            </a:r>
          </a:p>
          <a:p>
            <a:pPr algn="just">
              <a:lnSpc>
                <a:spcPts val="4199"/>
              </a:lnSpc>
            </a:pPr>
            <a:r>
              <a:rPr lang="en-US" sz="2799" b="1">
                <a:solidFill>
                  <a:srgbClr val="000000"/>
                </a:solidFill>
                <a:latin typeface="Nunito Bold"/>
                <a:ea typeface="Nunito Bold"/>
                <a:cs typeface="Nunito Bold"/>
                <a:sym typeface="Nunito Bold"/>
              </a:rPr>
              <a:t>Bước 2: Tim trung gian TG= VP giao VT</a:t>
            </a:r>
          </a:p>
          <a:p>
            <a:pPr algn="just">
              <a:lnSpc>
                <a:spcPts val="4199"/>
              </a:lnSpc>
            </a:pPr>
            <a:r>
              <a:rPr lang="en-US" sz="2799" b="1">
                <a:solidFill>
                  <a:srgbClr val="000000"/>
                </a:solidFill>
                <a:latin typeface="Nunito Bold"/>
                <a:ea typeface="Nunito Bold"/>
                <a:cs typeface="Nunito Bold"/>
                <a:sym typeface="Nunito Bold"/>
              </a:rPr>
              <a:t>TG={TENTAU,MACHUYEN}</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a:off x="408018" y="5343159"/>
            <a:ext cx="2894394" cy="4943841"/>
          </a:xfrm>
          <a:custGeom>
            <a:avLst/>
            <a:gdLst/>
            <a:ahLst/>
            <a:cxnLst/>
            <a:rect l="l" t="t" r="r" b="b"/>
            <a:pathLst>
              <a:path w="2894394" h="4943841">
                <a:moveTo>
                  <a:pt x="0" y="0"/>
                </a:moveTo>
                <a:lnTo>
                  <a:pt x="2894394" y="0"/>
                </a:lnTo>
                <a:lnTo>
                  <a:pt x="2894394" y="4943841"/>
                </a:lnTo>
                <a:lnTo>
                  <a:pt x="0" y="4943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05495" y="657204"/>
            <a:ext cx="9009410" cy="1907038"/>
            <a:chOff x="0" y="0"/>
            <a:chExt cx="3286657" cy="695693"/>
          </a:xfrm>
        </p:grpSpPr>
        <p:sp>
          <p:nvSpPr>
            <p:cNvPr id="4" name="Freeform 4"/>
            <p:cNvSpPr/>
            <p:nvPr/>
          </p:nvSpPr>
          <p:spPr>
            <a:xfrm>
              <a:off x="0" y="0"/>
              <a:ext cx="3286657" cy="695693"/>
            </a:xfrm>
            <a:custGeom>
              <a:avLst/>
              <a:gdLst/>
              <a:ahLst/>
              <a:cxnLst/>
              <a:rect l="l" t="t" r="r" b="b"/>
              <a:pathLst>
                <a:path w="3286657" h="695693">
                  <a:moveTo>
                    <a:pt x="0" y="0"/>
                  </a:moveTo>
                  <a:lnTo>
                    <a:pt x="3286657" y="0"/>
                  </a:lnTo>
                  <a:lnTo>
                    <a:pt x="3286657" y="695693"/>
                  </a:lnTo>
                  <a:lnTo>
                    <a:pt x="0" y="695693"/>
                  </a:lnTo>
                  <a:close/>
                </a:path>
              </a:pathLst>
            </a:custGeom>
            <a:solidFill>
              <a:srgbClr val="FFFFFF"/>
            </a:solidFill>
          </p:spPr>
        </p:sp>
      </p:grpSp>
      <p:grpSp>
        <p:nvGrpSpPr>
          <p:cNvPr id="5" name="Group 5"/>
          <p:cNvGrpSpPr/>
          <p:nvPr/>
        </p:nvGrpSpPr>
        <p:grpSpPr>
          <a:xfrm>
            <a:off x="905495" y="2915205"/>
            <a:ext cx="9009410" cy="6235469"/>
            <a:chOff x="0" y="0"/>
            <a:chExt cx="3286657" cy="2274716"/>
          </a:xfrm>
        </p:grpSpPr>
        <p:sp>
          <p:nvSpPr>
            <p:cNvPr id="6" name="Freeform 6"/>
            <p:cNvSpPr/>
            <p:nvPr/>
          </p:nvSpPr>
          <p:spPr>
            <a:xfrm>
              <a:off x="0" y="0"/>
              <a:ext cx="3286657" cy="2274716"/>
            </a:xfrm>
            <a:custGeom>
              <a:avLst/>
              <a:gdLst/>
              <a:ahLst/>
              <a:cxnLst/>
              <a:rect l="l" t="t" r="r" b="b"/>
              <a:pathLst>
                <a:path w="3286657" h="2274716">
                  <a:moveTo>
                    <a:pt x="0" y="0"/>
                  </a:moveTo>
                  <a:lnTo>
                    <a:pt x="3286657" y="0"/>
                  </a:lnTo>
                  <a:lnTo>
                    <a:pt x="3286657" y="2274716"/>
                  </a:lnTo>
                  <a:lnTo>
                    <a:pt x="0" y="2274716"/>
                  </a:lnTo>
                  <a:close/>
                </a:path>
              </a:pathLst>
            </a:custGeom>
            <a:solidFill>
              <a:srgbClr val="FFFFFF"/>
            </a:solidFill>
          </p:spPr>
        </p:sp>
      </p:grpSp>
      <p:grpSp>
        <p:nvGrpSpPr>
          <p:cNvPr id="7" name="Group 7"/>
          <p:cNvGrpSpPr/>
          <p:nvPr/>
        </p:nvGrpSpPr>
        <p:grpSpPr>
          <a:xfrm>
            <a:off x="10261150" y="657204"/>
            <a:ext cx="7087021" cy="8045795"/>
            <a:chOff x="0" y="0"/>
            <a:chExt cx="2585364" cy="2935128"/>
          </a:xfrm>
        </p:grpSpPr>
        <p:sp>
          <p:nvSpPr>
            <p:cNvPr id="8" name="Freeform 8"/>
            <p:cNvSpPr/>
            <p:nvPr/>
          </p:nvSpPr>
          <p:spPr>
            <a:xfrm>
              <a:off x="0" y="0"/>
              <a:ext cx="2585364" cy="2935128"/>
            </a:xfrm>
            <a:custGeom>
              <a:avLst/>
              <a:gdLst/>
              <a:ahLst/>
              <a:cxnLst/>
              <a:rect l="l" t="t" r="r" b="b"/>
              <a:pathLst>
                <a:path w="2585364" h="2935128">
                  <a:moveTo>
                    <a:pt x="0" y="0"/>
                  </a:moveTo>
                  <a:lnTo>
                    <a:pt x="2585364" y="0"/>
                  </a:lnTo>
                  <a:lnTo>
                    <a:pt x="2585364" y="2935128"/>
                  </a:lnTo>
                  <a:lnTo>
                    <a:pt x="0" y="2935128"/>
                  </a:lnTo>
                  <a:close/>
                </a:path>
              </a:pathLst>
            </a:custGeom>
            <a:solidFill>
              <a:srgbClr val="FFFFFF"/>
            </a:solidFill>
          </p:spPr>
        </p:sp>
      </p:grpSp>
      <p:grpSp>
        <p:nvGrpSpPr>
          <p:cNvPr id="9" name="Group 9"/>
          <p:cNvGrpSpPr/>
          <p:nvPr/>
        </p:nvGrpSpPr>
        <p:grpSpPr>
          <a:xfrm>
            <a:off x="10626673" y="1011978"/>
            <a:ext cx="6355975" cy="7351955"/>
            <a:chOff x="0" y="0"/>
            <a:chExt cx="8474633" cy="9802607"/>
          </a:xfrm>
        </p:grpSpPr>
        <p:pic>
          <p:nvPicPr>
            <p:cNvPr id="10" name="Picture 10"/>
            <p:cNvPicPr>
              <a:picLocks noChangeAspect="1"/>
            </p:cNvPicPr>
            <p:nvPr/>
          </p:nvPicPr>
          <p:blipFill>
            <a:blip r:embed="rId3"/>
            <a:srcRect t="11395" b="11395"/>
            <a:stretch>
              <a:fillRect/>
            </a:stretch>
          </p:blipFill>
          <p:spPr>
            <a:xfrm>
              <a:off x="0" y="0"/>
              <a:ext cx="8474633" cy="9802607"/>
            </a:xfrm>
            <a:prstGeom prst="rect">
              <a:avLst/>
            </a:prstGeom>
          </p:spPr>
        </p:pic>
      </p:grpSp>
      <p:sp>
        <p:nvSpPr>
          <p:cNvPr id="11" name="Freeform 11"/>
          <p:cNvSpPr/>
          <p:nvPr/>
        </p:nvSpPr>
        <p:spPr>
          <a:xfrm>
            <a:off x="15301511" y="-207276"/>
            <a:ext cx="4876557" cy="1728961"/>
          </a:xfrm>
          <a:custGeom>
            <a:avLst/>
            <a:gdLst/>
            <a:ahLst/>
            <a:cxnLst/>
            <a:rect l="l" t="t" r="r" b="b"/>
            <a:pathLst>
              <a:path w="4876557" h="1728961">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10800000">
            <a:off x="8469322" y="9150674"/>
            <a:ext cx="4876557" cy="1728961"/>
          </a:xfrm>
          <a:custGeom>
            <a:avLst/>
            <a:gdLst/>
            <a:ahLst/>
            <a:cxnLst/>
            <a:rect l="l" t="t" r="r" b="b"/>
            <a:pathLst>
              <a:path w="4876557" h="1728961">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3" name="Group 13"/>
          <p:cNvGrpSpPr/>
          <p:nvPr/>
        </p:nvGrpSpPr>
        <p:grpSpPr>
          <a:xfrm>
            <a:off x="905495" y="9503099"/>
            <a:ext cx="3539104" cy="617207"/>
            <a:chOff x="0" y="0"/>
            <a:chExt cx="1291075" cy="225159"/>
          </a:xfrm>
        </p:grpSpPr>
        <p:sp>
          <p:nvSpPr>
            <p:cNvPr id="14" name="Freeform 14"/>
            <p:cNvSpPr/>
            <p:nvPr/>
          </p:nvSpPr>
          <p:spPr>
            <a:xfrm>
              <a:off x="0" y="0"/>
              <a:ext cx="1291075" cy="225159"/>
            </a:xfrm>
            <a:custGeom>
              <a:avLst/>
              <a:gdLst/>
              <a:ahLst/>
              <a:cxnLst/>
              <a:rect l="l" t="t" r="r" b="b"/>
              <a:pathLst>
                <a:path w="1291075" h="225159">
                  <a:moveTo>
                    <a:pt x="0" y="0"/>
                  </a:moveTo>
                  <a:lnTo>
                    <a:pt x="1291075" y="0"/>
                  </a:lnTo>
                  <a:lnTo>
                    <a:pt x="1291075" y="225159"/>
                  </a:lnTo>
                  <a:lnTo>
                    <a:pt x="0" y="225159"/>
                  </a:lnTo>
                  <a:close/>
                </a:path>
              </a:pathLst>
            </a:custGeom>
            <a:solidFill>
              <a:srgbClr val="FFFFFF"/>
            </a:solidFill>
          </p:spPr>
        </p:sp>
      </p:grpSp>
      <p:sp>
        <p:nvSpPr>
          <p:cNvPr id="15" name="Freeform 15"/>
          <p:cNvSpPr/>
          <p:nvPr/>
        </p:nvSpPr>
        <p:spPr>
          <a:xfrm>
            <a:off x="295787" y="291782"/>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887918" y="915431"/>
            <a:ext cx="7049083" cy="13811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3EA8"/>
                </a:solidFill>
                <a:latin typeface="Nunito Bold"/>
                <a:ea typeface="Nunito Bold"/>
                <a:cs typeface="Nunito Bold"/>
                <a:sym typeface="Nunito Bold"/>
              </a:rPr>
              <a:t>Nội dung</a:t>
            </a:r>
          </a:p>
        </p:txBody>
      </p:sp>
      <p:grpSp>
        <p:nvGrpSpPr>
          <p:cNvPr id="17" name="Group 17"/>
          <p:cNvGrpSpPr/>
          <p:nvPr/>
        </p:nvGrpSpPr>
        <p:grpSpPr>
          <a:xfrm>
            <a:off x="1395519" y="3577634"/>
            <a:ext cx="8354078" cy="6297453"/>
            <a:chOff x="0" y="0"/>
            <a:chExt cx="11138771" cy="8396604"/>
          </a:xfrm>
        </p:grpSpPr>
        <p:sp>
          <p:nvSpPr>
            <p:cNvPr id="18" name="TextBox 18"/>
            <p:cNvSpPr txBox="1"/>
            <p:nvPr/>
          </p:nvSpPr>
          <p:spPr>
            <a:xfrm>
              <a:off x="3569" y="7527712"/>
              <a:ext cx="11135202" cy="844762"/>
            </a:xfrm>
            <a:prstGeom prst="rect">
              <a:avLst/>
            </a:prstGeom>
          </p:spPr>
          <p:txBody>
            <a:bodyPr lIns="0" tIns="0" rIns="0" bIns="0" rtlCol="0" anchor="t">
              <a:spAutoFit/>
            </a:bodyPr>
            <a:lstStyle/>
            <a:p>
              <a:pPr algn="l">
                <a:lnSpc>
                  <a:spcPts val="5102"/>
                </a:lnSpc>
              </a:pPr>
              <a:endParaRPr/>
            </a:p>
          </p:txBody>
        </p:sp>
        <p:sp>
          <p:nvSpPr>
            <p:cNvPr id="19" name="TextBox 19"/>
            <p:cNvSpPr txBox="1"/>
            <p:nvPr/>
          </p:nvSpPr>
          <p:spPr>
            <a:xfrm>
              <a:off x="0" y="1345636"/>
              <a:ext cx="11135202" cy="1771651"/>
            </a:xfrm>
            <a:prstGeom prst="rect">
              <a:avLst/>
            </a:prstGeom>
          </p:spPr>
          <p:txBody>
            <a:bodyPr lIns="0" tIns="0" rIns="0" bIns="0" rtlCol="0" anchor="t">
              <a:spAutoFit/>
            </a:bodyPr>
            <a:lstStyle/>
            <a:p>
              <a:pPr marL="890576" lvl="1" indent="-445288" algn="l">
                <a:lnSpc>
                  <a:spcPts val="5362"/>
                </a:lnSpc>
                <a:buFont typeface="Arial"/>
                <a:buChar char="•"/>
              </a:pPr>
              <a:r>
                <a:rPr lang="en-US" sz="4124">
                  <a:solidFill>
                    <a:srgbClr val="000000"/>
                  </a:solidFill>
                  <a:latin typeface="Cabin"/>
                  <a:ea typeface="Cabin"/>
                  <a:cs typeface="Cabin"/>
                  <a:sym typeface="Cabin"/>
                </a:rPr>
                <a:t>Xây dựng mô hình ER, </a:t>
              </a:r>
            </a:p>
            <a:p>
              <a:pPr algn="l">
                <a:lnSpc>
                  <a:spcPts val="5362"/>
                </a:lnSpc>
              </a:pPr>
              <a:r>
                <a:rPr lang="en-US" sz="4124">
                  <a:solidFill>
                    <a:srgbClr val="000000"/>
                  </a:solidFill>
                  <a:latin typeface="Cabin"/>
                  <a:ea typeface="Cabin"/>
                  <a:cs typeface="Cabin"/>
                  <a:sym typeface="Cabin"/>
                </a:rPr>
                <a:t>       lược đồ quan hệ</a:t>
              </a:r>
            </a:p>
          </p:txBody>
        </p:sp>
        <p:sp>
          <p:nvSpPr>
            <p:cNvPr id="20" name="TextBox 20"/>
            <p:cNvSpPr txBox="1"/>
            <p:nvPr/>
          </p:nvSpPr>
          <p:spPr>
            <a:xfrm>
              <a:off x="0" y="-47625"/>
              <a:ext cx="11135202" cy="1031452"/>
            </a:xfrm>
            <a:prstGeom prst="rect">
              <a:avLst/>
            </a:prstGeom>
          </p:spPr>
          <p:txBody>
            <a:bodyPr lIns="0" tIns="0" rIns="0" bIns="0" rtlCol="0" anchor="t">
              <a:spAutoFit/>
            </a:bodyPr>
            <a:lstStyle/>
            <a:p>
              <a:pPr algn="l">
                <a:lnSpc>
                  <a:spcPts val="6369"/>
                </a:lnSpc>
              </a:pPr>
              <a:r>
                <a:rPr lang="en-US" sz="4899" b="1">
                  <a:solidFill>
                    <a:srgbClr val="022F7C"/>
                  </a:solidFill>
                  <a:latin typeface="Nunito Bold"/>
                  <a:ea typeface="Nunito Bold"/>
                  <a:cs typeface="Nunito Bold"/>
                  <a:sym typeface="Nunito Bold"/>
                </a:rPr>
                <a:t>Phần A</a:t>
              </a:r>
            </a:p>
          </p:txBody>
        </p:sp>
        <p:sp>
          <p:nvSpPr>
            <p:cNvPr id="21" name="TextBox 21"/>
            <p:cNvSpPr txBox="1"/>
            <p:nvPr/>
          </p:nvSpPr>
          <p:spPr>
            <a:xfrm>
              <a:off x="0" y="4897329"/>
              <a:ext cx="11135202" cy="869951"/>
            </a:xfrm>
            <a:prstGeom prst="rect">
              <a:avLst/>
            </a:prstGeom>
          </p:spPr>
          <p:txBody>
            <a:bodyPr lIns="0" tIns="0" rIns="0" bIns="0" rtlCol="0" anchor="t">
              <a:spAutoFit/>
            </a:bodyPr>
            <a:lstStyle/>
            <a:p>
              <a:pPr marL="890576" lvl="1" indent="-445288" algn="l">
                <a:lnSpc>
                  <a:spcPts val="5362"/>
                </a:lnSpc>
                <a:buFont typeface="Arial"/>
                <a:buChar char="•"/>
              </a:pPr>
              <a:r>
                <a:rPr lang="en-US" sz="4124">
                  <a:solidFill>
                    <a:srgbClr val="000000"/>
                  </a:solidFill>
                  <a:latin typeface="Cabin"/>
                  <a:ea typeface="Cabin"/>
                  <a:cs typeface="Cabin"/>
                  <a:sym typeface="Cabin"/>
                </a:rPr>
                <a:t>Chuẩn hoá cơ sở dữ liệu</a:t>
              </a:r>
            </a:p>
          </p:txBody>
        </p:sp>
        <p:sp>
          <p:nvSpPr>
            <p:cNvPr id="22" name="TextBox 22"/>
            <p:cNvSpPr txBox="1"/>
            <p:nvPr/>
          </p:nvSpPr>
          <p:spPr>
            <a:xfrm>
              <a:off x="0" y="3504068"/>
              <a:ext cx="11135202" cy="1031452"/>
            </a:xfrm>
            <a:prstGeom prst="rect">
              <a:avLst/>
            </a:prstGeom>
          </p:spPr>
          <p:txBody>
            <a:bodyPr lIns="0" tIns="0" rIns="0" bIns="0" rtlCol="0" anchor="t">
              <a:spAutoFit/>
            </a:bodyPr>
            <a:lstStyle/>
            <a:p>
              <a:pPr algn="l">
                <a:lnSpc>
                  <a:spcPts val="6369"/>
                </a:lnSpc>
              </a:pPr>
              <a:r>
                <a:rPr lang="en-US" sz="4899" b="1">
                  <a:solidFill>
                    <a:srgbClr val="022F7C"/>
                  </a:solidFill>
                  <a:latin typeface="Nunito Bold"/>
                  <a:ea typeface="Nunito Bold"/>
                  <a:cs typeface="Nunito Bold"/>
                  <a:sym typeface="Nunito Bold"/>
                </a:rPr>
                <a:t>Phần B</a:t>
              </a:r>
            </a:p>
          </p:txBody>
        </p:sp>
        <p:sp>
          <p:nvSpPr>
            <p:cNvPr id="23" name="TextBox 23"/>
            <p:cNvSpPr txBox="1"/>
            <p:nvPr/>
          </p:nvSpPr>
          <p:spPr>
            <a:xfrm>
              <a:off x="3569" y="6150185"/>
              <a:ext cx="11135202" cy="1031452"/>
            </a:xfrm>
            <a:prstGeom prst="rect">
              <a:avLst/>
            </a:prstGeom>
          </p:spPr>
          <p:txBody>
            <a:bodyPr lIns="0" tIns="0" rIns="0" bIns="0" rtlCol="0" anchor="t">
              <a:spAutoFit/>
            </a:bodyPr>
            <a:lstStyle/>
            <a:p>
              <a:pPr algn="l">
                <a:lnSpc>
                  <a:spcPts val="636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6" name="Freeform 16"/>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408018" y="5343159"/>
            <a:ext cx="2894394" cy="4943841"/>
          </a:xfrm>
          <a:custGeom>
            <a:avLst/>
            <a:gdLst/>
            <a:ahLst/>
            <a:cxnLst/>
            <a:rect l="l" t="t" r="r" b="b"/>
            <a:pathLst>
              <a:path w="2894394" h="4943841">
                <a:moveTo>
                  <a:pt x="0" y="0"/>
                </a:moveTo>
                <a:lnTo>
                  <a:pt x="2894394" y="0"/>
                </a:lnTo>
                <a:lnTo>
                  <a:pt x="2894394" y="4943841"/>
                </a:lnTo>
                <a:lnTo>
                  <a:pt x="0" y="49438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3897668" y="3818824"/>
            <a:ext cx="12660105" cy="2373770"/>
          </a:xfrm>
          <a:custGeom>
            <a:avLst/>
            <a:gdLst/>
            <a:ahLst/>
            <a:cxnLst/>
            <a:rect l="l" t="t" r="r" b="b"/>
            <a:pathLst>
              <a:path w="12660105" h="2373770">
                <a:moveTo>
                  <a:pt x="0" y="0"/>
                </a:moveTo>
                <a:lnTo>
                  <a:pt x="12660105" y="0"/>
                </a:lnTo>
                <a:lnTo>
                  <a:pt x="12660105" y="2373770"/>
                </a:lnTo>
                <a:lnTo>
                  <a:pt x="0" y="2373770"/>
                </a:lnTo>
                <a:lnTo>
                  <a:pt x="0" y="0"/>
                </a:lnTo>
                <a:close/>
              </a:path>
            </a:pathLst>
          </a:custGeom>
          <a:blipFill>
            <a:blip r:embed="rId11"/>
            <a:stretch>
              <a:fillRect/>
            </a:stretch>
          </a:blipFill>
        </p:spPr>
      </p:sp>
      <p:sp>
        <p:nvSpPr>
          <p:cNvPr id="20" name="TextBox 20"/>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21" name="TextBox 21"/>
          <p:cNvSpPr txBox="1"/>
          <p:nvPr/>
        </p:nvSpPr>
        <p:spPr>
          <a:xfrm>
            <a:off x="3615420" y="2993318"/>
            <a:ext cx="13869874" cy="49339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3: Tìm khóa </a:t>
            </a:r>
          </a:p>
        </p:txBody>
      </p:sp>
      <p:sp>
        <p:nvSpPr>
          <p:cNvPr id="22" name="TextBox 22"/>
          <p:cNvSpPr txBox="1"/>
          <p:nvPr/>
        </p:nvSpPr>
        <p:spPr>
          <a:xfrm>
            <a:off x="3700501" y="6449769"/>
            <a:ext cx="13869874" cy="49339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Vậy khóa của Q là {TENTAU, MACHUYEN, NGAY}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592830" y="2942731"/>
            <a:ext cx="13628864" cy="159448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 6/ Xét lược đồ quan hệ và tập phụ thuộc dữ liệu: Q(C,T,H,R,S,G)</a:t>
            </a:r>
          </a:p>
          <a:p>
            <a:pPr algn="just">
              <a:lnSpc>
                <a:spcPts val="4349"/>
              </a:lnSpc>
            </a:pPr>
            <a:r>
              <a:rPr lang="en-US" sz="2899" b="1">
                <a:solidFill>
                  <a:srgbClr val="003EA8"/>
                </a:solidFill>
                <a:latin typeface="Nunito Bold"/>
                <a:ea typeface="Nunito Bold"/>
                <a:cs typeface="Nunito Bold"/>
                <a:sym typeface="Nunito Bold"/>
              </a:rPr>
              <a:t>f={ f₁: C→T; f₂: HR→ C; f₃: HT→ R; f₄: CS→ G; f₅: HS→ R}.Tìm phủ tối thiểu của F</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3592830" y="4252258"/>
            <a:ext cx="6843563" cy="468439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Xét HR→ C</a:t>
            </a:r>
          </a:p>
          <a:p>
            <a:pPr algn="just">
              <a:lnSpc>
                <a:spcPts val="4199"/>
              </a:lnSpc>
            </a:pPr>
            <a:r>
              <a:rPr lang="en-US" sz="2799" b="1">
                <a:solidFill>
                  <a:srgbClr val="000000"/>
                </a:solidFill>
                <a:latin typeface="Nunito Bold"/>
                <a:ea typeface="Nunito Bold"/>
                <a:cs typeface="Nunito Bold"/>
                <a:sym typeface="Nunito Bold"/>
              </a:rPr>
              <a:t>+H⁺={H} không chứa C. </a:t>
            </a:r>
          </a:p>
          <a:p>
            <a:pPr algn="just">
              <a:lnSpc>
                <a:spcPts val="4199"/>
              </a:lnSpc>
            </a:pPr>
            <a:r>
              <a:rPr lang="en-US" sz="2799" b="1">
                <a:solidFill>
                  <a:srgbClr val="000000"/>
                </a:solidFill>
                <a:latin typeface="Nunito Bold"/>
                <a:ea typeface="Nunito Bold"/>
                <a:cs typeface="Nunito Bold"/>
                <a:sym typeface="Nunito Bold"/>
              </a:rPr>
              <a:t>Nên R không thừa</a:t>
            </a:r>
          </a:p>
          <a:p>
            <a:pPr algn="just">
              <a:lnSpc>
                <a:spcPts val="4199"/>
              </a:lnSpc>
            </a:pPr>
            <a:r>
              <a:rPr lang="en-US" sz="2799" b="1">
                <a:solidFill>
                  <a:srgbClr val="000000"/>
                </a:solidFill>
                <a:latin typeface="Nunito Bold"/>
                <a:ea typeface="Nunito Bold"/>
                <a:cs typeface="Nunito Bold"/>
                <a:sym typeface="Nunito Bold"/>
              </a:rPr>
              <a:t>+R⁺={R} không chứa C. </a:t>
            </a:r>
          </a:p>
          <a:p>
            <a:pPr algn="just">
              <a:lnSpc>
                <a:spcPts val="4199"/>
              </a:lnSpc>
            </a:pPr>
            <a:r>
              <a:rPr lang="en-US" sz="2799" b="1">
                <a:solidFill>
                  <a:srgbClr val="000000"/>
                </a:solidFill>
                <a:latin typeface="Nunito Bold"/>
                <a:ea typeface="Nunito Bold"/>
                <a:cs typeface="Nunito Bold"/>
                <a:sym typeface="Nunito Bold"/>
              </a:rPr>
              <a:t>Nên H không thừa</a:t>
            </a:r>
          </a:p>
          <a:p>
            <a:pPr algn="just">
              <a:lnSpc>
                <a:spcPts val="4199"/>
              </a:lnSpc>
            </a:pPr>
            <a:r>
              <a:rPr lang="en-US" sz="2799" b="1">
                <a:solidFill>
                  <a:srgbClr val="000000"/>
                </a:solidFill>
                <a:latin typeface="Nunito Bold"/>
                <a:ea typeface="Nunito Bold"/>
                <a:cs typeface="Nunito Bold"/>
                <a:sym typeface="Nunito Bold"/>
              </a:rPr>
              <a:t>Xét HT→ R</a:t>
            </a:r>
          </a:p>
          <a:p>
            <a:pPr algn="just">
              <a:lnSpc>
                <a:spcPts val="4199"/>
              </a:lnSpc>
            </a:pPr>
            <a:r>
              <a:rPr lang="en-US" sz="2799" b="1">
                <a:solidFill>
                  <a:srgbClr val="000000"/>
                </a:solidFill>
                <a:latin typeface="Nunito Bold"/>
                <a:ea typeface="Nunito Bold"/>
                <a:cs typeface="Nunito Bold"/>
                <a:sym typeface="Nunito Bold"/>
              </a:rPr>
              <a:t>+H⁺={H} không chứa R. </a:t>
            </a:r>
          </a:p>
          <a:p>
            <a:pPr algn="just">
              <a:lnSpc>
                <a:spcPts val="4199"/>
              </a:lnSpc>
            </a:pPr>
            <a:r>
              <a:rPr lang="en-US" sz="2799" b="1">
                <a:solidFill>
                  <a:srgbClr val="000000"/>
                </a:solidFill>
                <a:latin typeface="Nunito Bold"/>
                <a:ea typeface="Nunito Bold"/>
                <a:cs typeface="Nunito Bold"/>
                <a:sym typeface="Nunito Bold"/>
              </a:rPr>
              <a:t>Nên T không thừa</a:t>
            </a:r>
          </a:p>
          <a:p>
            <a:pPr algn="just">
              <a:lnSpc>
                <a:spcPts val="4199"/>
              </a:lnSpc>
            </a:pPr>
            <a:r>
              <a:rPr lang="en-US" sz="2799" b="1">
                <a:solidFill>
                  <a:srgbClr val="000000"/>
                </a:solidFill>
                <a:latin typeface="Nunito Bold"/>
                <a:ea typeface="Nunito Bold"/>
                <a:cs typeface="Nunito Bold"/>
                <a:sym typeface="Nunito Bold"/>
              </a:rPr>
              <a:t>+T⁺={T} không chứa R. Nên H không thừa</a:t>
            </a:r>
          </a:p>
        </p:txBody>
      </p:sp>
      <p:sp>
        <p:nvSpPr>
          <p:cNvPr id="21" name="TextBox 21"/>
          <p:cNvSpPr txBox="1"/>
          <p:nvPr/>
        </p:nvSpPr>
        <p:spPr>
          <a:xfrm>
            <a:off x="10407262" y="4238131"/>
            <a:ext cx="6907987" cy="468439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Xét CS→ G</a:t>
            </a:r>
          </a:p>
          <a:p>
            <a:pPr algn="just">
              <a:lnSpc>
                <a:spcPts val="4199"/>
              </a:lnSpc>
            </a:pPr>
            <a:r>
              <a:rPr lang="en-US" sz="2799" b="1">
                <a:solidFill>
                  <a:srgbClr val="000000"/>
                </a:solidFill>
                <a:latin typeface="Nunito Bold"/>
                <a:ea typeface="Nunito Bold"/>
                <a:cs typeface="Nunito Bold"/>
                <a:sym typeface="Nunito Bold"/>
              </a:rPr>
              <a:t>+C⁺={ CT } không chứa G. Nên S không thừa</a:t>
            </a:r>
          </a:p>
          <a:p>
            <a:pPr algn="just">
              <a:lnSpc>
                <a:spcPts val="4199"/>
              </a:lnSpc>
            </a:pPr>
            <a:r>
              <a:rPr lang="en-US" sz="2799" b="1">
                <a:solidFill>
                  <a:srgbClr val="000000"/>
                </a:solidFill>
                <a:latin typeface="Nunito Bold"/>
                <a:ea typeface="Nunito Bold"/>
                <a:cs typeface="Nunito Bold"/>
                <a:sym typeface="Nunito Bold"/>
              </a:rPr>
              <a:t>+S⁺={ S } không chứa G. Nên C không thừa</a:t>
            </a:r>
          </a:p>
          <a:p>
            <a:pPr algn="just">
              <a:lnSpc>
                <a:spcPts val="4199"/>
              </a:lnSpc>
            </a:pPr>
            <a:r>
              <a:rPr lang="en-US" sz="2799" b="1">
                <a:solidFill>
                  <a:srgbClr val="000000"/>
                </a:solidFill>
                <a:latin typeface="Nunito Bold"/>
                <a:ea typeface="Nunito Bold"/>
                <a:cs typeface="Nunito Bold"/>
                <a:sym typeface="Nunito Bold"/>
              </a:rPr>
              <a:t>Xét HS→ R</a:t>
            </a:r>
          </a:p>
          <a:p>
            <a:pPr algn="just">
              <a:lnSpc>
                <a:spcPts val="4199"/>
              </a:lnSpc>
            </a:pPr>
            <a:r>
              <a:rPr lang="en-US" sz="2799" b="1">
                <a:solidFill>
                  <a:srgbClr val="000000"/>
                </a:solidFill>
                <a:latin typeface="Nunito Bold"/>
                <a:ea typeface="Nunito Bold"/>
                <a:cs typeface="Nunito Bold"/>
                <a:sym typeface="Nunito Bold"/>
              </a:rPr>
              <a:t>+H⁺={H} không chứa R. Nên S không thừa</a:t>
            </a:r>
          </a:p>
          <a:p>
            <a:pPr algn="just">
              <a:lnSpc>
                <a:spcPts val="4199"/>
              </a:lnSpc>
            </a:pPr>
            <a:r>
              <a:rPr lang="en-US" sz="2799" b="1">
                <a:solidFill>
                  <a:srgbClr val="000000"/>
                </a:solidFill>
                <a:latin typeface="Nunito Bold"/>
                <a:ea typeface="Nunito Bold"/>
                <a:cs typeface="Nunito Bold"/>
                <a:sym typeface="Nunito Bold"/>
              </a:rPr>
              <a:t>+S⁺={S} không chứa R. Nên H không thừa</a:t>
            </a:r>
          </a:p>
          <a:p>
            <a:pPr algn="just">
              <a:lnSpc>
                <a:spcPts val="4199"/>
              </a:lnSpc>
            </a:pPr>
            <a:endParaRPr lang="en-US" sz="2799" b="1">
              <a:solidFill>
                <a:srgbClr val="000000"/>
              </a:solidFill>
              <a:latin typeface="Nunito Bold"/>
              <a:ea typeface="Nunito Bold"/>
              <a:cs typeface="Nunito Bold"/>
              <a:sym typeface="Nunito Bold"/>
            </a:endParaRPr>
          </a:p>
        </p:txBody>
      </p:sp>
      <p:sp>
        <p:nvSpPr>
          <p:cNvPr id="22" name="TextBox 22"/>
          <p:cNvSpPr txBox="1"/>
          <p:nvPr/>
        </p:nvSpPr>
        <p:spPr>
          <a:xfrm>
            <a:off x="3358362" y="9079528"/>
            <a:ext cx="13956888" cy="1017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Vậy tập phủ tối thiếu là F*={ f₁: C→T; f₂: HR→ C; f₃: HT→ R; f₄: CS→ G; f₅: HS→ R}</a:t>
            </a:r>
          </a:p>
          <a:p>
            <a:pPr algn="just">
              <a:lnSpc>
                <a:spcPts val="4199"/>
              </a:lnSpc>
            </a:pPr>
            <a:endParaRPr lang="en-US" sz="2799" b="1">
              <a:solidFill>
                <a:srgbClr val="000000"/>
              </a:solidFill>
              <a:latin typeface="Nunito Bold"/>
              <a:ea typeface="Nunito Bold"/>
              <a:cs typeface="Nunito Bold"/>
              <a:sym typeface="Nunito Bold"/>
            </a:endParaRPr>
          </a:p>
        </p:txBody>
      </p:sp>
      <p:grpSp>
        <p:nvGrpSpPr>
          <p:cNvPr id="23" name="Group 23"/>
          <p:cNvGrpSpPr/>
          <p:nvPr/>
        </p:nvGrpSpPr>
        <p:grpSpPr>
          <a:xfrm>
            <a:off x="173712" y="4177093"/>
            <a:ext cx="2891620" cy="3363183"/>
            <a:chOff x="0" y="0"/>
            <a:chExt cx="3855494" cy="4484244"/>
          </a:xfrm>
        </p:grpSpPr>
        <p:grpSp>
          <p:nvGrpSpPr>
            <p:cNvPr id="24" name="Group 24"/>
            <p:cNvGrpSpPr/>
            <p:nvPr/>
          </p:nvGrpSpPr>
          <p:grpSpPr>
            <a:xfrm>
              <a:off x="0" y="0"/>
              <a:ext cx="3855494" cy="4484244"/>
              <a:chOff x="0" y="0"/>
              <a:chExt cx="2532729" cy="2945764"/>
            </a:xfrm>
          </p:grpSpPr>
          <p:sp>
            <p:nvSpPr>
              <p:cNvPr id="25" name="Freeform 25"/>
              <p:cNvSpPr/>
              <p:nvPr/>
            </p:nvSpPr>
            <p:spPr>
              <a:xfrm>
                <a:off x="0" y="0"/>
                <a:ext cx="2532729" cy="2945764"/>
              </a:xfrm>
              <a:custGeom>
                <a:avLst/>
                <a:gdLst/>
                <a:ahLst/>
                <a:cxnLst/>
                <a:rect l="l" t="t" r="r" b="b"/>
                <a:pathLst>
                  <a:path w="2532729" h="2945764">
                    <a:moveTo>
                      <a:pt x="0" y="0"/>
                    </a:moveTo>
                    <a:lnTo>
                      <a:pt x="2532729" y="0"/>
                    </a:lnTo>
                    <a:lnTo>
                      <a:pt x="2532729" y="2945764"/>
                    </a:lnTo>
                    <a:lnTo>
                      <a:pt x="0" y="2945764"/>
                    </a:lnTo>
                    <a:close/>
                  </a:path>
                </a:pathLst>
              </a:custGeom>
              <a:solidFill>
                <a:srgbClr val="FFFFFF"/>
              </a:solidFill>
            </p:spPr>
          </p:sp>
        </p:grpSp>
        <p:sp>
          <p:nvSpPr>
            <p:cNvPr id="26" name="Freeform 26"/>
            <p:cNvSpPr/>
            <p:nvPr/>
          </p:nvSpPr>
          <p:spPr>
            <a:xfrm>
              <a:off x="0" y="182984"/>
              <a:ext cx="3855494" cy="4301261"/>
            </a:xfrm>
            <a:custGeom>
              <a:avLst/>
              <a:gdLst/>
              <a:ahLst/>
              <a:cxnLst/>
              <a:rect l="l" t="t" r="r" b="b"/>
              <a:pathLst>
                <a:path w="3855494" h="4301261">
                  <a:moveTo>
                    <a:pt x="0" y="0"/>
                  </a:moveTo>
                  <a:lnTo>
                    <a:pt x="3855494" y="0"/>
                  </a:lnTo>
                  <a:lnTo>
                    <a:pt x="3855494" y="4301260"/>
                  </a:lnTo>
                  <a:lnTo>
                    <a:pt x="0" y="4301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592830" y="2942731"/>
            <a:ext cx="13628864" cy="26803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 Tổng hợp 5/ Giả sử ta có LDQH Q(C,D,E,G,H,K) và tập phụ thuộc hàm F:</a:t>
            </a:r>
          </a:p>
          <a:p>
            <a:pPr algn="just">
              <a:lnSpc>
                <a:spcPts val="4349"/>
              </a:lnSpc>
            </a:pPr>
            <a:r>
              <a:rPr lang="en-US" sz="2899" b="1">
                <a:solidFill>
                  <a:srgbClr val="003EA8"/>
                </a:solidFill>
                <a:latin typeface="Nunito Bold"/>
                <a:ea typeface="Nunito Bold"/>
                <a:cs typeface="Nunito Bold"/>
                <a:sym typeface="Nunito Bold"/>
              </a:rPr>
              <a:t> F = {CK→ H; C →D; E→C; E →G; CK →E}</a:t>
            </a:r>
          </a:p>
          <a:p>
            <a:pPr algn="just">
              <a:lnSpc>
                <a:spcPts val="4349"/>
              </a:lnSpc>
            </a:pPr>
            <a:r>
              <a:rPr lang="en-US" sz="2899" b="1">
                <a:solidFill>
                  <a:srgbClr val="003EA8"/>
                </a:solidFill>
                <a:latin typeface="Nunito Bold"/>
                <a:ea typeface="Nunito Bold"/>
                <a:cs typeface="Nunito Bold"/>
                <a:sym typeface="Nunito Bold"/>
              </a:rPr>
              <a:t>a) Từ tập F, hãy chứng minh EK → DH</a:t>
            </a: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3592830" y="4814233"/>
            <a:ext cx="6843563" cy="5208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Ta có: E→C</a:t>
            </a:r>
          </a:p>
          <a:p>
            <a:pPr algn="just">
              <a:lnSpc>
                <a:spcPts val="4199"/>
              </a:lnSpc>
            </a:pPr>
            <a:r>
              <a:rPr lang="en-US" sz="2799" b="1">
                <a:solidFill>
                  <a:srgbClr val="000000"/>
                </a:solidFill>
                <a:latin typeface="Nunito Bold"/>
                <a:ea typeface="Nunito Bold"/>
                <a:cs typeface="Nunito Bold"/>
                <a:sym typeface="Nunito Bold"/>
              </a:rPr>
              <a:t>EK→CK ( bổ sung)</a:t>
            </a:r>
          </a:p>
          <a:p>
            <a:pPr algn="just">
              <a:lnSpc>
                <a:spcPts val="4199"/>
              </a:lnSpc>
            </a:pPr>
            <a:r>
              <a:rPr lang="en-US" sz="2799" b="1">
                <a:solidFill>
                  <a:srgbClr val="000000"/>
                </a:solidFill>
                <a:latin typeface="Nunito Bold"/>
                <a:ea typeface="Nunito Bold"/>
                <a:cs typeface="Nunito Bold"/>
                <a:sym typeface="Nunito Bold"/>
              </a:rPr>
              <a:t>Ta có: CK→ H</a:t>
            </a:r>
          </a:p>
          <a:p>
            <a:pPr algn="just">
              <a:lnSpc>
                <a:spcPts val="4199"/>
              </a:lnSpc>
            </a:pPr>
            <a:r>
              <a:rPr lang="en-US" sz="2799" b="1">
                <a:solidFill>
                  <a:srgbClr val="000000"/>
                </a:solidFill>
                <a:latin typeface="Nunito Bold"/>
                <a:ea typeface="Nunito Bold"/>
                <a:cs typeface="Nunito Bold"/>
                <a:sym typeface="Nunito Bold"/>
              </a:rPr>
              <a:t>EK→H (1)</a:t>
            </a:r>
          </a:p>
          <a:p>
            <a:pPr algn="just">
              <a:lnSpc>
                <a:spcPts val="4199"/>
              </a:lnSpc>
            </a:pPr>
            <a:r>
              <a:rPr lang="en-US" sz="2799" b="1">
                <a:solidFill>
                  <a:srgbClr val="000000"/>
                </a:solidFill>
                <a:latin typeface="Nunito Bold"/>
                <a:ea typeface="Nunito Bold"/>
                <a:cs typeface="Nunito Bold"/>
                <a:sym typeface="Nunito Bold"/>
              </a:rPr>
              <a:t>Ta có: E→C</a:t>
            </a:r>
          </a:p>
          <a:p>
            <a:pPr algn="just">
              <a:lnSpc>
                <a:spcPts val="4199"/>
              </a:lnSpc>
            </a:pPr>
            <a:r>
              <a:rPr lang="en-US" sz="2799" b="1">
                <a:solidFill>
                  <a:srgbClr val="000000"/>
                </a:solidFill>
                <a:latin typeface="Nunito Bold"/>
                <a:ea typeface="Nunito Bold"/>
                <a:cs typeface="Nunito Bold"/>
                <a:sym typeface="Nunito Bold"/>
              </a:rPr>
              <a:t>C →D =&gt; E→D</a:t>
            </a:r>
          </a:p>
          <a:p>
            <a:pPr algn="just">
              <a:lnSpc>
                <a:spcPts val="4199"/>
              </a:lnSpc>
            </a:pPr>
            <a:r>
              <a:rPr lang="en-US" sz="2799" b="1">
                <a:solidFill>
                  <a:srgbClr val="000000"/>
                </a:solidFill>
                <a:latin typeface="Nunito Bold"/>
                <a:ea typeface="Nunito Bold"/>
                <a:cs typeface="Nunito Bold"/>
                <a:sym typeface="Nunito Bold"/>
              </a:rPr>
              <a:t>Nên EK→DK =&gt; EK→D (2)</a:t>
            </a:r>
          </a:p>
          <a:p>
            <a:pPr algn="just">
              <a:lnSpc>
                <a:spcPts val="4199"/>
              </a:lnSpc>
            </a:pPr>
            <a:r>
              <a:rPr lang="en-US" sz="2799" b="1">
                <a:solidFill>
                  <a:srgbClr val="000000"/>
                </a:solidFill>
                <a:latin typeface="Nunito Bold"/>
                <a:ea typeface="Nunito Bold"/>
                <a:cs typeface="Nunito Bold"/>
                <a:sym typeface="Nunito Bold"/>
              </a:rPr>
              <a:t>Vậy từ (1) và (2) EK→DH</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grpSp>
        <p:nvGrpSpPr>
          <p:cNvPr id="21" name="Group 21"/>
          <p:cNvGrpSpPr/>
          <p:nvPr/>
        </p:nvGrpSpPr>
        <p:grpSpPr>
          <a:xfrm>
            <a:off x="452079" y="3455472"/>
            <a:ext cx="2613253" cy="4195036"/>
            <a:chOff x="0" y="0"/>
            <a:chExt cx="3484337" cy="5593382"/>
          </a:xfrm>
        </p:grpSpPr>
        <p:sp>
          <p:nvSpPr>
            <p:cNvPr id="22" name="Freeform 22"/>
            <p:cNvSpPr/>
            <p:nvPr/>
          </p:nvSpPr>
          <p:spPr>
            <a:xfrm>
              <a:off x="0" y="0"/>
              <a:ext cx="2183255" cy="2191223"/>
            </a:xfrm>
            <a:custGeom>
              <a:avLst/>
              <a:gdLst/>
              <a:ahLst/>
              <a:cxnLst/>
              <a:rect l="l" t="t" r="r" b="b"/>
              <a:pathLst>
                <a:path w="2183255" h="2191223">
                  <a:moveTo>
                    <a:pt x="0" y="0"/>
                  </a:moveTo>
                  <a:lnTo>
                    <a:pt x="2183255" y="0"/>
                  </a:lnTo>
                  <a:lnTo>
                    <a:pt x="2183255" y="2191223"/>
                  </a:lnTo>
                  <a:lnTo>
                    <a:pt x="0" y="21912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754373" y="2610344"/>
              <a:ext cx="1729964" cy="1723673"/>
            </a:xfrm>
            <a:custGeom>
              <a:avLst/>
              <a:gdLst/>
              <a:ahLst/>
              <a:cxnLst/>
              <a:rect l="l" t="t" r="r" b="b"/>
              <a:pathLst>
                <a:path w="1729964" h="1723673">
                  <a:moveTo>
                    <a:pt x="0" y="0"/>
                  </a:moveTo>
                  <a:lnTo>
                    <a:pt x="1729964" y="0"/>
                  </a:lnTo>
                  <a:lnTo>
                    <a:pt x="1729964" y="1723674"/>
                  </a:lnTo>
                  <a:lnTo>
                    <a:pt x="0" y="17236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a:off x="0" y="2680952"/>
              <a:ext cx="1091627" cy="1370765"/>
            </a:xfrm>
            <a:custGeom>
              <a:avLst/>
              <a:gdLst/>
              <a:ahLst/>
              <a:cxnLst/>
              <a:rect l="l" t="t" r="r" b="b"/>
              <a:pathLst>
                <a:path w="1091627" h="1370765">
                  <a:moveTo>
                    <a:pt x="0" y="0"/>
                  </a:moveTo>
                  <a:lnTo>
                    <a:pt x="1091627" y="0"/>
                  </a:lnTo>
                  <a:lnTo>
                    <a:pt x="1091627" y="1370765"/>
                  </a:lnTo>
                  <a:lnTo>
                    <a:pt x="0" y="13707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rot="1424804">
              <a:off x="607588" y="4219547"/>
              <a:ext cx="1087097" cy="1206004"/>
            </a:xfrm>
            <a:custGeom>
              <a:avLst/>
              <a:gdLst/>
              <a:ahLst/>
              <a:cxnLst/>
              <a:rect l="l" t="t" r="r" b="b"/>
              <a:pathLst>
                <a:path w="1087097" h="1206004">
                  <a:moveTo>
                    <a:pt x="0" y="0"/>
                  </a:moveTo>
                  <a:lnTo>
                    <a:pt x="1087097" y="0"/>
                  </a:lnTo>
                  <a:lnTo>
                    <a:pt x="1087097" y="1206005"/>
                  </a:lnTo>
                  <a:lnTo>
                    <a:pt x="0" y="1206005"/>
                  </a:lnTo>
                  <a:lnTo>
                    <a:pt x="0" y="0"/>
                  </a:lnTo>
                  <a:close/>
                </a:path>
              </a:pathLst>
            </a:custGeom>
            <a:blipFill>
              <a:blip r:embed="rId15">
                <a:extLst>
                  <a:ext uri="{96DAC541-7B7A-43D3-8B79-37D633B846F1}">
                    <asvg:svgBlip xmlns:asvg="http://schemas.microsoft.com/office/drawing/2016/SVG/main" r:embed="rId16"/>
                  </a:ext>
                </a:extLst>
              </a:blip>
              <a:stretch>
                <a:fillRect r="-135582"/>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6" name="Freeform 16"/>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8674966" y="5080142"/>
            <a:ext cx="7993904" cy="2350175"/>
          </a:xfrm>
          <a:custGeom>
            <a:avLst/>
            <a:gdLst/>
            <a:ahLst/>
            <a:cxnLst/>
            <a:rect l="l" t="t" r="r" b="b"/>
            <a:pathLst>
              <a:path w="7993904" h="2350175">
                <a:moveTo>
                  <a:pt x="0" y="0"/>
                </a:moveTo>
                <a:lnTo>
                  <a:pt x="7993904" y="0"/>
                </a:lnTo>
                <a:lnTo>
                  <a:pt x="7993904" y="2350175"/>
                </a:lnTo>
                <a:lnTo>
                  <a:pt x="0" y="2350175"/>
                </a:lnTo>
                <a:lnTo>
                  <a:pt x="0" y="0"/>
                </a:lnTo>
                <a:close/>
              </a:path>
            </a:pathLst>
          </a:custGeom>
          <a:blipFill>
            <a:blip r:embed="rId9"/>
            <a:stretch>
              <a:fillRect/>
            </a:stretch>
          </a:blipFill>
        </p:spPr>
      </p:sp>
      <p:sp>
        <p:nvSpPr>
          <p:cNvPr id="19" name="TextBox 19"/>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20" name="TextBox 20"/>
          <p:cNvSpPr txBox="1"/>
          <p:nvPr/>
        </p:nvSpPr>
        <p:spPr>
          <a:xfrm>
            <a:off x="3592830" y="2942731"/>
            <a:ext cx="13628864" cy="2137411"/>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 Tổng hợp 5/ Giả sử ta có LDQH Q(C,D,E,G,H,K) và tập phụ thuộc hàm F:</a:t>
            </a:r>
          </a:p>
          <a:p>
            <a:pPr algn="just">
              <a:lnSpc>
                <a:spcPts val="4349"/>
              </a:lnSpc>
            </a:pPr>
            <a:r>
              <a:rPr lang="en-US" sz="2899" b="1">
                <a:solidFill>
                  <a:srgbClr val="003EA8"/>
                </a:solidFill>
                <a:latin typeface="Nunito Bold"/>
                <a:ea typeface="Nunito Bold"/>
                <a:cs typeface="Nunito Bold"/>
                <a:sym typeface="Nunito Bold"/>
              </a:rPr>
              <a:t> F = {CK→ H; C →D; E→C; E →G; CK →E}</a:t>
            </a:r>
          </a:p>
          <a:p>
            <a:pPr algn="just">
              <a:lnSpc>
                <a:spcPts val="4349"/>
              </a:lnSpc>
            </a:pPr>
            <a:r>
              <a:rPr lang="en-US" sz="2899" b="1">
                <a:solidFill>
                  <a:srgbClr val="003EA8"/>
                </a:solidFill>
                <a:latin typeface="Nunito Bold"/>
                <a:ea typeface="Nunito Bold"/>
                <a:cs typeface="Nunito Bold"/>
                <a:sym typeface="Nunito Bold"/>
              </a:rPr>
              <a:t>b) Tìm tất cả các khóa của Q.</a:t>
            </a:r>
          </a:p>
          <a:p>
            <a:pPr algn="just">
              <a:lnSpc>
                <a:spcPts val="4349"/>
              </a:lnSpc>
            </a:pPr>
            <a:endParaRPr lang="en-US" sz="2899" b="1">
              <a:solidFill>
                <a:srgbClr val="003EA8"/>
              </a:solidFill>
              <a:latin typeface="Nunito Bold"/>
              <a:ea typeface="Nunito Bold"/>
              <a:cs typeface="Nunito Bold"/>
              <a:sym typeface="Nunito Bold"/>
            </a:endParaRPr>
          </a:p>
        </p:txBody>
      </p:sp>
      <p:sp>
        <p:nvSpPr>
          <p:cNvPr id="21" name="TextBox 21"/>
          <p:cNvSpPr txBox="1"/>
          <p:nvPr/>
        </p:nvSpPr>
        <p:spPr>
          <a:xfrm>
            <a:off x="3592830" y="4814233"/>
            <a:ext cx="6843563" cy="416052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a:t>
            </a:r>
          </a:p>
          <a:p>
            <a:pPr algn="just">
              <a:lnSpc>
                <a:spcPts val="4199"/>
              </a:lnSpc>
            </a:pPr>
            <a:r>
              <a:rPr lang="en-US" sz="2799" b="1">
                <a:solidFill>
                  <a:srgbClr val="000000"/>
                </a:solidFill>
                <a:latin typeface="Nunito Bold"/>
                <a:ea typeface="Nunito Bold"/>
                <a:cs typeface="Nunito Bold"/>
                <a:sym typeface="Nunito Bold"/>
              </a:rPr>
              <a:t>TN=K</a:t>
            </a:r>
          </a:p>
          <a:p>
            <a:pPr algn="just">
              <a:lnSpc>
                <a:spcPts val="4199"/>
              </a:lnSpc>
            </a:pPr>
            <a:r>
              <a:rPr lang="en-US" sz="2799" b="1">
                <a:solidFill>
                  <a:srgbClr val="000000"/>
                </a:solidFill>
                <a:latin typeface="Nunito Bold"/>
                <a:ea typeface="Nunito Bold"/>
                <a:cs typeface="Nunito Bold"/>
                <a:sym typeface="Nunito Bold"/>
              </a:rPr>
              <a:t>TN+ ={K}</a:t>
            </a:r>
          </a:p>
          <a:p>
            <a:pPr algn="just">
              <a:lnSpc>
                <a:spcPts val="4199"/>
              </a:lnSpc>
            </a:pPr>
            <a:r>
              <a:rPr lang="en-US" sz="2799" b="1">
                <a:solidFill>
                  <a:srgbClr val="000000"/>
                </a:solidFill>
                <a:latin typeface="Nunito Bold"/>
                <a:ea typeface="Nunito Bold"/>
                <a:cs typeface="Nunito Bold"/>
                <a:sym typeface="Nunito Bold"/>
              </a:rPr>
              <a:t>Bước 2:</a:t>
            </a:r>
          </a:p>
          <a:p>
            <a:pPr algn="just">
              <a:lnSpc>
                <a:spcPts val="4199"/>
              </a:lnSpc>
            </a:pPr>
            <a:r>
              <a:rPr lang="en-US" sz="2799" b="1">
                <a:solidFill>
                  <a:srgbClr val="000000"/>
                </a:solidFill>
                <a:latin typeface="Nunito Bold"/>
                <a:ea typeface="Nunito Bold"/>
                <a:cs typeface="Nunito Bold"/>
                <a:sym typeface="Nunito Bold"/>
              </a:rPr>
              <a:t>TG= VP giao VT = CE</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r>
              <a:rPr lang="en-US" sz="2799" b="1">
                <a:solidFill>
                  <a:srgbClr val="000000"/>
                </a:solidFill>
                <a:latin typeface="Nunito Bold"/>
                <a:ea typeface="Nunito Bold"/>
                <a:cs typeface="Nunito Bold"/>
                <a:sym typeface="Nunito Bold"/>
              </a:rPr>
              <a:t>Vậy khóa của Q là {CK,KE}</a:t>
            </a:r>
          </a:p>
          <a:p>
            <a:pPr algn="just">
              <a:lnSpc>
                <a:spcPts val="4199"/>
              </a:lnSpc>
            </a:pPr>
            <a:endParaRPr lang="en-US" sz="2799" b="1">
              <a:solidFill>
                <a:srgbClr val="000000"/>
              </a:solidFill>
              <a:latin typeface="Nunito Bold"/>
              <a:ea typeface="Nunito Bold"/>
              <a:cs typeface="Nunito Bold"/>
              <a:sym typeface="Nunito Bold"/>
            </a:endParaRPr>
          </a:p>
        </p:txBody>
      </p:sp>
      <p:grpSp>
        <p:nvGrpSpPr>
          <p:cNvPr id="22" name="Group 22"/>
          <p:cNvGrpSpPr/>
          <p:nvPr/>
        </p:nvGrpSpPr>
        <p:grpSpPr>
          <a:xfrm>
            <a:off x="452079" y="3455472"/>
            <a:ext cx="2613253" cy="4195036"/>
            <a:chOff x="0" y="0"/>
            <a:chExt cx="3484337" cy="5593382"/>
          </a:xfrm>
        </p:grpSpPr>
        <p:sp>
          <p:nvSpPr>
            <p:cNvPr id="23" name="Freeform 23"/>
            <p:cNvSpPr/>
            <p:nvPr/>
          </p:nvSpPr>
          <p:spPr>
            <a:xfrm>
              <a:off x="0" y="0"/>
              <a:ext cx="2183255" cy="2191223"/>
            </a:xfrm>
            <a:custGeom>
              <a:avLst/>
              <a:gdLst/>
              <a:ahLst/>
              <a:cxnLst/>
              <a:rect l="l" t="t" r="r" b="b"/>
              <a:pathLst>
                <a:path w="2183255" h="2191223">
                  <a:moveTo>
                    <a:pt x="0" y="0"/>
                  </a:moveTo>
                  <a:lnTo>
                    <a:pt x="2183255" y="0"/>
                  </a:lnTo>
                  <a:lnTo>
                    <a:pt x="2183255" y="2191223"/>
                  </a:lnTo>
                  <a:lnTo>
                    <a:pt x="0" y="21912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4" name="Freeform 24"/>
            <p:cNvSpPr/>
            <p:nvPr/>
          </p:nvSpPr>
          <p:spPr>
            <a:xfrm>
              <a:off x="1754373" y="2610344"/>
              <a:ext cx="1729964" cy="1723673"/>
            </a:xfrm>
            <a:custGeom>
              <a:avLst/>
              <a:gdLst/>
              <a:ahLst/>
              <a:cxnLst/>
              <a:rect l="l" t="t" r="r" b="b"/>
              <a:pathLst>
                <a:path w="1729964" h="1723673">
                  <a:moveTo>
                    <a:pt x="0" y="0"/>
                  </a:moveTo>
                  <a:lnTo>
                    <a:pt x="1729964" y="0"/>
                  </a:lnTo>
                  <a:lnTo>
                    <a:pt x="1729964" y="1723674"/>
                  </a:lnTo>
                  <a:lnTo>
                    <a:pt x="0" y="17236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5" name="Freeform 25"/>
            <p:cNvSpPr/>
            <p:nvPr/>
          </p:nvSpPr>
          <p:spPr>
            <a:xfrm>
              <a:off x="0" y="2680952"/>
              <a:ext cx="1091627" cy="1370765"/>
            </a:xfrm>
            <a:custGeom>
              <a:avLst/>
              <a:gdLst/>
              <a:ahLst/>
              <a:cxnLst/>
              <a:rect l="l" t="t" r="r" b="b"/>
              <a:pathLst>
                <a:path w="1091627" h="1370765">
                  <a:moveTo>
                    <a:pt x="0" y="0"/>
                  </a:moveTo>
                  <a:lnTo>
                    <a:pt x="1091627" y="0"/>
                  </a:lnTo>
                  <a:lnTo>
                    <a:pt x="1091627" y="1370765"/>
                  </a:lnTo>
                  <a:lnTo>
                    <a:pt x="0" y="13707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6" name="Freeform 26"/>
            <p:cNvSpPr/>
            <p:nvPr/>
          </p:nvSpPr>
          <p:spPr>
            <a:xfrm rot="1424804">
              <a:off x="607588" y="4219547"/>
              <a:ext cx="1087097" cy="1206004"/>
            </a:xfrm>
            <a:custGeom>
              <a:avLst/>
              <a:gdLst/>
              <a:ahLst/>
              <a:cxnLst/>
              <a:rect l="l" t="t" r="r" b="b"/>
              <a:pathLst>
                <a:path w="1087097" h="1206004">
                  <a:moveTo>
                    <a:pt x="0" y="0"/>
                  </a:moveTo>
                  <a:lnTo>
                    <a:pt x="1087097" y="0"/>
                  </a:lnTo>
                  <a:lnTo>
                    <a:pt x="1087097" y="1206005"/>
                  </a:lnTo>
                  <a:lnTo>
                    <a:pt x="0" y="1206005"/>
                  </a:lnTo>
                  <a:lnTo>
                    <a:pt x="0" y="0"/>
                  </a:lnTo>
                  <a:close/>
                </a:path>
              </a:pathLst>
            </a:custGeom>
            <a:blipFill>
              <a:blip r:embed="rId16">
                <a:extLst>
                  <a:ext uri="{96DAC541-7B7A-43D3-8B79-37D633B846F1}">
                    <asvg:svgBlip xmlns:asvg="http://schemas.microsoft.com/office/drawing/2016/SVG/main" r:embed="rId17"/>
                  </a:ext>
                </a:extLst>
              </a:blip>
              <a:stretch>
                <a:fillRect r="-135582"/>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302412" y="2046408"/>
            <a:ext cx="14267962" cy="7782805"/>
            <a:chOff x="0" y="0"/>
            <a:chExt cx="4178679" cy="2279361"/>
          </a:xfrm>
        </p:grpSpPr>
        <p:sp>
          <p:nvSpPr>
            <p:cNvPr id="6" name="Freeform 6"/>
            <p:cNvSpPr/>
            <p:nvPr/>
          </p:nvSpPr>
          <p:spPr>
            <a:xfrm>
              <a:off x="0" y="0"/>
              <a:ext cx="4178679" cy="2279361"/>
            </a:xfrm>
            <a:custGeom>
              <a:avLst/>
              <a:gdLst/>
              <a:ahLst/>
              <a:cxnLst/>
              <a:rect l="l" t="t" r="r" b="b"/>
              <a:pathLst>
                <a:path w="4178679" h="2279361">
                  <a:moveTo>
                    <a:pt x="0" y="0"/>
                  </a:moveTo>
                  <a:lnTo>
                    <a:pt x="4178679" y="0"/>
                  </a:lnTo>
                  <a:lnTo>
                    <a:pt x="4178679" y="2279361"/>
                  </a:lnTo>
                  <a:lnTo>
                    <a:pt x="0" y="2279361"/>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6" name="Freeform 16"/>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TextBox 18"/>
          <p:cNvSpPr txBox="1"/>
          <p:nvPr/>
        </p:nvSpPr>
        <p:spPr>
          <a:xfrm>
            <a:off x="3592830"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Phạm Hồng Phúc</a:t>
            </a:r>
          </a:p>
        </p:txBody>
      </p:sp>
      <p:sp>
        <p:nvSpPr>
          <p:cNvPr id="19" name="TextBox 19"/>
          <p:cNvSpPr txBox="1"/>
          <p:nvPr/>
        </p:nvSpPr>
        <p:spPr>
          <a:xfrm>
            <a:off x="3592830" y="2942731"/>
            <a:ext cx="13628864" cy="26803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 Tổng hợp 5/ Giả sử ta có LDQH Q(C,D,E,G,H,K) và tập phụ thuộc hàm F:</a:t>
            </a:r>
          </a:p>
          <a:p>
            <a:pPr algn="just">
              <a:lnSpc>
                <a:spcPts val="4349"/>
              </a:lnSpc>
            </a:pPr>
            <a:r>
              <a:rPr lang="en-US" sz="2899" b="1">
                <a:solidFill>
                  <a:srgbClr val="003EA8"/>
                </a:solidFill>
                <a:latin typeface="Nunito Bold"/>
                <a:ea typeface="Nunito Bold"/>
                <a:cs typeface="Nunito Bold"/>
                <a:sym typeface="Nunito Bold"/>
              </a:rPr>
              <a:t> F = {CK→ H; C →D; E→C; E →G; CK →E}</a:t>
            </a:r>
          </a:p>
          <a:p>
            <a:pPr algn="just">
              <a:lnSpc>
                <a:spcPts val="4349"/>
              </a:lnSpc>
            </a:pPr>
            <a:r>
              <a:rPr lang="en-US" sz="2899" b="1">
                <a:solidFill>
                  <a:srgbClr val="003EA8"/>
                </a:solidFill>
                <a:latin typeface="Nunito Bold"/>
                <a:ea typeface="Nunito Bold"/>
                <a:cs typeface="Nunito Bold"/>
                <a:sym typeface="Nunito Bold"/>
              </a:rPr>
              <a:t> c) Xác định dạng chuẩn của Q.</a:t>
            </a: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3687024" y="4718983"/>
            <a:ext cx="13440476" cy="5732146"/>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 Xác định khóa chính</a:t>
            </a:r>
          </a:p>
          <a:p>
            <a:pPr algn="just">
              <a:lnSpc>
                <a:spcPts val="4199"/>
              </a:lnSpc>
            </a:pPr>
            <a:r>
              <a:rPr lang="en-US" sz="2799" b="1">
                <a:solidFill>
                  <a:srgbClr val="000000"/>
                </a:solidFill>
                <a:latin typeface="Nunito Bold"/>
                <a:ea typeface="Nunito Bold"/>
                <a:cs typeface="Nunito Bold"/>
                <a:sym typeface="Nunito Bold"/>
              </a:rPr>
              <a:t>Ta có khóa chính là CK và EK</a:t>
            </a:r>
          </a:p>
          <a:p>
            <a:pPr algn="just">
              <a:lnSpc>
                <a:spcPts val="4199"/>
              </a:lnSpc>
            </a:pPr>
            <a:r>
              <a:rPr lang="en-US" sz="2799" b="1">
                <a:solidFill>
                  <a:srgbClr val="000000"/>
                </a:solidFill>
                <a:latin typeface="Nunito Bold"/>
                <a:ea typeface="Nunito Bold"/>
                <a:cs typeface="Nunito Bold"/>
                <a:sym typeface="Nunito Bold"/>
              </a:rPr>
              <a:t>Bước 2: Xác định dạng chuẩn</a:t>
            </a:r>
          </a:p>
          <a:p>
            <a:pPr algn="just">
              <a:lnSpc>
                <a:spcPts val="4199"/>
              </a:lnSpc>
            </a:pPr>
            <a:r>
              <a:rPr lang="en-US" sz="2799" b="1">
                <a:solidFill>
                  <a:srgbClr val="000000"/>
                </a:solidFill>
                <a:latin typeface="Nunito Bold"/>
                <a:ea typeface="Nunito Bold"/>
                <a:cs typeface="Nunito Bold"/>
                <a:sym typeface="Nunito Bold"/>
              </a:rPr>
              <a:t>Q đạt chuẩn 1NF vì các thuộc tính là nguyên tố</a:t>
            </a:r>
          </a:p>
          <a:p>
            <a:pPr algn="just">
              <a:lnSpc>
                <a:spcPts val="4199"/>
              </a:lnSpc>
            </a:pPr>
            <a:r>
              <a:rPr lang="en-US" sz="2799" b="1">
                <a:solidFill>
                  <a:srgbClr val="000000"/>
                </a:solidFill>
                <a:latin typeface="Nunito Bold"/>
                <a:ea typeface="Nunito Bold"/>
                <a:cs typeface="Nunito Bold"/>
                <a:sym typeface="Nunito Bold"/>
              </a:rPr>
              <a:t>Xét khóa CK</a:t>
            </a:r>
          </a:p>
          <a:p>
            <a:pPr algn="just">
              <a:lnSpc>
                <a:spcPts val="4199"/>
              </a:lnSpc>
            </a:pPr>
            <a:r>
              <a:rPr lang="en-US" sz="2799" b="1">
                <a:solidFill>
                  <a:srgbClr val="000000"/>
                </a:solidFill>
                <a:latin typeface="Nunito Bold"/>
                <a:ea typeface="Nunito Bold"/>
                <a:cs typeface="Nunito Bold"/>
                <a:sym typeface="Nunito Bold"/>
              </a:rPr>
              <a:t>TC: C →D, D là thuộc tính không khóa phụ thuộc vào C là tập con của khóa </a:t>
            </a:r>
          </a:p>
          <a:p>
            <a:pPr algn="just">
              <a:lnSpc>
                <a:spcPts val="4199"/>
              </a:lnSpc>
            </a:pPr>
            <a:r>
              <a:rPr lang="en-US" sz="2799" b="1">
                <a:solidFill>
                  <a:srgbClr val="000000"/>
                </a:solidFill>
                <a:latin typeface="Nunito Bold"/>
                <a:ea typeface="Nunito Bold"/>
                <a:cs typeface="Nunito Bold"/>
                <a:sym typeface="Nunito Bold"/>
              </a:rPr>
              <a:t>=&gt; Q vi phạm chuẩn 2</a:t>
            </a:r>
          </a:p>
          <a:p>
            <a:pPr algn="just">
              <a:lnSpc>
                <a:spcPts val="4199"/>
              </a:lnSpc>
            </a:pPr>
            <a:r>
              <a:rPr lang="en-US" sz="2799" b="1">
                <a:solidFill>
                  <a:srgbClr val="000000"/>
                </a:solidFill>
                <a:latin typeface="Nunito Bold"/>
                <a:ea typeface="Nunito Bold"/>
                <a:cs typeface="Nunito Bold"/>
                <a:sym typeface="Nunito Bold"/>
              </a:rPr>
              <a:t>Nên Q đạt chuẩn 1NF</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grpSp>
        <p:nvGrpSpPr>
          <p:cNvPr id="21" name="Group 21"/>
          <p:cNvGrpSpPr/>
          <p:nvPr/>
        </p:nvGrpSpPr>
        <p:grpSpPr>
          <a:xfrm>
            <a:off x="452079" y="3356908"/>
            <a:ext cx="2613253" cy="4195036"/>
            <a:chOff x="0" y="0"/>
            <a:chExt cx="3484337" cy="5593382"/>
          </a:xfrm>
        </p:grpSpPr>
        <p:sp>
          <p:nvSpPr>
            <p:cNvPr id="22" name="Freeform 22"/>
            <p:cNvSpPr/>
            <p:nvPr/>
          </p:nvSpPr>
          <p:spPr>
            <a:xfrm>
              <a:off x="0" y="0"/>
              <a:ext cx="2183255" cy="2191223"/>
            </a:xfrm>
            <a:custGeom>
              <a:avLst/>
              <a:gdLst/>
              <a:ahLst/>
              <a:cxnLst/>
              <a:rect l="l" t="t" r="r" b="b"/>
              <a:pathLst>
                <a:path w="2183255" h="2191223">
                  <a:moveTo>
                    <a:pt x="0" y="0"/>
                  </a:moveTo>
                  <a:lnTo>
                    <a:pt x="2183255" y="0"/>
                  </a:lnTo>
                  <a:lnTo>
                    <a:pt x="2183255" y="2191223"/>
                  </a:lnTo>
                  <a:lnTo>
                    <a:pt x="0" y="21912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754373" y="2610344"/>
              <a:ext cx="1729964" cy="1723673"/>
            </a:xfrm>
            <a:custGeom>
              <a:avLst/>
              <a:gdLst/>
              <a:ahLst/>
              <a:cxnLst/>
              <a:rect l="l" t="t" r="r" b="b"/>
              <a:pathLst>
                <a:path w="1729964" h="1723673">
                  <a:moveTo>
                    <a:pt x="0" y="0"/>
                  </a:moveTo>
                  <a:lnTo>
                    <a:pt x="1729964" y="0"/>
                  </a:lnTo>
                  <a:lnTo>
                    <a:pt x="1729964" y="1723674"/>
                  </a:lnTo>
                  <a:lnTo>
                    <a:pt x="0" y="17236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4" name="Freeform 24"/>
            <p:cNvSpPr/>
            <p:nvPr/>
          </p:nvSpPr>
          <p:spPr>
            <a:xfrm>
              <a:off x="0" y="2680952"/>
              <a:ext cx="1091627" cy="1370765"/>
            </a:xfrm>
            <a:custGeom>
              <a:avLst/>
              <a:gdLst/>
              <a:ahLst/>
              <a:cxnLst/>
              <a:rect l="l" t="t" r="r" b="b"/>
              <a:pathLst>
                <a:path w="1091627" h="1370765">
                  <a:moveTo>
                    <a:pt x="0" y="0"/>
                  </a:moveTo>
                  <a:lnTo>
                    <a:pt x="1091627" y="0"/>
                  </a:lnTo>
                  <a:lnTo>
                    <a:pt x="1091627" y="1370765"/>
                  </a:lnTo>
                  <a:lnTo>
                    <a:pt x="0" y="13707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5" name="Freeform 25"/>
            <p:cNvSpPr/>
            <p:nvPr/>
          </p:nvSpPr>
          <p:spPr>
            <a:xfrm rot="1424804">
              <a:off x="607588" y="4219547"/>
              <a:ext cx="1087097" cy="1206004"/>
            </a:xfrm>
            <a:custGeom>
              <a:avLst/>
              <a:gdLst/>
              <a:ahLst/>
              <a:cxnLst/>
              <a:rect l="l" t="t" r="r" b="b"/>
              <a:pathLst>
                <a:path w="1087097" h="1206004">
                  <a:moveTo>
                    <a:pt x="0" y="0"/>
                  </a:moveTo>
                  <a:lnTo>
                    <a:pt x="1087097" y="0"/>
                  </a:lnTo>
                  <a:lnTo>
                    <a:pt x="1087097" y="1206005"/>
                  </a:lnTo>
                  <a:lnTo>
                    <a:pt x="0" y="1206005"/>
                  </a:lnTo>
                  <a:lnTo>
                    <a:pt x="0" y="0"/>
                  </a:lnTo>
                  <a:close/>
                </a:path>
              </a:pathLst>
            </a:custGeom>
            <a:blipFill>
              <a:blip r:embed="rId15">
                <a:extLst>
                  <a:ext uri="{96DAC541-7B7A-43D3-8B79-37D633B846F1}">
                    <asvg:svgBlip xmlns:asvg="http://schemas.microsoft.com/office/drawing/2016/SVG/main" r:embed="rId16"/>
                  </a:ext>
                </a:extLst>
              </a:blip>
              <a:stretch>
                <a:fillRect r="-135582"/>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065332" y="2041184"/>
            <a:ext cx="14419962" cy="7528802"/>
            <a:chOff x="0" y="0"/>
            <a:chExt cx="4178679" cy="2181729"/>
          </a:xfrm>
        </p:grpSpPr>
        <p:sp>
          <p:nvSpPr>
            <p:cNvPr id="6" name="Freeform 6"/>
            <p:cNvSpPr/>
            <p:nvPr/>
          </p:nvSpPr>
          <p:spPr>
            <a:xfrm>
              <a:off x="0" y="0"/>
              <a:ext cx="4178679" cy="2181729"/>
            </a:xfrm>
            <a:custGeom>
              <a:avLst/>
              <a:gdLst/>
              <a:ahLst/>
              <a:cxnLst/>
              <a:rect l="l" t="t" r="r" b="b"/>
              <a:pathLst>
                <a:path w="4178679" h="2181729">
                  <a:moveTo>
                    <a:pt x="0" y="0"/>
                  </a:moveTo>
                  <a:lnTo>
                    <a:pt x="4178679" y="0"/>
                  </a:lnTo>
                  <a:lnTo>
                    <a:pt x="4178679" y="2181729"/>
                  </a:lnTo>
                  <a:lnTo>
                    <a:pt x="0" y="218172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3297362" y="2223191"/>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3568081" y="2921006"/>
            <a:ext cx="13550306" cy="3134899"/>
          </a:xfrm>
          <a:prstGeom prst="rect">
            <a:avLst/>
          </a:prstGeom>
        </p:spPr>
        <p:txBody>
          <a:bodyPr lIns="0" tIns="0" rIns="0" bIns="0" rtlCol="0" anchor="t">
            <a:spAutoFit/>
          </a:bodyPr>
          <a:lstStyle/>
          <a:p>
            <a:pPr algn="just">
              <a:lnSpc>
                <a:spcPts val="4350"/>
              </a:lnSpc>
            </a:pPr>
            <a:r>
              <a:rPr lang="en-US" sz="2900" b="1">
                <a:solidFill>
                  <a:srgbClr val="003EA8"/>
                </a:solidFill>
                <a:latin typeface="Nunito Bold"/>
                <a:ea typeface="Nunito Bold"/>
                <a:cs typeface="Nunito Bold"/>
                <a:sym typeface="Nunito Bold"/>
              </a:rPr>
              <a:t> 5/ Hãy tìm tất cả các khóa cho lược đồ quan hệ sau: </a:t>
            </a:r>
          </a:p>
          <a:p>
            <a:pPr algn="just">
              <a:lnSpc>
                <a:spcPts val="4350"/>
              </a:lnSpc>
            </a:pPr>
            <a:r>
              <a:rPr lang="en-US" sz="2900" b="1">
                <a:solidFill>
                  <a:srgbClr val="003EA8"/>
                </a:solidFill>
                <a:latin typeface="Nunito Bold"/>
                <a:ea typeface="Nunito Bold"/>
                <a:cs typeface="Nunito Bold"/>
                <a:sym typeface="Nunito Bold"/>
              </a:rPr>
              <a:t>Q(BROKER,OFFICE,STOCK,QUANTITY,INVESTOR,DIVIDENT) </a:t>
            </a:r>
          </a:p>
          <a:p>
            <a:pPr algn="just">
              <a:lnSpc>
                <a:spcPts val="4350"/>
              </a:lnSpc>
            </a:pPr>
            <a:r>
              <a:rPr lang="en-US" sz="2900" b="1">
                <a:solidFill>
                  <a:srgbClr val="003EA8"/>
                </a:solidFill>
                <a:latin typeface="Nunito Bold"/>
                <a:ea typeface="Nunito Bold"/>
                <a:cs typeface="Nunito Bold"/>
                <a:sym typeface="Nunito Bold"/>
              </a:rPr>
              <a:t>F={STOCK → DIVIDENT; INVESTOR → BROKER; INVESTOR,STOCK → QUANTITY; BROKER →OFFICE }</a:t>
            </a:r>
          </a:p>
          <a:p>
            <a:pPr algn="just">
              <a:lnSpc>
                <a:spcPts val="3807"/>
              </a:lnSpc>
            </a:pPr>
            <a:endParaRPr lang="en-US" sz="2900" b="1">
              <a:solidFill>
                <a:srgbClr val="003EA8"/>
              </a:solidFill>
              <a:latin typeface="Nunito Bold"/>
              <a:ea typeface="Nunito Bold"/>
              <a:cs typeface="Nunito Bold"/>
              <a:sym typeface="Nunito Bold"/>
            </a:endParaRPr>
          </a:p>
          <a:p>
            <a:pPr algn="just">
              <a:lnSpc>
                <a:spcPts val="3807"/>
              </a:lnSpc>
            </a:pPr>
            <a:endParaRPr lang="en-US" sz="2900" b="1">
              <a:solidFill>
                <a:srgbClr val="003EA8"/>
              </a:solidFill>
              <a:latin typeface="Nunito Bold"/>
              <a:ea typeface="Nunito Bold"/>
              <a:cs typeface="Nunito Bold"/>
              <a:sym typeface="Nunito Bold"/>
            </a:endParaRPr>
          </a:p>
        </p:txBody>
      </p:sp>
      <p:grpSp>
        <p:nvGrpSpPr>
          <p:cNvPr id="21" name="Group 21"/>
          <p:cNvGrpSpPr/>
          <p:nvPr/>
        </p:nvGrpSpPr>
        <p:grpSpPr>
          <a:xfrm>
            <a:off x="173712" y="4177093"/>
            <a:ext cx="2891620" cy="3363183"/>
            <a:chOff x="0" y="0"/>
            <a:chExt cx="3855494" cy="4484244"/>
          </a:xfrm>
        </p:grpSpPr>
        <p:grpSp>
          <p:nvGrpSpPr>
            <p:cNvPr id="22" name="Group 22"/>
            <p:cNvGrpSpPr/>
            <p:nvPr/>
          </p:nvGrpSpPr>
          <p:grpSpPr>
            <a:xfrm>
              <a:off x="0" y="0"/>
              <a:ext cx="3855494" cy="4484244"/>
              <a:chOff x="0" y="0"/>
              <a:chExt cx="2532729" cy="2945764"/>
            </a:xfrm>
          </p:grpSpPr>
          <p:sp>
            <p:nvSpPr>
              <p:cNvPr id="23" name="Freeform 23"/>
              <p:cNvSpPr/>
              <p:nvPr/>
            </p:nvSpPr>
            <p:spPr>
              <a:xfrm>
                <a:off x="0" y="0"/>
                <a:ext cx="2532729" cy="2945764"/>
              </a:xfrm>
              <a:custGeom>
                <a:avLst/>
                <a:gdLst/>
                <a:ahLst/>
                <a:cxnLst/>
                <a:rect l="l" t="t" r="r" b="b"/>
                <a:pathLst>
                  <a:path w="2532729" h="2945764">
                    <a:moveTo>
                      <a:pt x="0" y="0"/>
                    </a:moveTo>
                    <a:lnTo>
                      <a:pt x="2532729" y="0"/>
                    </a:lnTo>
                    <a:lnTo>
                      <a:pt x="2532729" y="2945764"/>
                    </a:lnTo>
                    <a:lnTo>
                      <a:pt x="0" y="2945764"/>
                    </a:lnTo>
                    <a:close/>
                  </a:path>
                </a:pathLst>
              </a:custGeom>
              <a:solidFill>
                <a:srgbClr val="FFFFFF"/>
              </a:solidFill>
            </p:spPr>
          </p:sp>
        </p:grpSp>
        <p:sp>
          <p:nvSpPr>
            <p:cNvPr id="24" name="Freeform 24"/>
            <p:cNvSpPr/>
            <p:nvPr/>
          </p:nvSpPr>
          <p:spPr>
            <a:xfrm>
              <a:off x="0" y="182984"/>
              <a:ext cx="3855494" cy="4301261"/>
            </a:xfrm>
            <a:custGeom>
              <a:avLst/>
              <a:gdLst/>
              <a:ahLst/>
              <a:cxnLst/>
              <a:rect l="l" t="t" r="r" b="b"/>
              <a:pathLst>
                <a:path w="3855494" h="4301261">
                  <a:moveTo>
                    <a:pt x="0" y="0"/>
                  </a:moveTo>
                  <a:lnTo>
                    <a:pt x="3855494" y="0"/>
                  </a:lnTo>
                  <a:lnTo>
                    <a:pt x="3855494" y="4301260"/>
                  </a:lnTo>
                  <a:lnTo>
                    <a:pt x="0" y="4301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25" name="TextBox 25"/>
          <p:cNvSpPr txBox="1"/>
          <p:nvPr/>
        </p:nvSpPr>
        <p:spPr>
          <a:xfrm>
            <a:off x="3568081" y="5481947"/>
            <a:ext cx="13096905" cy="3453130"/>
          </a:xfrm>
          <a:prstGeom prst="rect">
            <a:avLst/>
          </a:prstGeom>
        </p:spPr>
        <p:txBody>
          <a:bodyPr lIns="0" tIns="0" rIns="0" bIns="0" rtlCol="0" anchor="t">
            <a:spAutoFit/>
          </a:bodyPr>
          <a:lstStyle/>
          <a:p>
            <a:pPr algn="l">
              <a:lnSpc>
                <a:spcPts val="3919"/>
              </a:lnSpc>
            </a:pPr>
            <a:r>
              <a:rPr lang="en-US" sz="2799">
                <a:solidFill>
                  <a:srgbClr val="000000"/>
                </a:solidFill>
                <a:latin typeface="Nunito"/>
                <a:ea typeface="Nunito"/>
                <a:cs typeface="Nunito"/>
                <a:sym typeface="Nunito"/>
              </a:rPr>
              <a:t> </a:t>
            </a:r>
            <a:r>
              <a:rPr lang="en-US" sz="2799" b="1">
                <a:solidFill>
                  <a:srgbClr val="000000"/>
                </a:solidFill>
                <a:latin typeface="Nunito Bold"/>
                <a:ea typeface="Nunito Bold"/>
                <a:cs typeface="Nunito Bold"/>
                <a:sym typeface="Nunito Bold"/>
              </a:rPr>
              <a:t>L = {STOCK, INVESTOR, BROKER}</a:t>
            </a:r>
          </a:p>
          <a:p>
            <a:pPr algn="l">
              <a:lnSpc>
                <a:spcPts val="3919"/>
              </a:lnSpc>
            </a:pPr>
            <a:r>
              <a:rPr lang="en-US" sz="2799" b="1">
                <a:solidFill>
                  <a:srgbClr val="000000"/>
                </a:solidFill>
                <a:latin typeface="Nunito Bold"/>
                <a:ea typeface="Nunito Bold"/>
                <a:cs typeface="Nunito Bold"/>
                <a:sym typeface="Nunito Bold"/>
              </a:rPr>
              <a:t>R = {DIVIDENT, BROKER, QUANTITY, OFFICE}</a:t>
            </a:r>
          </a:p>
          <a:p>
            <a:pPr algn="l">
              <a:lnSpc>
                <a:spcPts val="3919"/>
              </a:lnSpc>
              <a:spcBef>
                <a:spcPct val="0"/>
              </a:spcBef>
            </a:pPr>
            <a:r>
              <a:rPr lang="en-US" sz="2799" b="1">
                <a:solidFill>
                  <a:srgbClr val="000000"/>
                </a:solidFill>
                <a:latin typeface="Nunito Bold"/>
                <a:ea typeface="Nunito Bold"/>
                <a:cs typeface="Nunito Bold"/>
                <a:sym typeface="Nunito Bold"/>
              </a:rPr>
              <a:t>Tập thuộc tính nguồn: TN = Q - R = {STOCK, INVESTOR}</a:t>
            </a:r>
          </a:p>
          <a:p>
            <a:pPr algn="l">
              <a:lnSpc>
                <a:spcPts val="3919"/>
              </a:lnSpc>
              <a:spcBef>
                <a:spcPct val="0"/>
              </a:spcBef>
            </a:pPr>
            <a:r>
              <a:rPr lang="en-US" sz="2799" b="1">
                <a:solidFill>
                  <a:srgbClr val="000000"/>
                </a:solidFill>
                <a:latin typeface="Nunito Bold"/>
                <a:ea typeface="Nunito Bold"/>
                <a:cs typeface="Nunito Bold"/>
                <a:sym typeface="Nunito Bold"/>
              </a:rPr>
              <a:t>Tập thuộc tính trung gian: TG = L R = {BROKER}</a:t>
            </a:r>
          </a:p>
          <a:p>
            <a:pPr algn="l">
              <a:lnSpc>
                <a:spcPts val="3919"/>
              </a:lnSpc>
              <a:spcBef>
                <a:spcPct val="0"/>
              </a:spcBef>
            </a:pPr>
            <a:r>
              <a:rPr lang="en-US" sz="2799" b="1">
                <a:solidFill>
                  <a:srgbClr val="000000"/>
                </a:solidFill>
                <a:latin typeface="Nunito Bold"/>
                <a:ea typeface="Nunito Bold"/>
                <a:cs typeface="Nunito Bold"/>
                <a:sym typeface="Nunito Bold"/>
              </a:rPr>
              <a:t>(TN)+ = {STOCK, INVESTOR, DIVIDENT, BROKER, QUANTITY, OFFICE}</a:t>
            </a:r>
          </a:p>
          <a:p>
            <a:pPr algn="l">
              <a:lnSpc>
                <a:spcPts val="3919"/>
              </a:lnSpc>
              <a:spcBef>
                <a:spcPct val="0"/>
              </a:spcBef>
            </a:pPr>
            <a:r>
              <a:rPr lang="en-US" sz="2799" b="1">
                <a:solidFill>
                  <a:srgbClr val="000000"/>
                </a:solidFill>
                <a:latin typeface="Nunito Bold"/>
                <a:ea typeface="Nunito Bold"/>
                <a:cs typeface="Nunito Bold"/>
                <a:sym typeface="Nunito Bold"/>
              </a:rPr>
              <a:t>Q+ = (BROKER, OFFICE, STOCK, QUANTITY, INVESTOR, DIVIDENT)+</a:t>
            </a:r>
          </a:p>
          <a:p>
            <a:pPr algn="l">
              <a:lnSpc>
                <a:spcPts val="3919"/>
              </a:lnSpc>
              <a:spcBef>
                <a:spcPct val="0"/>
              </a:spcBef>
            </a:pPr>
            <a:r>
              <a:rPr lang="en-US" sz="2799" b="1">
                <a:solidFill>
                  <a:srgbClr val="000000"/>
                </a:solidFill>
                <a:latin typeface="Nunito Bold"/>
                <a:ea typeface="Nunito Bold"/>
                <a:cs typeface="Nunito Bold"/>
                <a:sym typeface="Nunito Bold"/>
              </a:rPr>
              <a:t>   = {BROKER, OFFICE, STOCK, QUANTITY, INVESTOR, DIVIDENT}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065332" y="1883957"/>
            <a:ext cx="14419962" cy="7997964"/>
            <a:chOff x="0" y="0"/>
            <a:chExt cx="4178679" cy="2317685"/>
          </a:xfrm>
        </p:grpSpPr>
        <p:sp>
          <p:nvSpPr>
            <p:cNvPr id="6" name="Freeform 6"/>
            <p:cNvSpPr/>
            <p:nvPr/>
          </p:nvSpPr>
          <p:spPr>
            <a:xfrm>
              <a:off x="0" y="0"/>
              <a:ext cx="4178679" cy="2317685"/>
            </a:xfrm>
            <a:custGeom>
              <a:avLst/>
              <a:gdLst/>
              <a:ahLst/>
              <a:cxnLst/>
              <a:rect l="l" t="t" r="r" b="b"/>
              <a:pathLst>
                <a:path w="4178679" h="2317685">
                  <a:moveTo>
                    <a:pt x="0" y="0"/>
                  </a:moveTo>
                  <a:lnTo>
                    <a:pt x="4178679" y="0"/>
                  </a:lnTo>
                  <a:lnTo>
                    <a:pt x="4178679" y="2317685"/>
                  </a:lnTo>
                  <a:lnTo>
                    <a:pt x="0" y="2317685"/>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rot="-203414">
            <a:off x="2730017" y="2260882"/>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6" name="Freeform 16"/>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73712" y="4177093"/>
            <a:ext cx="2891620" cy="3363183"/>
            <a:chOff x="0" y="0"/>
            <a:chExt cx="3855494" cy="4484244"/>
          </a:xfrm>
        </p:grpSpPr>
        <p:grpSp>
          <p:nvGrpSpPr>
            <p:cNvPr id="20" name="Group 20"/>
            <p:cNvGrpSpPr/>
            <p:nvPr/>
          </p:nvGrpSpPr>
          <p:grpSpPr>
            <a:xfrm>
              <a:off x="0" y="0"/>
              <a:ext cx="3855494" cy="4484244"/>
              <a:chOff x="0" y="0"/>
              <a:chExt cx="2532729" cy="2945764"/>
            </a:xfrm>
          </p:grpSpPr>
          <p:sp>
            <p:nvSpPr>
              <p:cNvPr id="21" name="Freeform 21"/>
              <p:cNvSpPr/>
              <p:nvPr/>
            </p:nvSpPr>
            <p:spPr>
              <a:xfrm>
                <a:off x="0" y="0"/>
                <a:ext cx="2532729" cy="2945764"/>
              </a:xfrm>
              <a:custGeom>
                <a:avLst/>
                <a:gdLst/>
                <a:ahLst/>
                <a:cxnLst/>
                <a:rect l="l" t="t" r="r" b="b"/>
                <a:pathLst>
                  <a:path w="2532729" h="2945764">
                    <a:moveTo>
                      <a:pt x="0" y="0"/>
                    </a:moveTo>
                    <a:lnTo>
                      <a:pt x="2532729" y="0"/>
                    </a:lnTo>
                    <a:lnTo>
                      <a:pt x="2532729" y="2945764"/>
                    </a:lnTo>
                    <a:lnTo>
                      <a:pt x="0" y="2945764"/>
                    </a:lnTo>
                    <a:close/>
                  </a:path>
                </a:pathLst>
              </a:custGeom>
              <a:solidFill>
                <a:srgbClr val="FFFFFF"/>
              </a:solidFill>
            </p:spPr>
          </p:sp>
        </p:grpSp>
        <p:sp>
          <p:nvSpPr>
            <p:cNvPr id="22" name="Freeform 22"/>
            <p:cNvSpPr/>
            <p:nvPr/>
          </p:nvSpPr>
          <p:spPr>
            <a:xfrm>
              <a:off x="0" y="182984"/>
              <a:ext cx="3855494" cy="4301261"/>
            </a:xfrm>
            <a:custGeom>
              <a:avLst/>
              <a:gdLst/>
              <a:ahLst/>
              <a:cxnLst/>
              <a:rect l="l" t="t" r="r" b="b"/>
              <a:pathLst>
                <a:path w="3855494" h="4301261">
                  <a:moveTo>
                    <a:pt x="0" y="0"/>
                  </a:moveTo>
                  <a:lnTo>
                    <a:pt x="3855494" y="0"/>
                  </a:lnTo>
                  <a:lnTo>
                    <a:pt x="3855494" y="4301260"/>
                  </a:lnTo>
                  <a:lnTo>
                    <a:pt x="0" y="4301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23" name="Freeform 23"/>
          <p:cNvSpPr/>
          <p:nvPr/>
        </p:nvSpPr>
        <p:spPr>
          <a:xfrm>
            <a:off x="4717590" y="2686641"/>
            <a:ext cx="10382619" cy="6495802"/>
          </a:xfrm>
          <a:custGeom>
            <a:avLst/>
            <a:gdLst/>
            <a:ahLst/>
            <a:cxnLst/>
            <a:rect l="l" t="t" r="r" b="b"/>
            <a:pathLst>
              <a:path w="10382619" h="6495802">
                <a:moveTo>
                  <a:pt x="0" y="0"/>
                </a:moveTo>
                <a:lnTo>
                  <a:pt x="10382619" y="0"/>
                </a:lnTo>
                <a:lnTo>
                  <a:pt x="10382619" y="6495802"/>
                </a:lnTo>
                <a:lnTo>
                  <a:pt x="0" y="6495802"/>
                </a:lnTo>
                <a:lnTo>
                  <a:pt x="0" y="0"/>
                </a:lnTo>
                <a:close/>
              </a:path>
            </a:pathLst>
          </a:custGeom>
          <a:blipFill>
            <a:blip r:embed="rId11"/>
            <a:stretch>
              <a:fillRect t="-3076" r="-252" b="-3076"/>
            </a:stretch>
          </a:blipFill>
        </p:spPr>
      </p:sp>
      <p:sp>
        <p:nvSpPr>
          <p:cNvPr id="24" name="TextBox 24"/>
          <p:cNvSpPr txBox="1"/>
          <p:nvPr/>
        </p:nvSpPr>
        <p:spPr>
          <a:xfrm>
            <a:off x="3210792" y="205515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25" name="TextBox 25"/>
          <p:cNvSpPr txBox="1"/>
          <p:nvPr/>
        </p:nvSpPr>
        <p:spPr>
          <a:xfrm>
            <a:off x="3357324" y="9335186"/>
            <a:ext cx="16023487" cy="101727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Vậy tập khóa của Q là: K= {INVESTOR, STOCK}</a:t>
            </a:r>
          </a:p>
          <a:p>
            <a:pPr algn="just">
              <a:lnSpc>
                <a:spcPts val="4199"/>
              </a:lnSpc>
            </a:pPr>
            <a:endParaRPr lang="en-US" sz="2799"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320894" y="3006089"/>
            <a:ext cx="15712412" cy="1623060"/>
          </a:xfrm>
          <a:prstGeom prst="rect">
            <a:avLst/>
          </a:prstGeom>
        </p:spPr>
        <p:txBody>
          <a:bodyPr lIns="0" tIns="0" rIns="0" bIns="0" rtlCol="0" anchor="t">
            <a:spAutoFit/>
          </a:bodyPr>
          <a:lstStyle/>
          <a:p>
            <a:pPr algn="just">
              <a:lnSpc>
                <a:spcPts val="4350"/>
              </a:lnSpc>
            </a:pPr>
            <a:r>
              <a:rPr lang="en-US" sz="2900" b="1">
                <a:solidFill>
                  <a:srgbClr val="003EA8"/>
                </a:solidFill>
                <a:latin typeface="Nunito Bold"/>
                <a:ea typeface="Nunito Bold"/>
                <a:cs typeface="Nunito Bold"/>
                <a:sym typeface="Nunito Bold"/>
              </a:rPr>
              <a:t>11/ Xác định phủ tối thiểu của các tập phụ thuộc hàm sau: </a:t>
            </a:r>
          </a:p>
          <a:p>
            <a:pPr algn="just">
              <a:lnSpc>
                <a:spcPts val="4350"/>
              </a:lnSpc>
            </a:pPr>
            <a:r>
              <a:rPr lang="en-US" sz="2900" b="1">
                <a:solidFill>
                  <a:srgbClr val="003EA8"/>
                </a:solidFill>
                <a:latin typeface="Nunito Bold"/>
                <a:ea typeface="Nunito Bold"/>
                <a:cs typeface="Nunito Bold"/>
                <a:sym typeface="Nunito Bold"/>
              </a:rPr>
              <a:t>a) Q1(ABCDEGH); F₁={A→ H,AB→C,BC→D;G→B}</a:t>
            </a:r>
          </a:p>
          <a:p>
            <a:pPr algn="just">
              <a:lnSpc>
                <a:spcPts val="4350"/>
              </a:lnSpc>
            </a:pPr>
            <a:endParaRPr lang="en-US" sz="2900" b="1">
              <a:solidFill>
                <a:srgbClr val="003EA8"/>
              </a:solidFill>
              <a:latin typeface="Nunito Bold"/>
              <a:ea typeface="Nunito Bold"/>
              <a:cs typeface="Nunito Bold"/>
              <a:sym typeface="Nunito Bold"/>
            </a:endParaRPr>
          </a:p>
        </p:txBody>
      </p:sp>
      <p:sp>
        <p:nvSpPr>
          <p:cNvPr id="20" name="TextBox 20"/>
          <p:cNvSpPr txBox="1"/>
          <p:nvPr/>
        </p:nvSpPr>
        <p:spPr>
          <a:xfrm>
            <a:off x="1320894" y="4379700"/>
            <a:ext cx="14572252" cy="6256020"/>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 Phân rã vế phải</a:t>
            </a:r>
          </a:p>
          <a:p>
            <a:pPr algn="just">
              <a:lnSpc>
                <a:spcPts val="4199"/>
              </a:lnSpc>
            </a:pPr>
            <a:r>
              <a:rPr lang="en-US" sz="2799" b="1">
                <a:solidFill>
                  <a:srgbClr val="000000"/>
                </a:solidFill>
                <a:latin typeface="Nunito Bold"/>
                <a:ea typeface="Nunito Bold"/>
                <a:cs typeface="Nunito Bold"/>
                <a:sym typeface="Nunito Bold"/>
              </a:rPr>
              <a:t>       Tập F1 đã ở dạng chuẩn hóa vế phải (mỗi vế phải chỉ có 1 thuộc tính)</a:t>
            </a:r>
          </a:p>
          <a:p>
            <a:pPr algn="just">
              <a:lnSpc>
                <a:spcPts val="4199"/>
              </a:lnSpc>
            </a:pPr>
            <a:r>
              <a:rPr lang="en-US" sz="2799" b="1">
                <a:solidFill>
                  <a:srgbClr val="000000"/>
                </a:solidFill>
                <a:latin typeface="Nunito Bold"/>
                <a:ea typeface="Nunito Bold"/>
                <a:cs typeface="Nunito Bold"/>
                <a:sym typeface="Nunito Bold"/>
              </a:rPr>
              <a:t>Bước 2: Loại bỏ vế trái dư thừa:</a:t>
            </a:r>
          </a:p>
          <a:p>
            <a:pPr algn="just">
              <a:lnSpc>
                <a:spcPts val="4199"/>
              </a:lnSpc>
            </a:pPr>
            <a:r>
              <a:rPr lang="en-US" sz="2799" b="1">
                <a:solidFill>
                  <a:srgbClr val="000000"/>
                </a:solidFill>
                <a:latin typeface="Nunito Bold"/>
                <a:ea typeface="Nunito Bold"/>
                <a:cs typeface="Nunito Bold"/>
                <a:sym typeface="Nunito Bold"/>
              </a:rPr>
              <a:t>-    Xét AB → C:</a:t>
            </a:r>
          </a:p>
          <a:p>
            <a:pPr algn="just">
              <a:lnSpc>
                <a:spcPts val="4199"/>
              </a:lnSpc>
            </a:pPr>
            <a:r>
              <a:rPr lang="en-US" sz="2799" b="1">
                <a:solidFill>
                  <a:srgbClr val="000000"/>
                </a:solidFill>
                <a:latin typeface="Nunito Bold"/>
                <a:ea typeface="Nunito Bold"/>
                <a:cs typeface="Nunito Bold"/>
                <a:sym typeface="Nunito Bold"/>
              </a:rPr>
              <a:t> Nếu bỏ A: B+ = {B} không chứa C =&gt; A không dư thừa</a:t>
            </a:r>
          </a:p>
          <a:p>
            <a:pPr algn="just">
              <a:lnSpc>
                <a:spcPts val="4199"/>
              </a:lnSpc>
            </a:pPr>
            <a:r>
              <a:rPr lang="en-US" sz="2799" b="1">
                <a:solidFill>
                  <a:srgbClr val="000000"/>
                </a:solidFill>
                <a:latin typeface="Nunito Bold"/>
                <a:ea typeface="Nunito Bold"/>
                <a:cs typeface="Nunito Bold"/>
                <a:sym typeface="Nunito Bold"/>
              </a:rPr>
              <a:t> Nếu bỏ B: A+ = {AH} không chứa C =&gt; B không dư thừa</a:t>
            </a:r>
          </a:p>
          <a:p>
            <a:pPr algn="just">
              <a:lnSpc>
                <a:spcPts val="4199"/>
              </a:lnSpc>
            </a:pPr>
            <a:r>
              <a:rPr lang="en-US" sz="2799" b="1">
                <a:solidFill>
                  <a:srgbClr val="000000"/>
                </a:solidFill>
                <a:latin typeface="Nunito Bold"/>
                <a:ea typeface="Nunito Bold"/>
                <a:cs typeface="Nunito Bold"/>
                <a:sym typeface="Nunito Bold"/>
              </a:rPr>
              <a:t>-    Xét BC → D:</a:t>
            </a:r>
          </a:p>
          <a:p>
            <a:pPr algn="just">
              <a:lnSpc>
                <a:spcPts val="4199"/>
              </a:lnSpc>
            </a:pPr>
            <a:r>
              <a:rPr lang="en-US" sz="2799" b="1">
                <a:solidFill>
                  <a:srgbClr val="000000"/>
                </a:solidFill>
                <a:latin typeface="Nunito Bold"/>
                <a:ea typeface="Nunito Bold"/>
                <a:cs typeface="Nunito Bold"/>
                <a:sym typeface="Nunito Bold"/>
              </a:rPr>
              <a:t> Nếu bỏ B: C+ = {C} không chứa D =&gt; B không dư thừa</a:t>
            </a:r>
          </a:p>
          <a:p>
            <a:pPr algn="just">
              <a:lnSpc>
                <a:spcPts val="4199"/>
              </a:lnSpc>
            </a:pPr>
            <a:r>
              <a:rPr lang="en-US" sz="2799" b="1">
                <a:solidFill>
                  <a:srgbClr val="000000"/>
                </a:solidFill>
                <a:latin typeface="Nunito Bold"/>
                <a:ea typeface="Nunito Bold"/>
                <a:cs typeface="Nunito Bold"/>
                <a:sym typeface="Nunito Bold"/>
              </a:rPr>
              <a:t> Nếu bỏ C: B+ = {B} không chứa D =&gt; C không dư thừa</a:t>
            </a:r>
          </a:p>
          <a:p>
            <a:pPr algn="just">
              <a:lnSpc>
                <a:spcPts val="4199"/>
              </a:lnSpc>
            </a:pPr>
            <a:r>
              <a:rPr lang="en-US" sz="2799" b="1">
                <a:solidFill>
                  <a:srgbClr val="000000"/>
                </a:solidFill>
                <a:latin typeface="Nunito Bold"/>
                <a:ea typeface="Nunito Bold"/>
                <a:cs typeface="Nunito Bold"/>
                <a:sym typeface="Nunito Bold"/>
              </a:rPr>
              <a:t>Vậy F1 = {A→H, AB→C, BC→D, G→B}</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2823782" y="3219754"/>
            <a:ext cx="14572252" cy="6779895"/>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3: Loại bỏ phụ thuộc hàm dư thừa:</a:t>
            </a:r>
          </a:p>
          <a:p>
            <a:pPr algn="just">
              <a:lnSpc>
                <a:spcPts val="4199"/>
              </a:lnSpc>
            </a:pPr>
            <a:r>
              <a:rPr lang="en-US" sz="2799" b="1">
                <a:solidFill>
                  <a:srgbClr val="000000"/>
                </a:solidFill>
                <a:latin typeface="Nunito Bold"/>
                <a:ea typeface="Nunito Bold"/>
                <a:cs typeface="Nunito Bold"/>
                <a:sym typeface="Nunito Bold"/>
              </a:rPr>
              <a:t> - Xét A → H: A+ = {A} không chứa H</a:t>
            </a:r>
          </a:p>
          <a:p>
            <a:pPr algn="just">
              <a:lnSpc>
                <a:spcPts val="4199"/>
              </a:lnSpc>
            </a:pPr>
            <a:r>
              <a:rPr lang="en-US" sz="2799" b="1">
                <a:solidFill>
                  <a:srgbClr val="000000"/>
                </a:solidFill>
                <a:latin typeface="Nunito Bold"/>
                <a:ea typeface="Nunito Bold"/>
                <a:cs typeface="Nunito Bold"/>
                <a:sym typeface="Nunito Bold"/>
              </a:rPr>
              <a:t>       =&gt; Không loại A→H</a:t>
            </a:r>
          </a:p>
          <a:p>
            <a:pPr algn="just">
              <a:lnSpc>
                <a:spcPts val="4199"/>
              </a:lnSpc>
            </a:pPr>
            <a:r>
              <a:rPr lang="en-US" sz="2799" b="1">
                <a:solidFill>
                  <a:srgbClr val="000000"/>
                </a:solidFill>
                <a:latin typeface="Nunito Bold"/>
                <a:ea typeface="Nunito Bold"/>
                <a:cs typeface="Nunito Bold"/>
                <a:sym typeface="Nunito Bold"/>
              </a:rPr>
              <a:t> - Xét AB → C: {AB}+ = {A,B,H} không chứa C</a:t>
            </a:r>
          </a:p>
          <a:p>
            <a:pPr algn="just">
              <a:lnSpc>
                <a:spcPts val="4199"/>
              </a:lnSpc>
            </a:pPr>
            <a:r>
              <a:rPr lang="en-US" sz="2799" b="1">
                <a:solidFill>
                  <a:srgbClr val="000000"/>
                </a:solidFill>
                <a:latin typeface="Nunito Bold"/>
                <a:ea typeface="Nunito Bold"/>
                <a:cs typeface="Nunito Bold"/>
                <a:sym typeface="Nunito Bold"/>
              </a:rPr>
              <a:t>       =&gt; Không loại AB → C</a:t>
            </a:r>
          </a:p>
          <a:p>
            <a:pPr algn="just">
              <a:lnSpc>
                <a:spcPts val="4199"/>
              </a:lnSpc>
            </a:pPr>
            <a:r>
              <a:rPr lang="en-US" sz="2799" b="1">
                <a:solidFill>
                  <a:srgbClr val="000000"/>
                </a:solidFill>
                <a:latin typeface="Nunito Bold"/>
                <a:ea typeface="Nunito Bold"/>
                <a:cs typeface="Nunito Bold"/>
                <a:sym typeface="Nunito Bold"/>
              </a:rPr>
              <a:t> - Xét BC → D: {BC}+ = {B,C} không chứa D</a:t>
            </a:r>
          </a:p>
          <a:p>
            <a:pPr algn="just">
              <a:lnSpc>
                <a:spcPts val="4199"/>
              </a:lnSpc>
            </a:pPr>
            <a:r>
              <a:rPr lang="en-US" sz="2799" b="1">
                <a:solidFill>
                  <a:srgbClr val="000000"/>
                </a:solidFill>
                <a:latin typeface="Nunito Bold"/>
                <a:ea typeface="Nunito Bold"/>
                <a:cs typeface="Nunito Bold"/>
                <a:sym typeface="Nunito Bold"/>
              </a:rPr>
              <a:t>       =&gt; Không loại BC → D</a:t>
            </a:r>
          </a:p>
          <a:p>
            <a:pPr algn="just">
              <a:lnSpc>
                <a:spcPts val="4199"/>
              </a:lnSpc>
            </a:pPr>
            <a:r>
              <a:rPr lang="en-US" sz="2799" b="1">
                <a:solidFill>
                  <a:srgbClr val="000000"/>
                </a:solidFill>
                <a:latin typeface="Nunito Bold"/>
                <a:ea typeface="Nunito Bold"/>
                <a:cs typeface="Nunito Bold"/>
                <a:sym typeface="Nunito Bold"/>
              </a:rPr>
              <a:t>- Xét G → B: G+ = {G} không chứa B</a:t>
            </a:r>
          </a:p>
          <a:p>
            <a:pPr algn="just">
              <a:lnSpc>
                <a:spcPts val="4199"/>
              </a:lnSpc>
            </a:pPr>
            <a:r>
              <a:rPr lang="en-US" sz="2799" b="1">
                <a:solidFill>
                  <a:srgbClr val="000000"/>
                </a:solidFill>
                <a:latin typeface="Nunito Bold"/>
                <a:ea typeface="Nunito Bold"/>
                <a:cs typeface="Nunito Bold"/>
                <a:sym typeface="Nunito Bold"/>
              </a:rPr>
              <a:t>       =&gt; Không loại G → B</a:t>
            </a:r>
          </a:p>
          <a:p>
            <a:pPr algn="just">
              <a:lnSpc>
                <a:spcPts val="4199"/>
              </a:lnSpc>
            </a:pPr>
            <a:r>
              <a:rPr lang="en-US" sz="2799" b="1">
                <a:solidFill>
                  <a:srgbClr val="000000"/>
                </a:solidFill>
                <a:latin typeface="Nunito Bold"/>
                <a:ea typeface="Nunito Bold"/>
                <a:cs typeface="Nunito Bold"/>
                <a:sym typeface="Nunito Bold"/>
              </a:rPr>
              <a:t>Vậy phủ tối thiểu của F1 là chính nó</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0" name="Freeform 20"/>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028700" y="2933206"/>
            <a:ext cx="15712412" cy="2364106"/>
          </a:xfrm>
          <a:prstGeom prst="rect">
            <a:avLst/>
          </a:prstGeom>
        </p:spPr>
        <p:txBody>
          <a:bodyPr lIns="0" tIns="0" rIns="0" bIns="0" rtlCol="0" anchor="t">
            <a:spAutoFit/>
          </a:bodyPr>
          <a:lstStyle/>
          <a:p>
            <a:pPr algn="just">
              <a:lnSpc>
                <a:spcPts val="4799"/>
              </a:lnSpc>
            </a:pPr>
            <a:r>
              <a:rPr lang="en-US" sz="3199" b="1">
                <a:solidFill>
                  <a:srgbClr val="003EA8"/>
                </a:solidFill>
                <a:latin typeface="Nunito Bold"/>
                <a:ea typeface="Nunito Bold"/>
                <a:cs typeface="Nunito Bold"/>
                <a:sym typeface="Nunito Bold"/>
              </a:rPr>
              <a:t>11/ Xác định phủ tối thiểu của các tập phụ thuộc hàm sau: </a:t>
            </a:r>
          </a:p>
          <a:p>
            <a:pPr algn="just">
              <a:lnSpc>
                <a:spcPts val="4799"/>
              </a:lnSpc>
            </a:pPr>
            <a:r>
              <a:rPr lang="en-US" sz="3199" b="1">
                <a:solidFill>
                  <a:srgbClr val="003EA8"/>
                </a:solidFill>
                <a:latin typeface="Nunito Bold"/>
                <a:ea typeface="Nunito Bold"/>
                <a:cs typeface="Nunito Bold"/>
                <a:sym typeface="Nunito Bold"/>
              </a:rPr>
              <a:t>b) Q2(ABCSXYZ); F₂ = {S → A, AX → B, S → B, BY → C, CZ → X}</a:t>
            </a:r>
          </a:p>
          <a:p>
            <a:pPr algn="just">
              <a:lnSpc>
                <a:spcPts val="4799"/>
              </a:lnSpc>
            </a:pPr>
            <a:endParaRPr lang="en-US" sz="3199" b="1">
              <a:solidFill>
                <a:srgbClr val="003EA8"/>
              </a:solidFill>
              <a:latin typeface="Nunito Bold"/>
              <a:ea typeface="Nunito Bold"/>
              <a:cs typeface="Nunito Bold"/>
              <a:sym typeface="Nunito Bold"/>
            </a:endParaRPr>
          </a:p>
          <a:p>
            <a:pPr algn="just">
              <a:lnSpc>
                <a:spcPts val="4799"/>
              </a:lnSpc>
            </a:pPr>
            <a:endParaRPr lang="en-US" sz="3199" b="1">
              <a:solidFill>
                <a:srgbClr val="003EA8"/>
              </a:solidFill>
              <a:latin typeface="Nunito Bold"/>
              <a:ea typeface="Nunito Bold"/>
              <a:cs typeface="Nunito Bold"/>
              <a:sym typeface="Nunito Bold"/>
            </a:endParaRPr>
          </a:p>
        </p:txBody>
      </p:sp>
      <p:sp>
        <p:nvSpPr>
          <p:cNvPr id="20" name="TextBox 20"/>
          <p:cNvSpPr txBox="1"/>
          <p:nvPr/>
        </p:nvSpPr>
        <p:spPr>
          <a:xfrm>
            <a:off x="979931" y="4381006"/>
            <a:ext cx="8928969" cy="6779895"/>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Bước 1: Phân rã vế phải:</a:t>
            </a:r>
          </a:p>
          <a:p>
            <a:pPr algn="just">
              <a:lnSpc>
                <a:spcPts val="4199"/>
              </a:lnSpc>
            </a:pPr>
            <a:r>
              <a:rPr lang="en-US" sz="2799" b="1">
                <a:solidFill>
                  <a:srgbClr val="000000"/>
                </a:solidFill>
                <a:latin typeface="Nunito Bold"/>
                <a:ea typeface="Nunito Bold"/>
                <a:cs typeface="Nunito Bold"/>
                <a:sym typeface="Nunito Bold"/>
              </a:rPr>
              <a:t>Tập F2 đã ở dạng chuẩn hóa vế phải (mỗi vế phải chỉ có 1 thuộc tính)</a:t>
            </a:r>
          </a:p>
          <a:p>
            <a:pPr algn="just">
              <a:lnSpc>
                <a:spcPts val="4199"/>
              </a:lnSpc>
            </a:pPr>
            <a:r>
              <a:rPr lang="en-US" sz="2799" b="1">
                <a:solidFill>
                  <a:srgbClr val="000000"/>
                </a:solidFill>
                <a:latin typeface="Nunito Bold"/>
                <a:ea typeface="Nunito Bold"/>
                <a:cs typeface="Nunito Bold"/>
                <a:sym typeface="Nunito Bold"/>
              </a:rPr>
              <a:t>Bước 2: Loại bỏ vế trái dư thừa:</a:t>
            </a:r>
          </a:p>
          <a:p>
            <a:pPr algn="just">
              <a:lnSpc>
                <a:spcPts val="4199"/>
              </a:lnSpc>
            </a:pPr>
            <a:r>
              <a:rPr lang="en-US" sz="2799" b="1">
                <a:solidFill>
                  <a:srgbClr val="000000"/>
                </a:solidFill>
                <a:latin typeface="Nunito Bold"/>
                <a:ea typeface="Nunito Bold"/>
                <a:cs typeface="Nunito Bold"/>
                <a:sym typeface="Nunito Bold"/>
              </a:rPr>
              <a:t> - Xét AX→B</a:t>
            </a:r>
          </a:p>
          <a:p>
            <a:pPr algn="just">
              <a:lnSpc>
                <a:spcPts val="4199"/>
              </a:lnSpc>
            </a:pPr>
            <a:r>
              <a:rPr lang="en-US" sz="2799" b="1">
                <a:solidFill>
                  <a:srgbClr val="000000"/>
                </a:solidFill>
                <a:latin typeface="Nunito Bold"/>
                <a:ea typeface="Nunito Bold"/>
                <a:cs typeface="Nunito Bold"/>
                <a:sym typeface="Nunito Bold"/>
              </a:rPr>
              <a:t>Nếu bỏ A: X+ = {X} không chứa B =&gt; A không dư thừa</a:t>
            </a:r>
          </a:p>
          <a:p>
            <a:pPr algn="just">
              <a:lnSpc>
                <a:spcPts val="4199"/>
              </a:lnSpc>
            </a:pPr>
            <a:r>
              <a:rPr lang="en-US" sz="2799" b="1">
                <a:solidFill>
                  <a:srgbClr val="000000"/>
                </a:solidFill>
                <a:latin typeface="Nunito Bold"/>
                <a:ea typeface="Nunito Bold"/>
                <a:cs typeface="Nunito Bold"/>
                <a:sym typeface="Nunito Bold"/>
              </a:rPr>
              <a:t>Nếu bỏ X: A+ = {A} không chứa B =&gt; X không dư thừa</a:t>
            </a:r>
          </a:p>
          <a:p>
            <a:pPr algn="just">
              <a:lnSpc>
                <a:spcPts val="4199"/>
              </a:lnSpc>
            </a:pPr>
            <a:r>
              <a:rPr lang="en-US" sz="2799" b="1">
                <a:solidFill>
                  <a:srgbClr val="000000"/>
                </a:solidFill>
                <a:latin typeface="Nunito Bold"/>
                <a:ea typeface="Nunito Bold"/>
                <a:cs typeface="Nunito Bold"/>
                <a:sym typeface="Nunito Bold"/>
              </a:rPr>
              <a:t>- Xét BY → C</a:t>
            </a:r>
          </a:p>
          <a:p>
            <a:pPr algn="just">
              <a:lnSpc>
                <a:spcPts val="4199"/>
              </a:lnSpc>
            </a:pPr>
            <a:r>
              <a:rPr lang="en-US" sz="2799" b="1">
                <a:solidFill>
                  <a:srgbClr val="000000"/>
                </a:solidFill>
                <a:latin typeface="Nunito Bold"/>
                <a:ea typeface="Nunito Bold"/>
                <a:cs typeface="Nunito Bold"/>
                <a:sym typeface="Nunito Bold"/>
              </a:rPr>
              <a:t> Nếu bỏ B: Y+ = {Y} không chứa C =&gt; B không dư thừa</a:t>
            </a:r>
          </a:p>
          <a:p>
            <a:pPr algn="just">
              <a:lnSpc>
                <a:spcPts val="4199"/>
              </a:lnSpc>
            </a:pPr>
            <a:r>
              <a:rPr lang="en-US" sz="2799" b="1">
                <a:solidFill>
                  <a:srgbClr val="000000"/>
                </a:solidFill>
                <a:latin typeface="Nunito Bold"/>
                <a:ea typeface="Nunito Bold"/>
                <a:cs typeface="Nunito Bold"/>
                <a:sym typeface="Nunito Bold"/>
              </a:rPr>
              <a:t> Nếu bỏ Y: B+ = {B} không chứa C =&gt; Y không dư thừa</a:t>
            </a:r>
          </a:p>
          <a:p>
            <a:pPr algn="just">
              <a:lnSpc>
                <a:spcPts val="4199"/>
              </a:lnSpc>
            </a:pPr>
            <a:r>
              <a:rPr lang="en-US" sz="2799" b="1">
                <a:solidFill>
                  <a:srgbClr val="000000"/>
                </a:solidFill>
                <a:latin typeface="Nunito Bold"/>
                <a:ea typeface="Nunito Bold"/>
                <a:cs typeface="Nunito Bold"/>
                <a:sym typeface="Nunito Bold"/>
              </a:rPr>
              <a:t>      </a:t>
            </a:r>
          </a:p>
          <a:p>
            <a:pPr algn="just">
              <a:lnSpc>
                <a:spcPts val="4199"/>
              </a:lnSpc>
            </a:pPr>
            <a:endParaRPr lang="en-US" sz="2799" b="1">
              <a:solidFill>
                <a:srgbClr val="000000"/>
              </a:solidFill>
              <a:latin typeface="Nunito Bold"/>
              <a:ea typeface="Nunito Bold"/>
              <a:cs typeface="Nunito Bold"/>
              <a:sym typeface="Nunito Bold"/>
            </a:endParaRPr>
          </a:p>
          <a:p>
            <a:pPr algn="just">
              <a:lnSpc>
                <a:spcPts val="4199"/>
              </a:lnSpc>
            </a:pPr>
            <a:endParaRPr lang="en-US" sz="2799" b="1">
              <a:solidFill>
                <a:srgbClr val="000000"/>
              </a:solidFill>
              <a:latin typeface="Nunito Bold"/>
              <a:ea typeface="Nunito Bold"/>
              <a:cs typeface="Nunito Bold"/>
              <a:sym typeface="Nunito Bold"/>
            </a:endParaRPr>
          </a:p>
        </p:txBody>
      </p:sp>
      <p:sp>
        <p:nvSpPr>
          <p:cNvPr id="21" name="Freeform 21"/>
          <p:cNvSpPr/>
          <p:nvPr/>
        </p:nvSpPr>
        <p:spPr>
          <a:xfrm flipH="1">
            <a:off x="15868315" y="734187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10289091" y="4381006"/>
            <a:ext cx="7106944" cy="4667241"/>
          </a:xfrm>
          <a:prstGeom prst="rect">
            <a:avLst/>
          </a:prstGeom>
        </p:spPr>
        <p:txBody>
          <a:bodyPr lIns="0" tIns="0" rIns="0" bIns="0" rtlCol="0" anchor="t">
            <a:spAutoFit/>
          </a:bodyPr>
          <a:lstStyle/>
          <a:p>
            <a:pPr algn="just">
              <a:lnSpc>
                <a:spcPts val="4199"/>
              </a:lnSpc>
            </a:pPr>
            <a:r>
              <a:rPr lang="en-US" sz="2799" b="1">
                <a:solidFill>
                  <a:srgbClr val="000000"/>
                </a:solidFill>
                <a:latin typeface="Nunito Bold"/>
                <a:ea typeface="Nunito Bold"/>
                <a:cs typeface="Nunito Bold"/>
                <a:sym typeface="Nunito Bold"/>
              </a:rPr>
              <a:t> - Xét CZ → X</a:t>
            </a:r>
          </a:p>
          <a:p>
            <a:pPr algn="just">
              <a:lnSpc>
                <a:spcPts val="4199"/>
              </a:lnSpc>
            </a:pPr>
            <a:r>
              <a:rPr lang="en-US" sz="2799" b="1">
                <a:solidFill>
                  <a:srgbClr val="000000"/>
                </a:solidFill>
                <a:latin typeface="Nunito Bold"/>
                <a:ea typeface="Nunito Bold"/>
                <a:cs typeface="Nunito Bold"/>
                <a:sym typeface="Nunito Bold"/>
              </a:rPr>
              <a:t> Nếu bỏ C: Z+ = {Z} không chứa X </a:t>
            </a:r>
          </a:p>
          <a:p>
            <a:pPr algn="just">
              <a:lnSpc>
                <a:spcPts val="4199"/>
              </a:lnSpc>
            </a:pPr>
            <a:r>
              <a:rPr lang="en-US" sz="2799" b="1">
                <a:solidFill>
                  <a:srgbClr val="000000"/>
                </a:solidFill>
                <a:latin typeface="Nunito Bold"/>
                <a:ea typeface="Nunito Bold"/>
                <a:cs typeface="Nunito Bold"/>
                <a:sym typeface="Nunito Bold"/>
              </a:rPr>
              <a:t>  =&gt; C không dư thừa</a:t>
            </a:r>
          </a:p>
          <a:p>
            <a:pPr algn="just">
              <a:lnSpc>
                <a:spcPts val="4199"/>
              </a:lnSpc>
            </a:pPr>
            <a:r>
              <a:rPr lang="en-US" sz="2799" b="1">
                <a:solidFill>
                  <a:srgbClr val="000000"/>
                </a:solidFill>
                <a:latin typeface="Nunito Bold"/>
                <a:ea typeface="Nunito Bold"/>
                <a:cs typeface="Nunito Bold"/>
                <a:sym typeface="Nunito Bold"/>
              </a:rPr>
              <a:t> Nếu bỏ Z: C+ = {C} không chứa X </a:t>
            </a:r>
          </a:p>
          <a:p>
            <a:pPr algn="just">
              <a:lnSpc>
                <a:spcPts val="4199"/>
              </a:lnSpc>
            </a:pPr>
            <a:r>
              <a:rPr lang="en-US" sz="2799" b="1">
                <a:solidFill>
                  <a:srgbClr val="000000"/>
                </a:solidFill>
                <a:latin typeface="Nunito Bold"/>
                <a:ea typeface="Nunito Bold"/>
                <a:cs typeface="Nunito Bold"/>
                <a:sym typeface="Nunito Bold"/>
              </a:rPr>
              <a:t>  =&gt; Z không dư thừa</a:t>
            </a:r>
          </a:p>
          <a:p>
            <a:pPr algn="just">
              <a:lnSpc>
                <a:spcPts val="4199"/>
              </a:lnSpc>
            </a:pPr>
            <a:r>
              <a:rPr lang="en-US" sz="2799" b="1">
                <a:solidFill>
                  <a:srgbClr val="000000"/>
                </a:solidFill>
                <a:latin typeface="Nunito Bold"/>
                <a:ea typeface="Nunito Bold"/>
                <a:cs typeface="Nunito Bold"/>
                <a:sym typeface="Nunito Bold"/>
              </a:rPr>
              <a:t>Vậy F2 = {S→A, AX→B, S→B, BY→C, CZ→X}</a:t>
            </a:r>
          </a:p>
          <a:p>
            <a:pPr algn="just">
              <a:lnSpc>
                <a:spcPts val="4050"/>
              </a:lnSpc>
            </a:pPr>
            <a:endParaRPr lang="en-US" sz="2799" b="1">
              <a:solidFill>
                <a:srgbClr val="000000"/>
              </a:solidFill>
              <a:latin typeface="Nunito Bold"/>
              <a:ea typeface="Nunito Bold"/>
              <a:cs typeface="Nunito Bold"/>
              <a:sym typeface="Nunito Bold"/>
            </a:endParaRPr>
          </a:p>
          <a:p>
            <a:pPr algn="just">
              <a:lnSpc>
                <a:spcPts val="4050"/>
              </a:lnSpc>
            </a:pPr>
            <a:endParaRPr lang="en-US" sz="2799"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21378" y="403012"/>
            <a:ext cx="16445245" cy="1520756"/>
            <a:chOff x="0" y="0"/>
            <a:chExt cx="5999270" cy="554776"/>
          </a:xfrm>
        </p:grpSpPr>
        <p:sp>
          <p:nvSpPr>
            <p:cNvPr id="4" name="Freeform 4"/>
            <p:cNvSpPr/>
            <p:nvPr/>
          </p:nvSpPr>
          <p:spPr>
            <a:xfrm>
              <a:off x="0" y="0"/>
              <a:ext cx="5999270" cy="554776"/>
            </a:xfrm>
            <a:custGeom>
              <a:avLst/>
              <a:gdLst/>
              <a:ahLst/>
              <a:cxnLst/>
              <a:rect l="l" t="t" r="r" b="b"/>
              <a:pathLst>
                <a:path w="5999270" h="554776">
                  <a:moveTo>
                    <a:pt x="0" y="0"/>
                  </a:moveTo>
                  <a:lnTo>
                    <a:pt x="5999270" y="0"/>
                  </a:lnTo>
                  <a:lnTo>
                    <a:pt x="5999270" y="554776"/>
                  </a:lnTo>
                  <a:lnTo>
                    <a:pt x="0" y="554776"/>
                  </a:lnTo>
                  <a:close/>
                </a:path>
              </a:pathLst>
            </a:custGeom>
            <a:solidFill>
              <a:srgbClr val="FFFFFF"/>
            </a:solidFill>
          </p:spPr>
        </p:sp>
      </p:grpSp>
      <p:grpSp>
        <p:nvGrpSpPr>
          <p:cNvPr id="5" name="Group 5"/>
          <p:cNvGrpSpPr/>
          <p:nvPr/>
        </p:nvGrpSpPr>
        <p:grpSpPr>
          <a:xfrm>
            <a:off x="895970" y="2228144"/>
            <a:ext cx="12917914" cy="7827727"/>
            <a:chOff x="0" y="0"/>
            <a:chExt cx="3783288" cy="2292518"/>
          </a:xfrm>
        </p:grpSpPr>
        <p:sp>
          <p:nvSpPr>
            <p:cNvPr id="6" name="Freeform 6"/>
            <p:cNvSpPr/>
            <p:nvPr/>
          </p:nvSpPr>
          <p:spPr>
            <a:xfrm>
              <a:off x="0" y="0"/>
              <a:ext cx="3783288" cy="2292518"/>
            </a:xfrm>
            <a:custGeom>
              <a:avLst/>
              <a:gdLst/>
              <a:ahLst/>
              <a:cxnLst/>
              <a:rect l="l" t="t" r="r" b="b"/>
              <a:pathLst>
                <a:path w="3783288" h="2292518">
                  <a:moveTo>
                    <a:pt x="0" y="0"/>
                  </a:moveTo>
                  <a:lnTo>
                    <a:pt x="3783288" y="0"/>
                  </a:lnTo>
                  <a:lnTo>
                    <a:pt x="3783288" y="2292518"/>
                  </a:lnTo>
                  <a:lnTo>
                    <a:pt x="0" y="2292518"/>
                  </a:lnTo>
                  <a:close/>
                </a:path>
              </a:pathLst>
            </a:custGeom>
            <a:solidFill>
              <a:srgbClr val="FFFFFF"/>
            </a:solidFill>
          </p:spPr>
        </p:sp>
      </p:grpSp>
      <p:grpSp>
        <p:nvGrpSpPr>
          <p:cNvPr id="7" name="Group 7"/>
          <p:cNvGrpSpPr/>
          <p:nvPr/>
        </p:nvGrpSpPr>
        <p:grpSpPr>
          <a:xfrm>
            <a:off x="13951130" y="4563151"/>
            <a:ext cx="4015384" cy="3493015"/>
            <a:chOff x="0" y="0"/>
            <a:chExt cx="2419168" cy="2104453"/>
          </a:xfrm>
        </p:grpSpPr>
        <p:sp>
          <p:nvSpPr>
            <p:cNvPr id="8" name="Freeform 8"/>
            <p:cNvSpPr/>
            <p:nvPr/>
          </p:nvSpPr>
          <p:spPr>
            <a:xfrm>
              <a:off x="0" y="0"/>
              <a:ext cx="2419167" cy="2104453"/>
            </a:xfrm>
            <a:custGeom>
              <a:avLst/>
              <a:gdLst/>
              <a:ahLst/>
              <a:cxnLst/>
              <a:rect l="l" t="t" r="r" b="b"/>
              <a:pathLst>
                <a:path w="2419167" h="2104453">
                  <a:moveTo>
                    <a:pt x="0" y="0"/>
                  </a:moveTo>
                  <a:lnTo>
                    <a:pt x="2419167" y="0"/>
                  </a:lnTo>
                  <a:lnTo>
                    <a:pt x="2419167" y="2104453"/>
                  </a:lnTo>
                  <a:lnTo>
                    <a:pt x="0" y="2104453"/>
                  </a:lnTo>
                  <a:close/>
                </a:path>
              </a:pathLst>
            </a:custGeom>
            <a:solidFill>
              <a:srgbClr val="FFFFFF"/>
            </a:solidFill>
          </p:spPr>
        </p:sp>
      </p:grpSp>
      <p:sp>
        <p:nvSpPr>
          <p:cNvPr id="9" name="Freeform 9"/>
          <p:cNvSpPr/>
          <p:nvPr/>
        </p:nvSpPr>
        <p:spPr>
          <a:xfrm>
            <a:off x="14144089" y="4894166"/>
            <a:ext cx="3629468" cy="2830985"/>
          </a:xfrm>
          <a:custGeom>
            <a:avLst/>
            <a:gdLst/>
            <a:ahLst/>
            <a:cxnLst/>
            <a:rect l="l" t="t" r="r" b="b"/>
            <a:pathLst>
              <a:path w="3629468" h="2830985">
                <a:moveTo>
                  <a:pt x="0" y="0"/>
                </a:moveTo>
                <a:lnTo>
                  <a:pt x="3629467" y="0"/>
                </a:lnTo>
                <a:lnTo>
                  <a:pt x="3629467" y="2830985"/>
                </a:lnTo>
                <a:lnTo>
                  <a:pt x="0" y="2830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03414">
            <a:off x="17361707" y="3530649"/>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5" name="TextBox 15"/>
          <p:cNvSpPr txBox="1"/>
          <p:nvPr/>
        </p:nvSpPr>
        <p:spPr>
          <a:xfrm>
            <a:off x="717625" y="649041"/>
            <a:ext cx="16852750" cy="1028700"/>
          </a:xfrm>
          <a:prstGeom prst="rect">
            <a:avLst/>
          </a:prstGeom>
        </p:spPr>
        <p:txBody>
          <a:bodyPr lIns="0" tIns="0" rIns="0" bIns="0" rtlCol="0" anchor="t">
            <a:spAutoFit/>
          </a:bodyPr>
          <a:lstStyle/>
          <a:p>
            <a:pPr algn="ctr">
              <a:lnSpc>
                <a:spcPts val="8160"/>
              </a:lnSpc>
            </a:pPr>
            <a:r>
              <a:rPr lang="en-US" sz="6800" b="1">
                <a:solidFill>
                  <a:srgbClr val="003EA8"/>
                </a:solidFill>
                <a:latin typeface="Nunito Bold"/>
                <a:ea typeface="Nunito Bold"/>
                <a:cs typeface="Nunito Bold"/>
                <a:sym typeface="Nunito Bold"/>
              </a:rPr>
              <a:t>Phần A - Xây dựng mô hình ER </a:t>
            </a:r>
          </a:p>
        </p:txBody>
      </p:sp>
      <p:sp>
        <p:nvSpPr>
          <p:cNvPr id="16" name="Freeform 16"/>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154271" y="3280708"/>
            <a:ext cx="12433618" cy="6256021"/>
          </a:xfrm>
          <a:prstGeom prst="rect">
            <a:avLst/>
          </a:prstGeom>
        </p:spPr>
        <p:txBody>
          <a:bodyPr lIns="0" tIns="0" rIns="0" bIns="0" rtlCol="0" anchor="t">
            <a:spAutoFit/>
          </a:bodyPr>
          <a:lstStyle/>
          <a:p>
            <a:pPr algn="just">
              <a:lnSpc>
                <a:spcPts val="4199"/>
              </a:lnSpc>
            </a:pPr>
            <a:r>
              <a:rPr lang="en-US" sz="2799">
                <a:solidFill>
                  <a:srgbClr val="000000"/>
                </a:solidFill>
                <a:latin typeface="Cabin"/>
                <a:ea typeface="Cabin"/>
                <a:cs typeface="Cabin"/>
                <a:sym typeface="Cabin"/>
              </a:rPr>
              <a:t>Một hội đồng coi thi tuyển sinh có nhiều điểm thi, mỗi điểm thi được đặt tại một trường nào đó. Các điểm thi (</a:t>
            </a:r>
            <a:r>
              <a:rPr lang="en-US" sz="2799" b="1">
                <a:solidFill>
                  <a:srgbClr val="000000"/>
                </a:solidFill>
                <a:latin typeface="Cabin Bold"/>
                <a:ea typeface="Cabin Bold"/>
                <a:cs typeface="Cabin Bold"/>
                <a:sym typeface="Cabin Bold"/>
              </a:rPr>
              <a:t>DIEMTHISO)</a:t>
            </a:r>
            <a:r>
              <a:rPr lang="en-US" sz="2799">
                <a:solidFill>
                  <a:srgbClr val="000000"/>
                </a:solidFill>
                <a:latin typeface="Cabin"/>
                <a:ea typeface="Cabin"/>
                <a:cs typeface="Cabin"/>
                <a:sym typeface="Cabin"/>
              </a:rPr>
              <a:t> được đánh số là điểm thi số 1, điểm thi số 2, điểm thi số 3,...Mỗi điểm thi xác định địa chỉ (</a:t>
            </a:r>
            <a:r>
              <a:rPr lang="en-US" sz="2799" b="1">
                <a:solidFill>
                  <a:srgbClr val="000000"/>
                </a:solidFill>
                <a:latin typeface="Cabin Bold"/>
                <a:ea typeface="Cabin Bold"/>
                <a:cs typeface="Cabin Bold"/>
                <a:sym typeface="Cabin Bold"/>
              </a:rPr>
              <a:t>DIACHIDIEMTHI</a:t>
            </a:r>
            <a:r>
              <a:rPr lang="en-US" sz="2799">
                <a:solidFill>
                  <a:srgbClr val="000000"/>
                </a:solidFill>
                <a:latin typeface="Cabin"/>
                <a:ea typeface="Cabin"/>
                <a:cs typeface="Cabin"/>
                <a:sym typeface="Cabin"/>
              </a:rPr>
              <a:t>). Ví dụ: điểm thi số 1, đặt tại trường PTTH Nguyễn Thị Minh Khai, điểm thi số 2 đặt tại trường PTTH Bùi Thị Xuân,... Mỗi thí sinh có một số báo danh (</a:t>
            </a:r>
            <a:r>
              <a:rPr lang="en-US" sz="2799" b="1">
                <a:solidFill>
                  <a:srgbClr val="000000"/>
                </a:solidFill>
                <a:latin typeface="Cabin Bold"/>
                <a:ea typeface="Cabin Bold"/>
                <a:cs typeface="Cabin Bold"/>
                <a:sym typeface="Cabin Bold"/>
              </a:rPr>
              <a:t>SOBD</a:t>
            </a:r>
            <a:r>
              <a:rPr lang="en-US" sz="2799">
                <a:solidFill>
                  <a:srgbClr val="000000"/>
                </a:solidFill>
                <a:latin typeface="Cabin"/>
                <a:ea typeface="Cabin"/>
                <a:cs typeface="Cabin"/>
                <a:sym typeface="Cabin"/>
              </a:rPr>
              <a:t>) duy nhất, mỗi số báo danh xác định các thông tin: họ và tên (</a:t>
            </a:r>
            <a:r>
              <a:rPr lang="en-US" sz="2799" b="1">
                <a:solidFill>
                  <a:srgbClr val="000000"/>
                </a:solidFill>
                <a:latin typeface="Cabin Bold"/>
                <a:ea typeface="Cabin Bold"/>
                <a:cs typeface="Cabin Bold"/>
                <a:sym typeface="Cabin Bold"/>
              </a:rPr>
              <a:t>HOTEN</a:t>
            </a:r>
            <a:r>
              <a:rPr lang="en-US" sz="2799">
                <a:solidFill>
                  <a:srgbClr val="000000"/>
                </a:solidFill>
                <a:latin typeface="Cabin"/>
                <a:ea typeface="Cabin"/>
                <a:cs typeface="Cabin"/>
                <a:sym typeface="Cabin"/>
              </a:rPr>
              <a:t>), ngày sinh (</a:t>
            </a:r>
            <a:r>
              <a:rPr lang="en-US" sz="2799" b="1">
                <a:solidFill>
                  <a:srgbClr val="000000"/>
                </a:solidFill>
                <a:latin typeface="Cabin Bold"/>
                <a:ea typeface="Cabin Bold"/>
                <a:cs typeface="Cabin Bold"/>
                <a:sym typeface="Cabin Bold"/>
              </a:rPr>
              <a:t>NGAYSINH</a:t>
            </a:r>
            <a:r>
              <a:rPr lang="en-US" sz="2799">
                <a:solidFill>
                  <a:srgbClr val="000000"/>
                </a:solidFill>
                <a:latin typeface="Cabin"/>
                <a:ea typeface="Cabin"/>
                <a:cs typeface="Cabin"/>
                <a:sym typeface="Cabin"/>
              </a:rPr>
              <a:t>), phái (</a:t>
            </a:r>
            <a:r>
              <a:rPr lang="en-US" sz="2799" b="1">
                <a:solidFill>
                  <a:srgbClr val="000000"/>
                </a:solidFill>
                <a:latin typeface="Cabin Bold"/>
                <a:ea typeface="Cabin Bold"/>
                <a:cs typeface="Cabin Bold"/>
                <a:sym typeface="Cabin Bold"/>
              </a:rPr>
              <a:t>PHAI</a:t>
            </a:r>
            <a:r>
              <a:rPr lang="en-US" sz="2799">
                <a:solidFill>
                  <a:srgbClr val="000000"/>
                </a:solidFill>
                <a:latin typeface="Cabin"/>
                <a:ea typeface="Cabin"/>
                <a:cs typeface="Cabin"/>
                <a:sym typeface="Cabin"/>
              </a:rPr>
              <a:t>), hộ khẩu thường trú (</a:t>
            </a:r>
            <a:r>
              <a:rPr lang="en-US" sz="2799" b="1">
                <a:solidFill>
                  <a:srgbClr val="000000"/>
                </a:solidFill>
                <a:latin typeface="Cabin Bold"/>
                <a:ea typeface="Cabin Bold"/>
                <a:cs typeface="Cabin Bold"/>
                <a:sym typeface="Cabin Bold"/>
              </a:rPr>
              <a:t>TINH</a:t>
            </a:r>
            <a:r>
              <a:rPr lang="en-US" sz="2799">
                <a:solidFill>
                  <a:srgbClr val="000000"/>
                </a:solidFill>
                <a:latin typeface="Cabin"/>
                <a:ea typeface="Cabin"/>
                <a:cs typeface="Cabin"/>
                <a:sym typeface="Cabin"/>
              </a:rPr>
              <a:t>), đối tượng dự thi (</a:t>
            </a:r>
            <a:r>
              <a:rPr lang="en-US" sz="2799" b="1">
                <a:solidFill>
                  <a:srgbClr val="000000"/>
                </a:solidFill>
                <a:latin typeface="Cabin Bold"/>
                <a:ea typeface="Cabin Bold"/>
                <a:cs typeface="Cabin Bold"/>
                <a:sym typeface="Cabin Bold"/>
              </a:rPr>
              <a:t>DOITUONG</a:t>
            </a:r>
            <a:r>
              <a:rPr lang="en-US" sz="2799">
                <a:solidFill>
                  <a:srgbClr val="000000"/>
                </a:solidFill>
                <a:latin typeface="Cabin"/>
                <a:ea typeface="Cabin"/>
                <a:cs typeface="Cabin"/>
                <a:sym typeface="Cabin"/>
              </a:rPr>
              <a:t>), ngành đăng ký thi, khu vực của thí sinh (</a:t>
            </a:r>
            <a:r>
              <a:rPr lang="en-US" sz="2799" b="1">
                <a:solidFill>
                  <a:srgbClr val="000000"/>
                </a:solidFill>
                <a:latin typeface="Cabin Bold"/>
                <a:ea typeface="Cabin Bold"/>
                <a:cs typeface="Cabin Bold"/>
                <a:sym typeface="Cabin Bold"/>
              </a:rPr>
              <a:t>KHUVUC</a:t>
            </a:r>
            <a:r>
              <a:rPr lang="en-US" sz="2799">
                <a:solidFill>
                  <a:srgbClr val="000000"/>
                </a:solidFill>
                <a:latin typeface="Cabin"/>
                <a:ea typeface="Cabin"/>
                <a:cs typeface="Cabin"/>
                <a:sym typeface="Cabin"/>
              </a:rPr>
              <a:t>), số hiệu phòng thi. Ví dụ: thí sinh Vũ Mạnh Cường, có số báo danh là 02978, sinh ngày 12/12/1984, phái nam, hộ khẩu thường trú tại Chợ Gạo - Tiền Giang, thuộc khu vực 1, đối tượng là 5B, đăng ký dự thi vào ngành có mã ngành là 01, thi tại phòng thi 0178, điểm thi số 1. Mỗi ngành có một mã ngành (</a:t>
            </a:r>
            <a:r>
              <a:rPr lang="en-US" sz="2799" b="1">
                <a:solidFill>
                  <a:srgbClr val="000000"/>
                </a:solidFill>
                <a:latin typeface="Cabin Bold"/>
                <a:ea typeface="Cabin Bold"/>
                <a:cs typeface="Cabin Bold"/>
                <a:sym typeface="Cabin Bold"/>
              </a:rPr>
              <a:t>MANGANH</a:t>
            </a:r>
            <a:r>
              <a:rPr lang="en-US" sz="2799">
                <a:solidFill>
                  <a:srgbClr val="000000"/>
                </a:solidFill>
                <a:latin typeface="Cabin"/>
                <a:ea typeface="Cabin"/>
                <a:cs typeface="Cabin"/>
                <a:sym typeface="Cabin"/>
              </a:rPr>
              <a:t>) duy nhất, mỗi mã ngành xác định tên ngành (</a:t>
            </a:r>
            <a:r>
              <a:rPr lang="en-US" sz="2799" b="1">
                <a:solidFill>
                  <a:srgbClr val="000000"/>
                </a:solidFill>
                <a:latin typeface="Cabin Bold"/>
                <a:ea typeface="Cabin Bold"/>
                <a:cs typeface="Cabin Bold"/>
                <a:sym typeface="Cabin Bold"/>
              </a:rPr>
              <a:t>TENNGANH</a:t>
            </a:r>
            <a:r>
              <a:rPr lang="en-US" sz="2799">
                <a:solidFill>
                  <a:srgbClr val="000000"/>
                </a:solidFill>
                <a:latin typeface="Cabin"/>
                <a:ea typeface="Cabin"/>
                <a:cs typeface="Cabin"/>
                <a:sym typeface="Cabin"/>
              </a:rPr>
              <a:t>)</a:t>
            </a:r>
          </a:p>
        </p:txBody>
      </p:sp>
      <p:sp>
        <p:nvSpPr>
          <p:cNvPr id="18" name="TextBox 18"/>
          <p:cNvSpPr txBox="1"/>
          <p:nvPr/>
        </p:nvSpPr>
        <p:spPr>
          <a:xfrm>
            <a:off x="1198986" y="2439472"/>
            <a:ext cx="8709914" cy="555625"/>
          </a:xfrm>
          <a:prstGeom prst="rect">
            <a:avLst/>
          </a:prstGeom>
        </p:spPr>
        <p:txBody>
          <a:bodyPr lIns="0" tIns="0" rIns="0" bIns="0" rtlCol="0" anchor="t">
            <a:spAutoFit/>
          </a:bodyPr>
          <a:lstStyle/>
          <a:p>
            <a:pPr algn="l">
              <a:lnSpc>
                <a:spcPts val="4550"/>
              </a:lnSpc>
            </a:pPr>
            <a:r>
              <a:rPr lang="en-US" sz="3500" b="1">
                <a:solidFill>
                  <a:srgbClr val="022F7C"/>
                </a:solidFill>
                <a:latin typeface="Nunito Bold"/>
                <a:ea typeface="Nunito Bold"/>
                <a:cs typeface="Nunito Bold"/>
                <a:sym typeface="Nunito Bold"/>
              </a:rPr>
              <a:t>Bài 13: QUẢN LÝ COI THI TUYỂN SINH </a:t>
            </a:r>
          </a:p>
        </p:txBody>
      </p:sp>
      <p:sp>
        <p:nvSpPr>
          <p:cNvPr id="19" name="Freeform 19"/>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203414">
            <a:off x="13379222" y="2097803"/>
            <a:ext cx="417336" cy="598331"/>
          </a:xfrm>
          <a:custGeom>
            <a:avLst/>
            <a:gdLst/>
            <a:ahLst/>
            <a:cxnLst/>
            <a:rect l="l" t="t" r="r" b="b"/>
            <a:pathLst>
              <a:path w="417336" h="598331">
                <a:moveTo>
                  <a:pt x="0" y="0"/>
                </a:moveTo>
                <a:lnTo>
                  <a:pt x="417335" y="0"/>
                </a:lnTo>
                <a:lnTo>
                  <a:pt x="417335"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rot="-203414">
            <a:off x="14157455" y="51526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857874" y="3158800"/>
            <a:ext cx="14572252" cy="6901885"/>
          </a:xfrm>
          <a:prstGeom prst="rect">
            <a:avLst/>
          </a:prstGeom>
        </p:spPr>
        <p:txBody>
          <a:bodyPr lIns="0" tIns="0" rIns="0" bIns="0" rtlCol="0" anchor="t">
            <a:spAutoFit/>
          </a:bodyPr>
          <a:lstStyle/>
          <a:p>
            <a:pPr algn="just">
              <a:lnSpc>
                <a:spcPts val="4272"/>
              </a:lnSpc>
            </a:pPr>
            <a:r>
              <a:rPr lang="en-US" sz="2848" b="1">
                <a:solidFill>
                  <a:srgbClr val="000000"/>
                </a:solidFill>
                <a:latin typeface="Nunito Bold"/>
                <a:ea typeface="Nunito Bold"/>
                <a:cs typeface="Nunito Bold"/>
                <a:sym typeface="Nunito Bold"/>
              </a:rPr>
              <a:t>Bước 3: Loại bỏ dư thừa phụ thuộc hàm</a:t>
            </a:r>
          </a:p>
          <a:p>
            <a:pPr algn="just">
              <a:lnSpc>
                <a:spcPts val="4272"/>
              </a:lnSpc>
            </a:pPr>
            <a:r>
              <a:rPr lang="en-US" sz="2848" b="1">
                <a:solidFill>
                  <a:srgbClr val="000000"/>
                </a:solidFill>
                <a:latin typeface="Nunito Bold"/>
                <a:ea typeface="Nunito Bold"/>
                <a:cs typeface="Nunito Bold"/>
                <a:sym typeface="Nunito Bold"/>
              </a:rPr>
              <a:t>       - Thử loại S → A: S+ = {S,B} không chứa A</a:t>
            </a:r>
          </a:p>
          <a:p>
            <a:pPr algn="just">
              <a:lnSpc>
                <a:spcPts val="4272"/>
              </a:lnSpc>
            </a:pPr>
            <a:r>
              <a:rPr lang="en-US" sz="2848" b="1">
                <a:solidFill>
                  <a:srgbClr val="000000"/>
                </a:solidFill>
                <a:latin typeface="Nunito Bold"/>
                <a:ea typeface="Nunito Bold"/>
                <a:cs typeface="Nunito Bold"/>
                <a:sym typeface="Nunito Bold"/>
              </a:rPr>
              <a:t>                 =&gt; S → A không dư thừa</a:t>
            </a:r>
          </a:p>
          <a:p>
            <a:pPr algn="just">
              <a:lnSpc>
                <a:spcPts val="4272"/>
              </a:lnSpc>
            </a:pPr>
            <a:r>
              <a:rPr lang="en-US" sz="2848" b="1">
                <a:solidFill>
                  <a:srgbClr val="000000"/>
                </a:solidFill>
                <a:latin typeface="Nunito Bold"/>
                <a:ea typeface="Nunito Bold"/>
                <a:cs typeface="Nunito Bold"/>
                <a:sym typeface="Nunito Bold"/>
              </a:rPr>
              <a:t>       - Thử loại AX → B: {AX}+ = {A,X} không chứa B</a:t>
            </a:r>
          </a:p>
          <a:p>
            <a:pPr algn="just">
              <a:lnSpc>
                <a:spcPts val="4272"/>
              </a:lnSpc>
            </a:pPr>
            <a:r>
              <a:rPr lang="en-US" sz="2848" b="1">
                <a:solidFill>
                  <a:srgbClr val="000000"/>
                </a:solidFill>
                <a:latin typeface="Nunito Bold"/>
                <a:ea typeface="Nunito Bold"/>
                <a:cs typeface="Nunito Bold"/>
                <a:sym typeface="Nunito Bold"/>
              </a:rPr>
              <a:t>                 =&gt; AX → B không dư thừa</a:t>
            </a:r>
          </a:p>
          <a:p>
            <a:pPr algn="just">
              <a:lnSpc>
                <a:spcPts val="4272"/>
              </a:lnSpc>
            </a:pPr>
            <a:r>
              <a:rPr lang="en-US" sz="2848" b="1">
                <a:solidFill>
                  <a:srgbClr val="000000"/>
                </a:solidFill>
                <a:latin typeface="Nunito Bold"/>
                <a:ea typeface="Nunito Bold"/>
                <a:cs typeface="Nunito Bold"/>
                <a:sym typeface="Nunito Bold"/>
              </a:rPr>
              <a:t>       - Thử loại S → B: S+ = {S,A} không chứa B</a:t>
            </a:r>
          </a:p>
          <a:p>
            <a:pPr algn="just">
              <a:lnSpc>
                <a:spcPts val="4272"/>
              </a:lnSpc>
            </a:pPr>
            <a:r>
              <a:rPr lang="en-US" sz="2848" b="1">
                <a:solidFill>
                  <a:srgbClr val="000000"/>
                </a:solidFill>
                <a:latin typeface="Nunito Bold"/>
                <a:ea typeface="Nunito Bold"/>
                <a:cs typeface="Nunito Bold"/>
                <a:sym typeface="Nunito Bold"/>
              </a:rPr>
              <a:t>                 =&gt; S → B không dư thừa</a:t>
            </a:r>
          </a:p>
          <a:p>
            <a:pPr algn="just">
              <a:lnSpc>
                <a:spcPts val="4272"/>
              </a:lnSpc>
            </a:pPr>
            <a:r>
              <a:rPr lang="en-US" sz="2848" b="1">
                <a:solidFill>
                  <a:srgbClr val="000000"/>
                </a:solidFill>
                <a:latin typeface="Nunito Bold"/>
                <a:ea typeface="Nunito Bold"/>
                <a:cs typeface="Nunito Bold"/>
                <a:sym typeface="Nunito Bold"/>
              </a:rPr>
              <a:t>       - Thử loại BY → C: {BY}+ = {B,Y} không chứa C</a:t>
            </a:r>
          </a:p>
          <a:p>
            <a:pPr algn="just">
              <a:lnSpc>
                <a:spcPts val="4272"/>
              </a:lnSpc>
            </a:pPr>
            <a:r>
              <a:rPr lang="en-US" sz="2848" b="1">
                <a:solidFill>
                  <a:srgbClr val="000000"/>
                </a:solidFill>
                <a:latin typeface="Nunito Bold"/>
                <a:ea typeface="Nunito Bold"/>
                <a:cs typeface="Nunito Bold"/>
                <a:sym typeface="Nunito Bold"/>
              </a:rPr>
              <a:t>                 =&gt; BY → C không dư thừa</a:t>
            </a:r>
          </a:p>
          <a:p>
            <a:pPr algn="just">
              <a:lnSpc>
                <a:spcPts val="4272"/>
              </a:lnSpc>
            </a:pPr>
            <a:r>
              <a:rPr lang="en-US" sz="2848" b="1">
                <a:solidFill>
                  <a:srgbClr val="000000"/>
                </a:solidFill>
                <a:latin typeface="Nunito Bold"/>
                <a:ea typeface="Nunito Bold"/>
                <a:cs typeface="Nunito Bold"/>
                <a:sym typeface="Nunito Bold"/>
              </a:rPr>
              <a:t>       - Thử loại CZ → X: {CZ}+ = {C,Z} không chứa X</a:t>
            </a:r>
          </a:p>
          <a:p>
            <a:pPr algn="just">
              <a:lnSpc>
                <a:spcPts val="4272"/>
              </a:lnSpc>
            </a:pPr>
            <a:r>
              <a:rPr lang="en-US" sz="2848" b="1">
                <a:solidFill>
                  <a:srgbClr val="000000"/>
                </a:solidFill>
                <a:latin typeface="Nunito Bold"/>
                <a:ea typeface="Nunito Bold"/>
                <a:cs typeface="Nunito Bold"/>
                <a:sym typeface="Nunito Bold"/>
              </a:rPr>
              <a:t>                 =&gt; CZ → X không dư thừa</a:t>
            </a:r>
          </a:p>
          <a:p>
            <a:pPr algn="just">
              <a:lnSpc>
                <a:spcPts val="4272"/>
              </a:lnSpc>
            </a:pPr>
            <a:r>
              <a:rPr lang="en-US" sz="2848" b="1">
                <a:solidFill>
                  <a:srgbClr val="000000"/>
                </a:solidFill>
                <a:latin typeface="Nunito Bold"/>
                <a:ea typeface="Nunito Bold"/>
                <a:cs typeface="Nunito Bold"/>
                <a:sym typeface="Nunito Bold"/>
              </a:rPr>
              <a:t>Vậy phủ tối thiểu của F2 là chính nó</a:t>
            </a:r>
          </a:p>
          <a:p>
            <a:pPr algn="just">
              <a:lnSpc>
                <a:spcPts val="4272"/>
              </a:lnSpc>
            </a:pPr>
            <a:endParaRPr lang="en-US" sz="2848" b="1">
              <a:solidFill>
                <a:srgbClr val="000000"/>
              </a:solidFill>
              <a:latin typeface="Nunito Bold"/>
              <a:ea typeface="Nunito Bold"/>
              <a:cs typeface="Nunito Bold"/>
              <a:sym typeface="Nunito Bold"/>
            </a:endParaRPr>
          </a:p>
        </p:txBody>
      </p:sp>
      <p:sp>
        <p:nvSpPr>
          <p:cNvPr id="20" name="Freeform 20"/>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320894" y="3006089"/>
            <a:ext cx="15712412" cy="2727960"/>
          </a:xfrm>
          <a:prstGeom prst="rect">
            <a:avLst/>
          </a:prstGeom>
        </p:spPr>
        <p:txBody>
          <a:bodyPr lIns="0" tIns="0" rIns="0" bIns="0" rtlCol="0" anchor="t">
            <a:spAutoFit/>
          </a:bodyPr>
          <a:lstStyle/>
          <a:p>
            <a:pPr algn="just">
              <a:lnSpc>
                <a:spcPts val="4350"/>
              </a:lnSpc>
            </a:pPr>
            <a:r>
              <a:rPr lang="en-US" sz="2900" b="1">
                <a:solidFill>
                  <a:srgbClr val="003EA8"/>
                </a:solidFill>
                <a:latin typeface="Nunito Bold"/>
                <a:ea typeface="Nunito Bold"/>
                <a:cs typeface="Nunito Bold"/>
                <a:sym typeface="Nunito Bold"/>
              </a:rPr>
              <a:t>11/ Xác định phủ tối thiểu của các tập phụ thuộc hàm sau: </a:t>
            </a:r>
          </a:p>
          <a:p>
            <a:pPr algn="just">
              <a:lnSpc>
                <a:spcPts val="4350"/>
              </a:lnSpc>
            </a:pPr>
            <a:r>
              <a:rPr lang="en-US" sz="2900" b="1">
                <a:solidFill>
                  <a:srgbClr val="003EA8"/>
                </a:solidFill>
                <a:latin typeface="Nunito Bold"/>
                <a:ea typeface="Nunito Bold"/>
                <a:cs typeface="Nunito Bold"/>
                <a:sym typeface="Nunito Bold"/>
              </a:rPr>
              <a:t>c) Q3(ABCDEGHIJ); F₃ = {BG → D, G → J, AI → C, CE → H, BD → G, JH → A, D → I}</a:t>
            </a:r>
          </a:p>
          <a:p>
            <a:pPr algn="just">
              <a:lnSpc>
                <a:spcPts val="4350"/>
              </a:lnSpc>
            </a:pPr>
            <a:endParaRPr lang="en-US" sz="2900" b="1">
              <a:solidFill>
                <a:srgbClr val="003EA8"/>
              </a:solidFill>
              <a:latin typeface="Nunito Bold"/>
              <a:ea typeface="Nunito Bold"/>
              <a:cs typeface="Nunito Bold"/>
              <a:sym typeface="Nunito Bold"/>
            </a:endParaRPr>
          </a:p>
          <a:p>
            <a:pPr algn="just">
              <a:lnSpc>
                <a:spcPts val="4350"/>
              </a:lnSpc>
            </a:pPr>
            <a:endParaRPr lang="en-US" sz="2900" b="1">
              <a:solidFill>
                <a:srgbClr val="003EA8"/>
              </a:solidFill>
              <a:latin typeface="Nunito Bold"/>
              <a:ea typeface="Nunito Bold"/>
              <a:cs typeface="Nunito Bold"/>
              <a:sym typeface="Nunito Bold"/>
            </a:endParaRPr>
          </a:p>
          <a:p>
            <a:pPr algn="just">
              <a:lnSpc>
                <a:spcPts val="4350"/>
              </a:lnSpc>
            </a:pPr>
            <a:endParaRPr lang="en-US" sz="2900" b="1">
              <a:solidFill>
                <a:srgbClr val="003EA8"/>
              </a:solidFill>
              <a:latin typeface="Nunito Bold"/>
              <a:ea typeface="Nunito Bold"/>
              <a:cs typeface="Nunito Bold"/>
              <a:sym typeface="Nunito Bold"/>
            </a:endParaRPr>
          </a:p>
        </p:txBody>
      </p:sp>
      <p:sp>
        <p:nvSpPr>
          <p:cNvPr id="20" name="TextBox 20"/>
          <p:cNvSpPr txBox="1"/>
          <p:nvPr/>
        </p:nvSpPr>
        <p:spPr>
          <a:xfrm>
            <a:off x="805591" y="4397392"/>
            <a:ext cx="8426375" cy="5240938"/>
          </a:xfrm>
          <a:prstGeom prst="rect">
            <a:avLst/>
          </a:prstGeom>
        </p:spPr>
        <p:txBody>
          <a:bodyPr lIns="0" tIns="0" rIns="0" bIns="0" rtlCol="0" anchor="t">
            <a:spAutoFit/>
          </a:bodyPr>
          <a:lstStyle/>
          <a:p>
            <a:pPr algn="just">
              <a:lnSpc>
                <a:spcPts val="3843"/>
              </a:lnSpc>
            </a:pPr>
            <a:r>
              <a:rPr lang="en-US" sz="2562" b="1">
                <a:solidFill>
                  <a:srgbClr val="000000"/>
                </a:solidFill>
                <a:latin typeface="Nunito Bold"/>
                <a:ea typeface="Nunito Bold"/>
                <a:cs typeface="Nunito Bold"/>
                <a:sym typeface="Nunito Bold"/>
              </a:rPr>
              <a:t>Bước 1: Phân rã vế phải</a:t>
            </a:r>
          </a:p>
          <a:p>
            <a:pPr algn="just">
              <a:lnSpc>
                <a:spcPts val="3843"/>
              </a:lnSpc>
            </a:pPr>
            <a:r>
              <a:rPr lang="en-US" sz="2562" b="1">
                <a:solidFill>
                  <a:srgbClr val="000000"/>
                </a:solidFill>
                <a:latin typeface="Nunito Bold"/>
                <a:ea typeface="Nunito Bold"/>
                <a:cs typeface="Nunito Bold"/>
                <a:sym typeface="Nunito Bold"/>
              </a:rPr>
              <a:t>       Tập F3 đã ở dạng chuẩn hóa vế phải (mỗi vế phải chỉ có 1 thuộc tính)</a:t>
            </a:r>
          </a:p>
          <a:p>
            <a:pPr algn="just">
              <a:lnSpc>
                <a:spcPts val="3843"/>
              </a:lnSpc>
            </a:pPr>
            <a:r>
              <a:rPr lang="en-US" sz="2562" b="1">
                <a:solidFill>
                  <a:srgbClr val="000000"/>
                </a:solidFill>
                <a:latin typeface="Nunito Bold"/>
                <a:ea typeface="Nunito Bold"/>
                <a:cs typeface="Nunito Bold"/>
                <a:sym typeface="Nunito Bold"/>
              </a:rPr>
              <a:t>Bước 2: Loại bỏ vế trái dư thừa:</a:t>
            </a:r>
          </a:p>
          <a:p>
            <a:pPr algn="just">
              <a:lnSpc>
                <a:spcPts val="3843"/>
              </a:lnSpc>
            </a:pPr>
            <a:r>
              <a:rPr lang="en-US" sz="2562" b="1">
                <a:solidFill>
                  <a:srgbClr val="000000"/>
                </a:solidFill>
                <a:latin typeface="Nunito Bold"/>
                <a:ea typeface="Nunito Bold"/>
                <a:cs typeface="Nunito Bold"/>
                <a:sym typeface="Nunito Bold"/>
              </a:rPr>
              <a:t>-    Xét BG → D:</a:t>
            </a:r>
          </a:p>
          <a:p>
            <a:pPr algn="just">
              <a:lnSpc>
                <a:spcPts val="3843"/>
              </a:lnSpc>
            </a:pPr>
            <a:r>
              <a:rPr lang="en-US" sz="2562" b="1">
                <a:solidFill>
                  <a:srgbClr val="000000"/>
                </a:solidFill>
                <a:latin typeface="Nunito Bold"/>
                <a:ea typeface="Nunito Bold"/>
                <a:cs typeface="Nunito Bold"/>
                <a:sym typeface="Nunito Bold"/>
              </a:rPr>
              <a:t> Nếu bỏ B: G+ = {G,J} không chứa D =&gt; B không dư thừa</a:t>
            </a:r>
          </a:p>
          <a:p>
            <a:pPr algn="just">
              <a:lnSpc>
                <a:spcPts val="3843"/>
              </a:lnSpc>
            </a:pPr>
            <a:r>
              <a:rPr lang="en-US" sz="2562" b="1">
                <a:solidFill>
                  <a:srgbClr val="000000"/>
                </a:solidFill>
                <a:latin typeface="Nunito Bold"/>
                <a:ea typeface="Nunito Bold"/>
                <a:cs typeface="Nunito Bold"/>
                <a:sym typeface="Nunito Bold"/>
              </a:rPr>
              <a:t> Nếu bỏ G: B+ = {B} không chứa D =&gt; G không dư thừa</a:t>
            </a:r>
          </a:p>
          <a:p>
            <a:pPr algn="just">
              <a:lnSpc>
                <a:spcPts val="3843"/>
              </a:lnSpc>
            </a:pPr>
            <a:r>
              <a:rPr lang="en-US" sz="2562" b="1">
                <a:solidFill>
                  <a:srgbClr val="000000"/>
                </a:solidFill>
                <a:latin typeface="Nunito Bold"/>
                <a:ea typeface="Nunito Bold"/>
                <a:cs typeface="Nunito Bold"/>
                <a:sym typeface="Nunito Bold"/>
              </a:rPr>
              <a:t>-    Xét AI → C:</a:t>
            </a:r>
          </a:p>
          <a:p>
            <a:pPr algn="just">
              <a:lnSpc>
                <a:spcPts val="3843"/>
              </a:lnSpc>
            </a:pPr>
            <a:r>
              <a:rPr lang="en-US" sz="2562" b="1">
                <a:solidFill>
                  <a:srgbClr val="000000"/>
                </a:solidFill>
                <a:latin typeface="Nunito Bold"/>
                <a:ea typeface="Nunito Bold"/>
                <a:cs typeface="Nunito Bold"/>
                <a:sym typeface="Nunito Bold"/>
              </a:rPr>
              <a:t> Nếu bỏ A: I+ = {I} không chứa C =&gt; A không dư thừa</a:t>
            </a:r>
          </a:p>
          <a:p>
            <a:pPr algn="just">
              <a:lnSpc>
                <a:spcPts val="3843"/>
              </a:lnSpc>
            </a:pPr>
            <a:r>
              <a:rPr lang="en-US" sz="2562" b="1">
                <a:solidFill>
                  <a:srgbClr val="000000"/>
                </a:solidFill>
                <a:latin typeface="Nunito Bold"/>
                <a:ea typeface="Nunito Bold"/>
                <a:cs typeface="Nunito Bold"/>
                <a:sym typeface="Nunito Bold"/>
              </a:rPr>
              <a:t> Nếu bỏ I: A+ = {A} không chứa C =&gt; I không dư thừa</a:t>
            </a:r>
          </a:p>
          <a:p>
            <a:pPr algn="just">
              <a:lnSpc>
                <a:spcPts val="3843"/>
              </a:lnSpc>
            </a:pPr>
            <a:endParaRPr lang="en-US" sz="2562" b="1">
              <a:solidFill>
                <a:srgbClr val="000000"/>
              </a:solidFill>
              <a:latin typeface="Nunito Bold"/>
              <a:ea typeface="Nunito Bold"/>
              <a:cs typeface="Nunito Bold"/>
              <a:sym typeface="Nunito Bold"/>
            </a:endParaRPr>
          </a:p>
        </p:txBody>
      </p:sp>
      <p:sp>
        <p:nvSpPr>
          <p:cNvPr id="21" name="TextBox 21"/>
          <p:cNvSpPr txBox="1"/>
          <p:nvPr/>
        </p:nvSpPr>
        <p:spPr>
          <a:xfrm>
            <a:off x="9409536" y="3985558"/>
            <a:ext cx="8160839" cy="5581650"/>
          </a:xfrm>
          <a:prstGeom prst="rect">
            <a:avLst/>
          </a:prstGeom>
        </p:spPr>
        <p:txBody>
          <a:bodyPr lIns="0" tIns="0" rIns="0" bIns="0" rtlCol="0" anchor="t">
            <a:spAutoFit/>
          </a:bodyPr>
          <a:lstStyle/>
          <a:p>
            <a:pPr algn="just">
              <a:lnSpc>
                <a:spcPts val="3749"/>
              </a:lnSpc>
            </a:pPr>
            <a:endParaRPr/>
          </a:p>
          <a:p>
            <a:pPr algn="just">
              <a:lnSpc>
                <a:spcPts val="3749"/>
              </a:lnSpc>
            </a:pPr>
            <a:r>
              <a:rPr lang="en-US" sz="2499" b="1">
                <a:solidFill>
                  <a:srgbClr val="000000"/>
                </a:solidFill>
                <a:latin typeface="Nunito Bold"/>
                <a:ea typeface="Nunito Bold"/>
                <a:cs typeface="Nunito Bold"/>
                <a:sym typeface="Nunito Bold"/>
              </a:rPr>
              <a:t>-    Xét CE → H:</a:t>
            </a:r>
          </a:p>
          <a:p>
            <a:pPr algn="just">
              <a:lnSpc>
                <a:spcPts val="3749"/>
              </a:lnSpc>
            </a:pPr>
            <a:r>
              <a:rPr lang="en-US" sz="2499" b="1">
                <a:solidFill>
                  <a:srgbClr val="000000"/>
                </a:solidFill>
                <a:latin typeface="Nunito Bold"/>
                <a:ea typeface="Nunito Bold"/>
                <a:cs typeface="Nunito Bold"/>
                <a:sym typeface="Nunito Bold"/>
              </a:rPr>
              <a:t> Nếu bỏ C: E+ = {E} không chứa H =&gt; C không dư thừa</a:t>
            </a:r>
          </a:p>
          <a:p>
            <a:pPr algn="just">
              <a:lnSpc>
                <a:spcPts val="3749"/>
              </a:lnSpc>
            </a:pPr>
            <a:r>
              <a:rPr lang="en-US" sz="2499" b="1">
                <a:solidFill>
                  <a:srgbClr val="000000"/>
                </a:solidFill>
                <a:latin typeface="Nunito Bold"/>
                <a:ea typeface="Nunito Bold"/>
                <a:cs typeface="Nunito Bold"/>
                <a:sym typeface="Nunito Bold"/>
              </a:rPr>
              <a:t> Nếu bỏ E: C+ = {C} không chứa H =&gt; E không dư thừa</a:t>
            </a:r>
          </a:p>
          <a:p>
            <a:pPr algn="just">
              <a:lnSpc>
                <a:spcPts val="3749"/>
              </a:lnSpc>
            </a:pPr>
            <a:r>
              <a:rPr lang="en-US" sz="2499" b="1">
                <a:solidFill>
                  <a:srgbClr val="000000"/>
                </a:solidFill>
                <a:latin typeface="Nunito Bold"/>
                <a:ea typeface="Nunito Bold"/>
                <a:cs typeface="Nunito Bold"/>
                <a:sym typeface="Nunito Bold"/>
              </a:rPr>
              <a:t>-    Xét BD → G:</a:t>
            </a:r>
          </a:p>
          <a:p>
            <a:pPr algn="just">
              <a:lnSpc>
                <a:spcPts val="3749"/>
              </a:lnSpc>
            </a:pPr>
            <a:r>
              <a:rPr lang="en-US" sz="2499" b="1">
                <a:solidFill>
                  <a:srgbClr val="000000"/>
                </a:solidFill>
                <a:latin typeface="Nunito Bold"/>
                <a:ea typeface="Nunito Bold"/>
                <a:cs typeface="Nunito Bold"/>
                <a:sym typeface="Nunito Bold"/>
              </a:rPr>
              <a:t> Nếu bỏ B: D+ = {D,I} không chứa G =&gt; B không dư thừa</a:t>
            </a:r>
          </a:p>
          <a:p>
            <a:pPr algn="just">
              <a:lnSpc>
                <a:spcPts val="3749"/>
              </a:lnSpc>
            </a:pPr>
            <a:r>
              <a:rPr lang="en-US" sz="2499" b="1">
                <a:solidFill>
                  <a:srgbClr val="000000"/>
                </a:solidFill>
                <a:latin typeface="Nunito Bold"/>
                <a:ea typeface="Nunito Bold"/>
                <a:cs typeface="Nunito Bold"/>
                <a:sym typeface="Nunito Bold"/>
              </a:rPr>
              <a:t> Nếu bỏ D: B+ = {B} không chứa G =&gt; D không dư thừa</a:t>
            </a:r>
          </a:p>
          <a:p>
            <a:pPr algn="just">
              <a:lnSpc>
                <a:spcPts val="3749"/>
              </a:lnSpc>
            </a:pPr>
            <a:r>
              <a:rPr lang="en-US" sz="2499" b="1">
                <a:solidFill>
                  <a:srgbClr val="000000"/>
                </a:solidFill>
                <a:latin typeface="Nunito Bold"/>
                <a:ea typeface="Nunito Bold"/>
                <a:cs typeface="Nunito Bold"/>
                <a:sym typeface="Nunito Bold"/>
              </a:rPr>
              <a:t>-    Xét JH → A:</a:t>
            </a:r>
          </a:p>
          <a:p>
            <a:pPr algn="just">
              <a:lnSpc>
                <a:spcPts val="3749"/>
              </a:lnSpc>
            </a:pPr>
            <a:r>
              <a:rPr lang="en-US" sz="2499" b="1">
                <a:solidFill>
                  <a:srgbClr val="000000"/>
                </a:solidFill>
                <a:latin typeface="Nunito Bold"/>
                <a:ea typeface="Nunito Bold"/>
                <a:cs typeface="Nunito Bold"/>
                <a:sym typeface="Nunito Bold"/>
              </a:rPr>
              <a:t> Nếu bỏ J: H+ = {H} không chứa A =&gt; J không dư thừa</a:t>
            </a:r>
          </a:p>
          <a:p>
            <a:pPr algn="just">
              <a:lnSpc>
                <a:spcPts val="3749"/>
              </a:lnSpc>
            </a:pPr>
            <a:r>
              <a:rPr lang="en-US" sz="2499" b="1">
                <a:solidFill>
                  <a:srgbClr val="000000"/>
                </a:solidFill>
                <a:latin typeface="Nunito Bold"/>
                <a:ea typeface="Nunito Bold"/>
                <a:cs typeface="Nunito Bold"/>
                <a:sym typeface="Nunito Bold"/>
              </a:rPr>
              <a:t> Nếu bỏ H: J+ = {J} không chứa A =&gt; H không dư thừa</a:t>
            </a:r>
          </a:p>
          <a:p>
            <a:pPr algn="just">
              <a:lnSpc>
                <a:spcPts val="3749"/>
              </a:lnSpc>
            </a:pPr>
            <a:r>
              <a:rPr lang="en-US" sz="2499" b="1">
                <a:solidFill>
                  <a:srgbClr val="000000"/>
                </a:solidFill>
                <a:latin typeface="Nunito Bold"/>
                <a:ea typeface="Nunito Bold"/>
                <a:cs typeface="Nunito Bold"/>
                <a:sym typeface="Nunito Bold"/>
              </a:rPr>
              <a:t>Vậy F3 = {BG→D, G→J, AI→C, CE→H, BD→G, JH→A, D→I}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2046408"/>
            <a:ext cx="16852750" cy="8052336"/>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320894" y="2199569"/>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028700" y="3158800"/>
            <a:ext cx="8115300" cy="4928305"/>
          </a:xfrm>
          <a:prstGeom prst="rect">
            <a:avLst/>
          </a:prstGeom>
        </p:spPr>
        <p:txBody>
          <a:bodyPr lIns="0" tIns="0" rIns="0" bIns="0" rtlCol="0" anchor="t">
            <a:spAutoFit/>
          </a:bodyPr>
          <a:lstStyle/>
          <a:p>
            <a:pPr algn="just">
              <a:lnSpc>
                <a:spcPts val="3972"/>
              </a:lnSpc>
            </a:pPr>
            <a:r>
              <a:rPr lang="en-US" sz="2648" b="1">
                <a:solidFill>
                  <a:srgbClr val="000000"/>
                </a:solidFill>
                <a:latin typeface="Nunito Bold"/>
                <a:ea typeface="Nunito Bold"/>
                <a:cs typeface="Nunito Bold"/>
                <a:sym typeface="Nunito Bold"/>
              </a:rPr>
              <a:t>Bước 3: Loại bỏ PTH dư thừa:</a:t>
            </a:r>
          </a:p>
          <a:p>
            <a:pPr algn="just">
              <a:lnSpc>
                <a:spcPts val="3972"/>
              </a:lnSpc>
            </a:pPr>
            <a:r>
              <a:rPr lang="en-US" sz="2648" b="1">
                <a:solidFill>
                  <a:srgbClr val="000000"/>
                </a:solidFill>
                <a:latin typeface="Nunito Bold"/>
                <a:ea typeface="Nunito Bold"/>
                <a:cs typeface="Nunito Bold"/>
                <a:sym typeface="Nunito Bold"/>
              </a:rPr>
              <a:t>- Thử loại BG → D: {BG}+ = {B,G,J} không chứa D</a:t>
            </a:r>
          </a:p>
          <a:p>
            <a:pPr algn="just">
              <a:lnSpc>
                <a:spcPts val="3972"/>
              </a:lnSpc>
            </a:pPr>
            <a:r>
              <a:rPr lang="en-US" sz="2648" b="1">
                <a:solidFill>
                  <a:srgbClr val="000000"/>
                </a:solidFill>
                <a:latin typeface="Nunito Bold"/>
                <a:ea typeface="Nunito Bold"/>
                <a:cs typeface="Nunito Bold"/>
                <a:sym typeface="Nunito Bold"/>
              </a:rPr>
              <a:t>  =&gt; BG → D không dư thừa</a:t>
            </a:r>
          </a:p>
          <a:p>
            <a:pPr algn="just">
              <a:lnSpc>
                <a:spcPts val="3972"/>
              </a:lnSpc>
            </a:pPr>
            <a:r>
              <a:rPr lang="en-US" sz="2648" b="1">
                <a:solidFill>
                  <a:srgbClr val="000000"/>
                </a:solidFill>
                <a:latin typeface="Nunito Bold"/>
                <a:ea typeface="Nunito Bold"/>
                <a:cs typeface="Nunito Bold"/>
                <a:sym typeface="Nunito Bold"/>
              </a:rPr>
              <a:t>- Thử loại G → J: G+ = {G} không chứa J</a:t>
            </a:r>
          </a:p>
          <a:p>
            <a:pPr algn="just">
              <a:lnSpc>
                <a:spcPts val="3972"/>
              </a:lnSpc>
            </a:pPr>
            <a:r>
              <a:rPr lang="en-US" sz="2648" b="1">
                <a:solidFill>
                  <a:srgbClr val="000000"/>
                </a:solidFill>
                <a:latin typeface="Nunito Bold"/>
                <a:ea typeface="Nunito Bold"/>
                <a:cs typeface="Nunito Bold"/>
                <a:sym typeface="Nunito Bold"/>
              </a:rPr>
              <a:t>  =&gt; G → J không dư thừa</a:t>
            </a:r>
          </a:p>
          <a:p>
            <a:pPr algn="just">
              <a:lnSpc>
                <a:spcPts val="3972"/>
              </a:lnSpc>
            </a:pPr>
            <a:r>
              <a:rPr lang="en-US" sz="2648" b="1">
                <a:solidFill>
                  <a:srgbClr val="000000"/>
                </a:solidFill>
                <a:latin typeface="Nunito Bold"/>
                <a:ea typeface="Nunito Bold"/>
                <a:cs typeface="Nunito Bold"/>
                <a:sym typeface="Nunito Bold"/>
              </a:rPr>
              <a:t>- Thử loại AI → C: {AI}+ = {A,I} không chứa C</a:t>
            </a:r>
          </a:p>
          <a:p>
            <a:pPr algn="just">
              <a:lnSpc>
                <a:spcPts val="3972"/>
              </a:lnSpc>
            </a:pPr>
            <a:r>
              <a:rPr lang="en-US" sz="2648" b="1">
                <a:solidFill>
                  <a:srgbClr val="000000"/>
                </a:solidFill>
                <a:latin typeface="Nunito Bold"/>
                <a:ea typeface="Nunito Bold"/>
                <a:cs typeface="Nunito Bold"/>
                <a:sym typeface="Nunito Bold"/>
              </a:rPr>
              <a:t>  =&gt; AI → C không dư thừa</a:t>
            </a:r>
          </a:p>
          <a:p>
            <a:pPr algn="just">
              <a:lnSpc>
                <a:spcPts val="3972"/>
              </a:lnSpc>
            </a:pPr>
            <a:r>
              <a:rPr lang="en-US" sz="2648" b="1">
                <a:solidFill>
                  <a:srgbClr val="000000"/>
                </a:solidFill>
                <a:latin typeface="Nunito Bold"/>
                <a:ea typeface="Nunito Bold"/>
                <a:cs typeface="Nunito Bold"/>
                <a:sym typeface="Nunito Bold"/>
              </a:rPr>
              <a:t>       </a:t>
            </a:r>
          </a:p>
          <a:p>
            <a:pPr algn="just">
              <a:lnSpc>
                <a:spcPts val="3972"/>
              </a:lnSpc>
            </a:pPr>
            <a:r>
              <a:rPr lang="en-US" sz="2648" b="1">
                <a:solidFill>
                  <a:srgbClr val="000000"/>
                </a:solidFill>
                <a:latin typeface="Nunito Bold"/>
                <a:ea typeface="Nunito Bold"/>
                <a:cs typeface="Nunito Bold"/>
                <a:sym typeface="Nunito Bold"/>
              </a:rPr>
              <a:t>Vậy phủ tối thiểu của F3 là chính nó</a:t>
            </a:r>
          </a:p>
          <a:p>
            <a:pPr algn="just">
              <a:lnSpc>
                <a:spcPts val="3972"/>
              </a:lnSpc>
            </a:pPr>
            <a:endParaRPr lang="en-US" sz="2648" b="1">
              <a:solidFill>
                <a:srgbClr val="000000"/>
              </a:solidFill>
              <a:latin typeface="Nunito Bold"/>
              <a:ea typeface="Nunito Bold"/>
              <a:cs typeface="Nunito Bold"/>
              <a:sym typeface="Nunito Bold"/>
            </a:endParaRPr>
          </a:p>
        </p:txBody>
      </p:sp>
      <p:sp>
        <p:nvSpPr>
          <p:cNvPr id="20" name="Freeform 20"/>
          <p:cNvSpPr/>
          <p:nvPr/>
        </p:nvSpPr>
        <p:spPr>
          <a:xfrm flipH="1">
            <a:off x="15155313" y="692674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TextBox 21"/>
          <p:cNvSpPr txBox="1"/>
          <p:nvPr/>
        </p:nvSpPr>
        <p:spPr>
          <a:xfrm>
            <a:off x="9412534" y="3280708"/>
            <a:ext cx="8115300" cy="4433005"/>
          </a:xfrm>
          <a:prstGeom prst="rect">
            <a:avLst/>
          </a:prstGeom>
        </p:spPr>
        <p:txBody>
          <a:bodyPr lIns="0" tIns="0" rIns="0" bIns="0" rtlCol="0" anchor="t">
            <a:spAutoFit/>
          </a:bodyPr>
          <a:lstStyle/>
          <a:p>
            <a:pPr algn="just">
              <a:lnSpc>
                <a:spcPts val="3972"/>
              </a:lnSpc>
            </a:pPr>
            <a:r>
              <a:rPr lang="en-US" sz="2648" b="1">
                <a:solidFill>
                  <a:srgbClr val="000000"/>
                </a:solidFill>
                <a:latin typeface="Nunito Bold"/>
                <a:ea typeface="Nunito Bold"/>
                <a:cs typeface="Nunito Bold"/>
                <a:sym typeface="Nunito Bold"/>
              </a:rPr>
              <a:t>- Thử loại CE → H: {CE}+ = {C,E} không chứa H</a:t>
            </a:r>
          </a:p>
          <a:p>
            <a:pPr algn="just">
              <a:lnSpc>
                <a:spcPts val="3972"/>
              </a:lnSpc>
            </a:pPr>
            <a:r>
              <a:rPr lang="en-US" sz="2648" b="1">
                <a:solidFill>
                  <a:srgbClr val="000000"/>
                </a:solidFill>
                <a:latin typeface="Nunito Bold"/>
                <a:ea typeface="Nunito Bold"/>
                <a:cs typeface="Nunito Bold"/>
                <a:sym typeface="Nunito Bold"/>
              </a:rPr>
              <a:t> =&gt; CE → H không dư thừa</a:t>
            </a:r>
          </a:p>
          <a:p>
            <a:pPr algn="just">
              <a:lnSpc>
                <a:spcPts val="3972"/>
              </a:lnSpc>
            </a:pPr>
            <a:r>
              <a:rPr lang="en-US" sz="2648" b="1">
                <a:solidFill>
                  <a:srgbClr val="000000"/>
                </a:solidFill>
                <a:latin typeface="Nunito Bold"/>
                <a:ea typeface="Nunito Bold"/>
                <a:cs typeface="Nunito Bold"/>
                <a:sym typeface="Nunito Bold"/>
              </a:rPr>
              <a:t> - Thử loại BD → G: {BD}+ = {B,D,I} không chứa G</a:t>
            </a:r>
          </a:p>
          <a:p>
            <a:pPr algn="just">
              <a:lnSpc>
                <a:spcPts val="3972"/>
              </a:lnSpc>
            </a:pPr>
            <a:r>
              <a:rPr lang="en-US" sz="2648" b="1">
                <a:solidFill>
                  <a:srgbClr val="000000"/>
                </a:solidFill>
                <a:latin typeface="Nunito Bold"/>
                <a:ea typeface="Nunito Bold"/>
                <a:cs typeface="Nunito Bold"/>
                <a:sym typeface="Nunito Bold"/>
              </a:rPr>
              <a:t> =&gt; BD → G không dư thừa</a:t>
            </a:r>
          </a:p>
          <a:p>
            <a:pPr algn="just">
              <a:lnSpc>
                <a:spcPts val="3972"/>
              </a:lnSpc>
            </a:pPr>
            <a:r>
              <a:rPr lang="en-US" sz="2648" b="1">
                <a:solidFill>
                  <a:srgbClr val="000000"/>
                </a:solidFill>
                <a:latin typeface="Nunito Bold"/>
                <a:ea typeface="Nunito Bold"/>
                <a:cs typeface="Nunito Bold"/>
                <a:sym typeface="Nunito Bold"/>
              </a:rPr>
              <a:t> - Thử loại JH → A: {JH}+ = {J,H} không chứa A</a:t>
            </a:r>
          </a:p>
          <a:p>
            <a:pPr algn="just">
              <a:lnSpc>
                <a:spcPts val="3972"/>
              </a:lnSpc>
            </a:pPr>
            <a:r>
              <a:rPr lang="en-US" sz="2648" b="1">
                <a:solidFill>
                  <a:srgbClr val="000000"/>
                </a:solidFill>
                <a:latin typeface="Nunito Bold"/>
                <a:ea typeface="Nunito Bold"/>
                <a:cs typeface="Nunito Bold"/>
                <a:sym typeface="Nunito Bold"/>
              </a:rPr>
              <a:t> =&gt; JH → A không dư thừa</a:t>
            </a:r>
          </a:p>
          <a:p>
            <a:pPr algn="just">
              <a:lnSpc>
                <a:spcPts val="3972"/>
              </a:lnSpc>
            </a:pPr>
            <a:r>
              <a:rPr lang="en-US" sz="2648" b="1">
                <a:solidFill>
                  <a:srgbClr val="000000"/>
                </a:solidFill>
                <a:latin typeface="Nunito Bold"/>
                <a:ea typeface="Nunito Bold"/>
                <a:cs typeface="Nunito Bold"/>
                <a:sym typeface="Nunito Bold"/>
              </a:rPr>
              <a:t> - Thử loại D → I: D+ = {D} không chứa I</a:t>
            </a:r>
          </a:p>
          <a:p>
            <a:pPr algn="just">
              <a:lnSpc>
                <a:spcPts val="3972"/>
              </a:lnSpc>
            </a:pPr>
            <a:r>
              <a:rPr lang="en-US" sz="2648" b="1">
                <a:solidFill>
                  <a:srgbClr val="000000"/>
                </a:solidFill>
                <a:latin typeface="Nunito Bold"/>
                <a:ea typeface="Nunito Bold"/>
                <a:cs typeface="Nunito Bold"/>
                <a:sym typeface="Nunito Bold"/>
              </a:rPr>
              <a:t> =&gt; D → I không dư thừa</a:t>
            </a:r>
          </a:p>
          <a:p>
            <a:pPr algn="just">
              <a:lnSpc>
                <a:spcPts val="3972"/>
              </a:lnSpc>
            </a:pPr>
            <a:endParaRPr lang="en-US" sz="2648"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299665" y="1964619"/>
            <a:ext cx="17568812" cy="8134125"/>
            <a:chOff x="0" y="0"/>
            <a:chExt cx="4935689" cy="2285158"/>
          </a:xfrm>
        </p:grpSpPr>
        <p:sp>
          <p:nvSpPr>
            <p:cNvPr id="6" name="Freeform 6"/>
            <p:cNvSpPr/>
            <p:nvPr/>
          </p:nvSpPr>
          <p:spPr>
            <a:xfrm>
              <a:off x="0" y="0"/>
              <a:ext cx="4935689" cy="2285158"/>
            </a:xfrm>
            <a:custGeom>
              <a:avLst/>
              <a:gdLst/>
              <a:ahLst/>
              <a:cxnLst/>
              <a:rect l="l" t="t" r="r" b="b"/>
              <a:pathLst>
                <a:path w="4935689" h="2285158">
                  <a:moveTo>
                    <a:pt x="0" y="0"/>
                  </a:moveTo>
                  <a:lnTo>
                    <a:pt x="4935689" y="0"/>
                  </a:lnTo>
                  <a:lnTo>
                    <a:pt x="4935689" y="2285158"/>
                  </a:lnTo>
                  <a:lnTo>
                    <a:pt x="0" y="2285158"/>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052347" y="2104868"/>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556651"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028700" y="2727484"/>
            <a:ext cx="15712412" cy="2680336"/>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11/ Xác định phủ tối thiểu của các tập phụ thuộc hàm sau: </a:t>
            </a:r>
          </a:p>
          <a:p>
            <a:pPr algn="just">
              <a:lnSpc>
                <a:spcPts val="4349"/>
              </a:lnSpc>
            </a:pPr>
            <a:r>
              <a:rPr lang="en-US" sz="2899" b="1">
                <a:solidFill>
                  <a:srgbClr val="003EA8"/>
                </a:solidFill>
                <a:latin typeface="Nunito Bold"/>
                <a:ea typeface="Nunito Bold"/>
                <a:cs typeface="Nunito Bold"/>
                <a:sym typeface="Nunito Bold"/>
              </a:rPr>
              <a:t> d) Q4(ABCDEGHIJ);  F₄={BH→I;GC→A;I→J;AE→G;D→B;I→H}</a:t>
            </a: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p:txBody>
      </p:sp>
      <p:sp>
        <p:nvSpPr>
          <p:cNvPr id="20" name="TextBox 20"/>
          <p:cNvSpPr txBox="1"/>
          <p:nvPr/>
        </p:nvSpPr>
        <p:spPr>
          <a:xfrm>
            <a:off x="750569" y="4222176"/>
            <a:ext cx="9011693" cy="6266973"/>
          </a:xfrm>
          <a:prstGeom prst="rect">
            <a:avLst/>
          </a:prstGeom>
        </p:spPr>
        <p:txBody>
          <a:bodyPr lIns="0" tIns="0" rIns="0" bIns="0" rtlCol="0" anchor="t">
            <a:spAutoFit/>
          </a:bodyPr>
          <a:lstStyle/>
          <a:p>
            <a:pPr algn="just">
              <a:lnSpc>
                <a:spcPts val="4143"/>
              </a:lnSpc>
            </a:pPr>
            <a:r>
              <a:rPr lang="en-US" sz="2762" b="1">
                <a:solidFill>
                  <a:srgbClr val="000000"/>
                </a:solidFill>
                <a:latin typeface="Nunito Bold"/>
                <a:ea typeface="Nunito Bold"/>
                <a:cs typeface="Nunito Bold"/>
                <a:sym typeface="Nunito Bold"/>
              </a:rPr>
              <a:t>Bước 1: Phân rã vế phải</a:t>
            </a:r>
          </a:p>
          <a:p>
            <a:pPr algn="just">
              <a:lnSpc>
                <a:spcPts val="4143"/>
              </a:lnSpc>
            </a:pPr>
            <a:r>
              <a:rPr lang="en-US" sz="2762" b="1">
                <a:solidFill>
                  <a:srgbClr val="000000"/>
                </a:solidFill>
                <a:latin typeface="Nunito Bold"/>
                <a:ea typeface="Nunito Bold"/>
                <a:cs typeface="Nunito Bold"/>
                <a:sym typeface="Nunito Bold"/>
              </a:rPr>
              <a:t>Tập F4 đã ở dạng chuẩn hóa vế phải (mỗi vế phải chỉ có 1 thuộc tính)</a:t>
            </a:r>
          </a:p>
          <a:p>
            <a:pPr algn="just">
              <a:lnSpc>
                <a:spcPts val="4143"/>
              </a:lnSpc>
            </a:pPr>
            <a:r>
              <a:rPr lang="en-US" sz="2762" b="1">
                <a:solidFill>
                  <a:srgbClr val="000000"/>
                </a:solidFill>
                <a:latin typeface="Nunito Bold"/>
                <a:ea typeface="Nunito Bold"/>
                <a:cs typeface="Nunito Bold"/>
                <a:sym typeface="Nunito Bold"/>
              </a:rPr>
              <a:t>Bước 2: Loại bỏ vế trái dư thừa:</a:t>
            </a:r>
          </a:p>
          <a:p>
            <a:pPr algn="just">
              <a:lnSpc>
                <a:spcPts val="4143"/>
              </a:lnSpc>
            </a:pPr>
            <a:r>
              <a:rPr lang="en-US" sz="2762" b="1">
                <a:solidFill>
                  <a:srgbClr val="000000"/>
                </a:solidFill>
                <a:latin typeface="Nunito Bold"/>
                <a:ea typeface="Nunito Bold"/>
                <a:cs typeface="Nunito Bold"/>
                <a:sym typeface="Nunito Bold"/>
              </a:rPr>
              <a:t>-    Xét BH → I:</a:t>
            </a:r>
          </a:p>
          <a:p>
            <a:pPr algn="just">
              <a:lnSpc>
                <a:spcPts val="4143"/>
              </a:lnSpc>
            </a:pPr>
            <a:r>
              <a:rPr lang="en-US" sz="2762" b="1">
                <a:solidFill>
                  <a:srgbClr val="000000"/>
                </a:solidFill>
                <a:latin typeface="Nunito Bold"/>
                <a:ea typeface="Nunito Bold"/>
                <a:cs typeface="Nunito Bold"/>
                <a:sym typeface="Nunito Bold"/>
              </a:rPr>
              <a:t> Nếu bỏ B: H+ = {H} không chứa I =&gt; B không dư thừa</a:t>
            </a:r>
          </a:p>
          <a:p>
            <a:pPr algn="just">
              <a:lnSpc>
                <a:spcPts val="4143"/>
              </a:lnSpc>
            </a:pPr>
            <a:r>
              <a:rPr lang="en-US" sz="2762" b="1">
                <a:solidFill>
                  <a:srgbClr val="000000"/>
                </a:solidFill>
                <a:latin typeface="Nunito Bold"/>
                <a:ea typeface="Nunito Bold"/>
                <a:cs typeface="Nunito Bold"/>
                <a:sym typeface="Nunito Bold"/>
              </a:rPr>
              <a:t> Nếu bỏ H: B+ = {B} không chứa I =&gt; H không dư thừa</a:t>
            </a:r>
          </a:p>
          <a:p>
            <a:pPr algn="just">
              <a:lnSpc>
                <a:spcPts val="4143"/>
              </a:lnSpc>
            </a:pPr>
            <a:r>
              <a:rPr lang="en-US" sz="2762" b="1">
                <a:solidFill>
                  <a:srgbClr val="000000"/>
                </a:solidFill>
                <a:latin typeface="Nunito Bold"/>
                <a:ea typeface="Nunito Bold"/>
                <a:cs typeface="Nunito Bold"/>
                <a:sym typeface="Nunito Bold"/>
              </a:rPr>
              <a:t>-    Xét GC → A:</a:t>
            </a:r>
          </a:p>
          <a:p>
            <a:pPr algn="just">
              <a:lnSpc>
                <a:spcPts val="4143"/>
              </a:lnSpc>
            </a:pPr>
            <a:r>
              <a:rPr lang="en-US" sz="2762" b="1">
                <a:solidFill>
                  <a:srgbClr val="000000"/>
                </a:solidFill>
                <a:latin typeface="Nunito Bold"/>
                <a:ea typeface="Nunito Bold"/>
                <a:cs typeface="Nunito Bold"/>
                <a:sym typeface="Nunito Bold"/>
              </a:rPr>
              <a:t> Nếu bỏ G: C+ = {C} không chứa A =&gt; G không dư thừa</a:t>
            </a:r>
          </a:p>
          <a:p>
            <a:pPr algn="just">
              <a:lnSpc>
                <a:spcPts val="4143"/>
              </a:lnSpc>
            </a:pPr>
            <a:r>
              <a:rPr lang="en-US" sz="2762" b="1">
                <a:solidFill>
                  <a:srgbClr val="000000"/>
                </a:solidFill>
                <a:latin typeface="Nunito Bold"/>
                <a:ea typeface="Nunito Bold"/>
                <a:cs typeface="Nunito Bold"/>
                <a:sym typeface="Nunito Bold"/>
              </a:rPr>
              <a:t> Nếu bỏ C: G+ = {G} không chứa A =&gt; C không dư thừa</a:t>
            </a:r>
          </a:p>
          <a:p>
            <a:pPr algn="just">
              <a:lnSpc>
                <a:spcPts val="4143"/>
              </a:lnSpc>
            </a:pPr>
            <a:endParaRPr lang="en-US" sz="2762" b="1">
              <a:solidFill>
                <a:srgbClr val="000000"/>
              </a:solidFill>
              <a:latin typeface="Nunito Bold"/>
              <a:ea typeface="Nunito Bold"/>
              <a:cs typeface="Nunito Bold"/>
              <a:sym typeface="Nunito Bold"/>
            </a:endParaRPr>
          </a:p>
          <a:p>
            <a:pPr algn="just">
              <a:lnSpc>
                <a:spcPts val="4143"/>
              </a:lnSpc>
            </a:pPr>
            <a:endParaRPr lang="en-US" sz="2762" b="1">
              <a:solidFill>
                <a:srgbClr val="000000"/>
              </a:solidFill>
              <a:latin typeface="Nunito Bold"/>
              <a:ea typeface="Nunito Bold"/>
              <a:cs typeface="Nunito Bold"/>
              <a:sym typeface="Nunito Bold"/>
            </a:endParaRPr>
          </a:p>
        </p:txBody>
      </p:sp>
      <p:sp>
        <p:nvSpPr>
          <p:cNvPr id="21" name="TextBox 21"/>
          <p:cNvSpPr txBox="1"/>
          <p:nvPr/>
        </p:nvSpPr>
        <p:spPr>
          <a:xfrm>
            <a:off x="10472762" y="4020027"/>
            <a:ext cx="7097613" cy="4695348"/>
          </a:xfrm>
          <a:prstGeom prst="rect">
            <a:avLst/>
          </a:prstGeom>
        </p:spPr>
        <p:txBody>
          <a:bodyPr lIns="0" tIns="0" rIns="0" bIns="0" rtlCol="0" anchor="t">
            <a:spAutoFit/>
          </a:bodyPr>
          <a:lstStyle/>
          <a:p>
            <a:pPr algn="just">
              <a:lnSpc>
                <a:spcPts val="4143"/>
              </a:lnSpc>
            </a:pPr>
            <a:endParaRPr/>
          </a:p>
          <a:p>
            <a:pPr algn="just">
              <a:lnSpc>
                <a:spcPts val="4143"/>
              </a:lnSpc>
            </a:pPr>
            <a:r>
              <a:rPr lang="en-US" sz="2762" b="1">
                <a:solidFill>
                  <a:srgbClr val="000000"/>
                </a:solidFill>
                <a:latin typeface="Nunito Bold"/>
                <a:ea typeface="Nunito Bold"/>
                <a:cs typeface="Nunito Bold"/>
                <a:sym typeface="Nunito Bold"/>
              </a:rPr>
              <a:t>- Xét AE → G:</a:t>
            </a:r>
          </a:p>
          <a:p>
            <a:pPr algn="just">
              <a:lnSpc>
                <a:spcPts val="4143"/>
              </a:lnSpc>
            </a:pPr>
            <a:r>
              <a:rPr lang="en-US" sz="2762" b="1">
                <a:solidFill>
                  <a:srgbClr val="000000"/>
                </a:solidFill>
                <a:latin typeface="Nunito Bold"/>
                <a:ea typeface="Nunito Bold"/>
                <a:cs typeface="Nunito Bold"/>
                <a:sym typeface="Nunito Bold"/>
              </a:rPr>
              <a:t> Nếu bỏ A: E+ = {E} không chứa G </a:t>
            </a:r>
          </a:p>
          <a:p>
            <a:pPr algn="just">
              <a:lnSpc>
                <a:spcPts val="4143"/>
              </a:lnSpc>
            </a:pPr>
            <a:r>
              <a:rPr lang="en-US" sz="2762" b="1">
                <a:solidFill>
                  <a:srgbClr val="000000"/>
                </a:solidFill>
                <a:latin typeface="Nunito Bold"/>
                <a:ea typeface="Nunito Bold"/>
                <a:cs typeface="Nunito Bold"/>
                <a:sym typeface="Nunito Bold"/>
              </a:rPr>
              <a:t>=&gt; A không dư thừa</a:t>
            </a:r>
          </a:p>
          <a:p>
            <a:pPr algn="just">
              <a:lnSpc>
                <a:spcPts val="4143"/>
              </a:lnSpc>
            </a:pPr>
            <a:r>
              <a:rPr lang="en-US" sz="2762" b="1">
                <a:solidFill>
                  <a:srgbClr val="000000"/>
                </a:solidFill>
                <a:latin typeface="Nunito Bold"/>
                <a:ea typeface="Nunito Bold"/>
                <a:cs typeface="Nunito Bold"/>
                <a:sym typeface="Nunito Bold"/>
              </a:rPr>
              <a:t> Nếu bỏ E: A+ = {A} không chứa G </a:t>
            </a:r>
          </a:p>
          <a:p>
            <a:pPr algn="just">
              <a:lnSpc>
                <a:spcPts val="4143"/>
              </a:lnSpc>
            </a:pPr>
            <a:r>
              <a:rPr lang="en-US" sz="2762" b="1">
                <a:solidFill>
                  <a:srgbClr val="000000"/>
                </a:solidFill>
                <a:latin typeface="Nunito Bold"/>
                <a:ea typeface="Nunito Bold"/>
                <a:cs typeface="Nunito Bold"/>
                <a:sym typeface="Nunito Bold"/>
              </a:rPr>
              <a:t>=&gt; E không dư thừa</a:t>
            </a:r>
          </a:p>
          <a:p>
            <a:pPr algn="just">
              <a:lnSpc>
                <a:spcPts val="4143"/>
              </a:lnSpc>
            </a:pPr>
            <a:r>
              <a:rPr lang="en-US" sz="2762" b="1">
                <a:solidFill>
                  <a:srgbClr val="000000"/>
                </a:solidFill>
                <a:latin typeface="Nunito Bold"/>
                <a:ea typeface="Nunito Bold"/>
                <a:cs typeface="Nunito Bold"/>
                <a:sym typeface="Nunito Bold"/>
              </a:rPr>
              <a:t>Vậy F4={BH→I, GC→A, I→J, AE→G, D→B, I→H}</a:t>
            </a:r>
          </a:p>
          <a:p>
            <a:pPr algn="just">
              <a:lnSpc>
                <a:spcPts val="4143"/>
              </a:lnSpc>
            </a:pPr>
            <a:endParaRPr lang="en-US" sz="2762"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291078" y="1964619"/>
            <a:ext cx="17568812" cy="8134125"/>
            <a:chOff x="0" y="0"/>
            <a:chExt cx="4935689" cy="2285158"/>
          </a:xfrm>
        </p:grpSpPr>
        <p:sp>
          <p:nvSpPr>
            <p:cNvPr id="6" name="Freeform 6"/>
            <p:cNvSpPr/>
            <p:nvPr/>
          </p:nvSpPr>
          <p:spPr>
            <a:xfrm>
              <a:off x="0" y="0"/>
              <a:ext cx="4935689" cy="2285158"/>
            </a:xfrm>
            <a:custGeom>
              <a:avLst/>
              <a:gdLst/>
              <a:ahLst/>
              <a:cxnLst/>
              <a:rect l="l" t="t" r="r" b="b"/>
              <a:pathLst>
                <a:path w="4935689" h="2285158">
                  <a:moveTo>
                    <a:pt x="0" y="0"/>
                  </a:moveTo>
                  <a:lnTo>
                    <a:pt x="4935689" y="0"/>
                  </a:lnTo>
                  <a:lnTo>
                    <a:pt x="4935689" y="2285158"/>
                  </a:lnTo>
                  <a:lnTo>
                    <a:pt x="0" y="2285158"/>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2104868"/>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flipH="1">
            <a:off x="15868315" y="692674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316754" y="2663119"/>
            <a:ext cx="12658695" cy="7190839"/>
          </a:xfrm>
          <a:prstGeom prst="rect">
            <a:avLst/>
          </a:prstGeom>
        </p:spPr>
        <p:txBody>
          <a:bodyPr lIns="0" tIns="0" rIns="0" bIns="0" rtlCol="0" anchor="t">
            <a:spAutoFit/>
          </a:bodyPr>
          <a:lstStyle/>
          <a:p>
            <a:pPr algn="just">
              <a:lnSpc>
                <a:spcPts val="4122"/>
              </a:lnSpc>
            </a:pPr>
            <a:r>
              <a:rPr lang="en-US" sz="2748" b="1">
                <a:solidFill>
                  <a:srgbClr val="000000"/>
                </a:solidFill>
                <a:latin typeface="Nunito Bold"/>
                <a:ea typeface="Nunito Bold"/>
                <a:cs typeface="Nunito Bold"/>
                <a:sym typeface="Nunito Bold"/>
              </a:rPr>
              <a:t>Bước 3: Loại bỏ PTH dư thừa:</a:t>
            </a:r>
          </a:p>
          <a:p>
            <a:pPr algn="just">
              <a:lnSpc>
                <a:spcPts val="4122"/>
              </a:lnSpc>
            </a:pPr>
            <a:r>
              <a:rPr lang="en-US" sz="2748" b="1">
                <a:solidFill>
                  <a:srgbClr val="000000"/>
                </a:solidFill>
                <a:latin typeface="Nunito Bold"/>
                <a:ea typeface="Nunito Bold"/>
                <a:cs typeface="Nunito Bold"/>
                <a:sym typeface="Nunito Bold"/>
              </a:rPr>
              <a:t>       - Thử loại BH → I: {BH}+ = {B,H} không chứa I</a:t>
            </a:r>
          </a:p>
          <a:p>
            <a:pPr algn="just">
              <a:lnSpc>
                <a:spcPts val="4122"/>
              </a:lnSpc>
            </a:pPr>
            <a:r>
              <a:rPr lang="en-US" sz="2748" b="1">
                <a:solidFill>
                  <a:srgbClr val="000000"/>
                </a:solidFill>
                <a:latin typeface="Nunito Bold"/>
                <a:ea typeface="Nunito Bold"/>
                <a:cs typeface="Nunito Bold"/>
                <a:sym typeface="Nunito Bold"/>
              </a:rPr>
              <a:t>                 =&gt; BH → I không dư thừa</a:t>
            </a:r>
          </a:p>
          <a:p>
            <a:pPr algn="just">
              <a:lnSpc>
                <a:spcPts val="4122"/>
              </a:lnSpc>
            </a:pPr>
            <a:r>
              <a:rPr lang="en-US" sz="2748" b="1">
                <a:solidFill>
                  <a:srgbClr val="000000"/>
                </a:solidFill>
                <a:latin typeface="Nunito Bold"/>
                <a:ea typeface="Nunito Bold"/>
                <a:cs typeface="Nunito Bold"/>
                <a:sym typeface="Nunito Bold"/>
              </a:rPr>
              <a:t>       - Thử loại GC → A: {GC}+ = {G,C} không chứa A</a:t>
            </a:r>
          </a:p>
          <a:p>
            <a:pPr algn="just">
              <a:lnSpc>
                <a:spcPts val="4122"/>
              </a:lnSpc>
            </a:pPr>
            <a:r>
              <a:rPr lang="en-US" sz="2748" b="1">
                <a:solidFill>
                  <a:srgbClr val="000000"/>
                </a:solidFill>
                <a:latin typeface="Nunito Bold"/>
                <a:ea typeface="Nunito Bold"/>
                <a:cs typeface="Nunito Bold"/>
                <a:sym typeface="Nunito Bold"/>
              </a:rPr>
              <a:t>                 =&gt; GC → A không dư thừa</a:t>
            </a:r>
          </a:p>
          <a:p>
            <a:pPr algn="just">
              <a:lnSpc>
                <a:spcPts val="4122"/>
              </a:lnSpc>
            </a:pPr>
            <a:r>
              <a:rPr lang="en-US" sz="2748" b="1">
                <a:solidFill>
                  <a:srgbClr val="000000"/>
                </a:solidFill>
                <a:latin typeface="Nunito Bold"/>
                <a:ea typeface="Nunito Bold"/>
                <a:cs typeface="Nunito Bold"/>
                <a:sym typeface="Nunito Bold"/>
              </a:rPr>
              <a:t>       - Thử loại I → J: I+ = {I,H} không chứa J</a:t>
            </a:r>
          </a:p>
          <a:p>
            <a:pPr algn="just">
              <a:lnSpc>
                <a:spcPts val="4122"/>
              </a:lnSpc>
            </a:pPr>
            <a:r>
              <a:rPr lang="en-US" sz="2748" b="1">
                <a:solidFill>
                  <a:srgbClr val="000000"/>
                </a:solidFill>
                <a:latin typeface="Nunito Bold"/>
                <a:ea typeface="Nunito Bold"/>
                <a:cs typeface="Nunito Bold"/>
                <a:sym typeface="Nunito Bold"/>
              </a:rPr>
              <a:t>                 =&gt; I → J không dư thừa</a:t>
            </a:r>
          </a:p>
          <a:p>
            <a:pPr algn="just">
              <a:lnSpc>
                <a:spcPts val="4122"/>
              </a:lnSpc>
            </a:pPr>
            <a:r>
              <a:rPr lang="en-US" sz="2748" b="1">
                <a:solidFill>
                  <a:srgbClr val="000000"/>
                </a:solidFill>
                <a:latin typeface="Nunito Bold"/>
                <a:ea typeface="Nunito Bold"/>
                <a:cs typeface="Nunito Bold"/>
                <a:sym typeface="Nunito Bold"/>
              </a:rPr>
              <a:t>       - Thử loại AE → G: {AE}+ = {A,E} không chứa G</a:t>
            </a:r>
          </a:p>
          <a:p>
            <a:pPr algn="just">
              <a:lnSpc>
                <a:spcPts val="4122"/>
              </a:lnSpc>
            </a:pPr>
            <a:r>
              <a:rPr lang="en-US" sz="2748" b="1">
                <a:solidFill>
                  <a:srgbClr val="000000"/>
                </a:solidFill>
                <a:latin typeface="Nunito Bold"/>
                <a:ea typeface="Nunito Bold"/>
                <a:cs typeface="Nunito Bold"/>
                <a:sym typeface="Nunito Bold"/>
              </a:rPr>
              <a:t>                 =&gt; AE → G không dư thừa</a:t>
            </a:r>
          </a:p>
          <a:p>
            <a:pPr algn="just">
              <a:lnSpc>
                <a:spcPts val="4122"/>
              </a:lnSpc>
            </a:pPr>
            <a:r>
              <a:rPr lang="en-US" sz="2748" b="1">
                <a:solidFill>
                  <a:srgbClr val="000000"/>
                </a:solidFill>
                <a:latin typeface="Nunito Bold"/>
                <a:ea typeface="Nunito Bold"/>
                <a:cs typeface="Nunito Bold"/>
                <a:sym typeface="Nunito Bold"/>
              </a:rPr>
              <a:t>       - Thử loại D → B: D+ = {D} không chứa B</a:t>
            </a:r>
          </a:p>
          <a:p>
            <a:pPr algn="just">
              <a:lnSpc>
                <a:spcPts val="4122"/>
              </a:lnSpc>
            </a:pPr>
            <a:r>
              <a:rPr lang="en-US" sz="2748" b="1">
                <a:solidFill>
                  <a:srgbClr val="000000"/>
                </a:solidFill>
                <a:latin typeface="Nunito Bold"/>
                <a:ea typeface="Nunito Bold"/>
                <a:cs typeface="Nunito Bold"/>
                <a:sym typeface="Nunito Bold"/>
              </a:rPr>
              <a:t>                 =&gt; D → B không dư thừa</a:t>
            </a:r>
          </a:p>
          <a:p>
            <a:pPr algn="just">
              <a:lnSpc>
                <a:spcPts val="4122"/>
              </a:lnSpc>
            </a:pPr>
            <a:r>
              <a:rPr lang="en-US" sz="2748" b="1">
                <a:solidFill>
                  <a:srgbClr val="000000"/>
                </a:solidFill>
                <a:latin typeface="Nunito Bold"/>
                <a:ea typeface="Nunito Bold"/>
                <a:cs typeface="Nunito Bold"/>
                <a:sym typeface="Nunito Bold"/>
              </a:rPr>
              <a:t>       - Thử loại I → H: I+ = {I,J} không chứa H</a:t>
            </a:r>
          </a:p>
          <a:p>
            <a:pPr algn="just">
              <a:lnSpc>
                <a:spcPts val="4122"/>
              </a:lnSpc>
            </a:pPr>
            <a:r>
              <a:rPr lang="en-US" sz="2748" b="1">
                <a:solidFill>
                  <a:srgbClr val="000000"/>
                </a:solidFill>
                <a:latin typeface="Nunito Bold"/>
                <a:ea typeface="Nunito Bold"/>
                <a:cs typeface="Nunito Bold"/>
                <a:sym typeface="Nunito Bold"/>
              </a:rPr>
              <a:t>                 =&gt; I → H không dư thừa</a:t>
            </a:r>
          </a:p>
          <a:p>
            <a:pPr algn="just">
              <a:lnSpc>
                <a:spcPts val="4169"/>
              </a:lnSpc>
            </a:pPr>
            <a:r>
              <a:rPr lang="en-US" sz="2779" b="1">
                <a:solidFill>
                  <a:srgbClr val="000000"/>
                </a:solidFill>
                <a:latin typeface="Nunito Bold"/>
                <a:ea typeface="Nunito Bold"/>
                <a:cs typeface="Nunito Bold"/>
                <a:sym typeface="Nunito Bold"/>
              </a:rPr>
              <a:t>Vậy phủ tối thiểu của F4 là chính nó</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1842601"/>
            <a:ext cx="16852750" cy="8256143"/>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1802429"/>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Trần</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Sông</a:t>
            </a:r>
            <a:r>
              <a:rPr lang="en-US" sz="3500" b="1" dirty="0">
                <a:solidFill>
                  <a:srgbClr val="FE7076"/>
                </a:solidFill>
                <a:latin typeface="Nunito Bold"/>
                <a:ea typeface="Nunito Bold"/>
                <a:cs typeface="Nunito Bold"/>
                <a:sym typeface="Nunito Bold"/>
              </a:rPr>
              <a:t>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00645" y="2327581"/>
            <a:ext cx="15712412" cy="1624163"/>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1/ Cho </a:t>
            </a:r>
            <a:r>
              <a:rPr lang="en-US" sz="2800" b="1" dirty="0" err="1">
                <a:solidFill>
                  <a:srgbClr val="003EA8"/>
                </a:solidFill>
                <a:latin typeface="Nunito Bold"/>
                <a:ea typeface="Nunito Bold"/>
                <a:cs typeface="Nunito Bold"/>
                <a:sym typeface="Nunito Bold"/>
              </a:rPr>
              <a:t>biết</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dạng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chuẩn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các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sau</a:t>
            </a:r>
            <a:r>
              <a:rPr lang="en-US" sz="2800" b="1" dirty="0">
                <a:solidFill>
                  <a:srgbClr val="003EA8"/>
                </a:solidFill>
                <a:latin typeface="Nunito Bold"/>
                <a:ea typeface="Nunito Bold"/>
                <a:cs typeface="Nunito Bold"/>
                <a:sym typeface="Nunito Bold"/>
              </a:rPr>
              <a:t>: </a:t>
            </a:r>
          </a:p>
          <a:p>
            <a:pPr algn="just">
              <a:lnSpc>
                <a:spcPts val="4349"/>
              </a:lnSpc>
            </a:pPr>
            <a:r>
              <a:rPr lang="en-US" sz="2800" b="1" dirty="0">
                <a:solidFill>
                  <a:srgbClr val="003EA8"/>
                </a:solidFill>
                <a:latin typeface="Nunito Bold"/>
                <a:ea typeface="Nunito Bold"/>
                <a:cs typeface="Nunito Bold"/>
                <a:sym typeface="Nunito Bold"/>
              </a:rPr>
              <a:t>a) Q(ABCDEG); F={A→BC, C→DE, E→G}</a:t>
            </a:r>
          </a:p>
          <a:p>
            <a:pPr algn="just">
              <a:lnSpc>
                <a:spcPts val="4349"/>
              </a:lnSpc>
            </a:pPr>
            <a:endParaRPr lang="en-US" sz="2800" b="1" dirty="0">
              <a:solidFill>
                <a:srgbClr val="003EA8"/>
              </a:solidFill>
              <a:latin typeface="Nunito Bold"/>
              <a:ea typeface="Nunito Bold"/>
              <a:cs typeface="Nunito Bold"/>
              <a:sym typeface="Nunito Bold"/>
            </a:endParaRPr>
          </a:p>
        </p:txBody>
      </p:sp>
      <p:sp>
        <p:nvSpPr>
          <p:cNvPr id="20" name="TextBox 20"/>
          <p:cNvSpPr txBox="1"/>
          <p:nvPr/>
        </p:nvSpPr>
        <p:spPr>
          <a:xfrm>
            <a:off x="1132256" y="3456363"/>
            <a:ext cx="16023487" cy="6861810"/>
          </a:xfrm>
          <a:prstGeom prst="rect">
            <a:avLst/>
          </a:prstGeom>
        </p:spPr>
        <p:txBody>
          <a:bodyPr lIns="0" tIns="0" rIns="0" bIns="0" rtlCol="0" anchor="t">
            <a:spAutoFit/>
          </a:bodyPr>
          <a:lstStyle/>
          <a:p>
            <a:pPr algn="just">
              <a:lnSpc>
                <a:spcPts val="3449"/>
              </a:lnSpc>
            </a:pPr>
            <a:r>
              <a:rPr lang="en-US" sz="2299" b="1" dirty="0">
                <a:solidFill>
                  <a:srgbClr val="000000"/>
                </a:solidFill>
                <a:latin typeface="Nunito Bold"/>
                <a:ea typeface="Nunito Bold"/>
                <a:cs typeface="Nunito Bold"/>
                <a:sym typeface="Nunito Bold"/>
              </a:rPr>
              <a:t>A → BC, C → DE, E → G</a:t>
            </a:r>
          </a:p>
          <a:p>
            <a:pPr algn="just">
              <a:lnSpc>
                <a:spcPts val="3449"/>
              </a:lnSpc>
            </a:pP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Suy</a:t>
            </a:r>
            <a:r>
              <a:rPr lang="en-US" sz="2299" b="1" dirty="0">
                <a:solidFill>
                  <a:srgbClr val="000000"/>
                </a:solidFill>
                <a:latin typeface="Nunito Bold"/>
                <a:ea typeface="Nunito Bold"/>
                <a:cs typeface="Nunito Bold"/>
                <a:sym typeface="Nunito Bold"/>
              </a:rPr>
              <a:t> ra: A → C → DE → G</a:t>
            </a:r>
          </a:p>
          <a:p>
            <a:pPr algn="just">
              <a:lnSpc>
                <a:spcPts val="3449"/>
              </a:lnSpc>
            </a:pPr>
            <a:r>
              <a:rPr lang="en-US" sz="2299" b="1" dirty="0">
                <a:solidFill>
                  <a:srgbClr val="000000"/>
                </a:solidFill>
                <a:latin typeface="Nunito Bold"/>
                <a:ea typeface="Nunito Bold"/>
                <a:cs typeface="Nunito Bold"/>
                <a:sym typeface="Nunito Bold"/>
              </a:rPr>
              <a:t>→ A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endParaRPr lang="en-US" sz="2299" b="1" dirty="0">
              <a:solidFill>
                <a:srgbClr val="000000"/>
              </a:solidFill>
              <a:latin typeface="Nunito Bold"/>
              <a:ea typeface="Nunito Bold"/>
              <a:cs typeface="Nunito Bold"/>
              <a:sym typeface="Nunito Bold"/>
            </a:endParaRPr>
          </a:p>
          <a:p>
            <a:pPr algn="just">
              <a:lnSpc>
                <a:spcPts val="3449"/>
              </a:lnSpc>
            </a:pPr>
            <a:r>
              <a:rPr lang="en-US" sz="2299" b="1" dirty="0" err="1">
                <a:solidFill>
                  <a:srgbClr val="000000"/>
                </a:solidFill>
                <a:latin typeface="Nunito Bold"/>
                <a:ea typeface="Nunito Bold"/>
                <a:cs typeface="Nunito Bold"/>
                <a:sym typeface="Nunito Bold"/>
              </a:rPr>
              <a:t>Xét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dạng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1NF: Quan </a:t>
            </a:r>
            <a:r>
              <a:rPr lang="en-US" sz="2299" b="1" dirty="0" err="1">
                <a:solidFill>
                  <a:srgbClr val="000000"/>
                </a:solidFill>
                <a:latin typeface="Nunito Bold"/>
                <a:ea typeface="Nunito Bold"/>
                <a:cs typeface="Nunito Bold"/>
                <a:sym typeface="Nunito Bold"/>
              </a:rPr>
              <a:t>hệ</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có</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tính</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đa</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trị</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hoặc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lồng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bảng</a:t>
            </a:r>
            <a:r>
              <a:rPr lang="en-US" sz="2299" b="1" dirty="0">
                <a:solidFill>
                  <a:srgbClr val="000000"/>
                </a:solidFill>
                <a:latin typeface="Nunito Bold"/>
                <a:ea typeface="Nunito Bold"/>
                <a:cs typeface="Nunito Bold"/>
                <a:sym typeface="Nunito Bold"/>
              </a:rPr>
              <a:t>.</a:t>
            </a:r>
          </a:p>
          <a:p>
            <a:pPr algn="just">
              <a:lnSpc>
                <a:spcPts val="3449"/>
              </a:lnSpc>
            </a:pP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Đạt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1NF</a:t>
            </a:r>
          </a:p>
          <a:p>
            <a:pPr algn="just">
              <a:lnSpc>
                <a:spcPts val="3449"/>
              </a:lnSpc>
            </a:pPr>
            <a:r>
              <a:rPr lang="en-US" sz="2299" b="1" dirty="0" err="1">
                <a:solidFill>
                  <a:srgbClr val="000000"/>
                </a:solidFill>
                <a:latin typeface="Nunito Bold"/>
                <a:ea typeface="Nunito Bold"/>
                <a:cs typeface="Nunito Bold"/>
                <a:sym typeface="Nunito Bold"/>
              </a:rPr>
              <a:t>Xét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dạng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2NF: </a:t>
            </a:r>
            <a:r>
              <a:rPr lang="en-US" sz="2299" b="1" dirty="0" err="1">
                <a:solidFill>
                  <a:srgbClr val="000000"/>
                </a:solidFill>
                <a:latin typeface="Nunito Bold"/>
                <a:ea typeface="Nunito Bold"/>
                <a:cs typeface="Nunito Bold"/>
                <a:sym typeface="Nunito Bold"/>
              </a:rPr>
              <a:t>Đạt</a:t>
            </a:r>
            <a:r>
              <a:rPr lang="en-US" sz="2299" b="1" dirty="0">
                <a:solidFill>
                  <a:srgbClr val="000000"/>
                </a:solidFill>
                <a:latin typeface="Nunito Bold"/>
                <a:ea typeface="Nunito Bold"/>
                <a:cs typeface="Nunito Bold"/>
                <a:sym typeface="Nunito Bold"/>
              </a:rPr>
              <a:t> 1NF.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có</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phụ</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một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phần</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từ</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chính</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tổng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hợp</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đến</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tính</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a:t>
            </a:r>
          </a:p>
          <a:p>
            <a:pPr algn="just">
              <a:lnSpc>
                <a:spcPts val="3449"/>
              </a:lnSpc>
            </a:pP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Vì</a:t>
            </a:r>
            <a:r>
              <a:rPr lang="en-US" sz="2299" b="1" dirty="0">
                <a:solidFill>
                  <a:srgbClr val="000000"/>
                </a:solidFill>
                <a:latin typeface="Nunito Bold"/>
                <a:ea typeface="Nunito Bold"/>
                <a:cs typeface="Nunito Bold"/>
                <a:sym typeface="Nunito Bold"/>
              </a:rPr>
              <a:t> A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đơn</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tổng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hợp</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nên</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thể</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có</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phụ</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một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phần</a:t>
            </a:r>
            <a:endParaRPr lang="en-US" sz="2299" b="1" dirty="0">
              <a:solidFill>
                <a:srgbClr val="000000"/>
              </a:solidFill>
              <a:latin typeface="Nunito Bold"/>
              <a:ea typeface="Nunito Bold"/>
              <a:cs typeface="Nunito Bold"/>
              <a:sym typeface="Nunito Bold"/>
            </a:endParaRPr>
          </a:p>
          <a:p>
            <a:pPr algn="just">
              <a:lnSpc>
                <a:spcPts val="3449"/>
              </a:lnSpc>
            </a:pP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Đạt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2NF</a:t>
            </a:r>
          </a:p>
          <a:p>
            <a:pPr algn="just">
              <a:lnSpc>
                <a:spcPts val="3449"/>
              </a:lnSpc>
            </a:pPr>
            <a:r>
              <a:rPr lang="en-US" sz="2299" b="1" dirty="0" err="1">
                <a:solidFill>
                  <a:srgbClr val="000000"/>
                </a:solidFill>
                <a:latin typeface="Nunito Bold"/>
                <a:ea typeface="Nunito Bold"/>
                <a:cs typeface="Nunito Bold"/>
                <a:sym typeface="Nunito Bold"/>
              </a:rPr>
              <a:t>Xét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dạng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3NF: </a:t>
            </a:r>
            <a:r>
              <a:rPr lang="en-US" sz="2299" b="1" dirty="0" err="1">
                <a:solidFill>
                  <a:srgbClr val="000000"/>
                </a:solidFill>
                <a:latin typeface="Nunito Bold"/>
                <a:ea typeface="Nunito Bold"/>
                <a:cs typeface="Nunito Bold"/>
                <a:sym typeface="Nunito Bold"/>
              </a:rPr>
              <a:t>Đạt</a:t>
            </a:r>
            <a:r>
              <a:rPr lang="en-US" sz="2299" b="1" dirty="0">
                <a:solidFill>
                  <a:srgbClr val="000000"/>
                </a:solidFill>
                <a:latin typeface="Nunito Bold"/>
                <a:ea typeface="Nunito Bold"/>
                <a:cs typeface="Nunito Bold"/>
                <a:sym typeface="Nunito Bold"/>
              </a:rPr>
              <a:t> 2NF. </a:t>
            </a:r>
            <a:r>
              <a:rPr lang="en-US" sz="2299" b="1" dirty="0" err="1">
                <a:solidFill>
                  <a:srgbClr val="000000"/>
                </a:solidFill>
                <a:latin typeface="Nunito Bold"/>
                <a:ea typeface="Nunito Bold"/>
                <a:cs typeface="Nunito Bold"/>
                <a:sym typeface="Nunito Bold"/>
              </a:rPr>
              <a:t>Với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mọi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phụ</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hàm</a:t>
            </a:r>
            <a:r>
              <a:rPr lang="en-US" sz="2299" b="1" dirty="0">
                <a:solidFill>
                  <a:srgbClr val="000000"/>
                </a:solidFill>
                <a:latin typeface="Nunito Bold"/>
                <a:ea typeface="Nunito Bold"/>
                <a:cs typeface="Nunito Bold"/>
                <a:sym typeface="Nunito Bold"/>
              </a:rPr>
              <a:t> X→Y, </a:t>
            </a:r>
            <a:r>
              <a:rPr lang="en-US" sz="2299" b="1" dirty="0" err="1">
                <a:solidFill>
                  <a:srgbClr val="000000"/>
                </a:solidFill>
                <a:latin typeface="Nunito Bold"/>
                <a:ea typeface="Nunito Bold"/>
                <a:cs typeface="Nunito Bold"/>
                <a:sym typeface="Nunito Bold"/>
              </a:rPr>
              <a:t>phải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thỏa</a:t>
            </a:r>
            <a:r>
              <a:rPr lang="en-US" sz="2299" b="1" dirty="0">
                <a:solidFill>
                  <a:srgbClr val="000000"/>
                </a:solidFill>
                <a:latin typeface="Nunito Bold"/>
                <a:ea typeface="Nunito Bold"/>
                <a:cs typeface="Nunito Bold"/>
                <a:sym typeface="Nunito Bold"/>
              </a:rPr>
              <a:t> X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siêu</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và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mỗi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tính</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trong</a:t>
            </a:r>
            <a:r>
              <a:rPr lang="en-US" sz="2299" b="1" dirty="0">
                <a:solidFill>
                  <a:srgbClr val="000000"/>
                </a:solidFill>
                <a:latin typeface="Nunito Bold"/>
                <a:ea typeface="Nunito Bold"/>
                <a:cs typeface="Nunito Bold"/>
                <a:sym typeface="Nunito Bold"/>
              </a:rPr>
              <a:t> Y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chính</a:t>
            </a:r>
            <a:r>
              <a:rPr lang="en-US" sz="2299" b="1" dirty="0">
                <a:solidFill>
                  <a:srgbClr val="000000"/>
                </a:solidFill>
                <a:latin typeface="Nunito Bold"/>
                <a:ea typeface="Nunito Bold"/>
                <a:cs typeface="Nunito Bold"/>
                <a:sym typeface="Nunito Bold"/>
              </a:rPr>
              <a:t>.</a:t>
            </a:r>
          </a:p>
          <a:p>
            <a:pPr algn="just">
              <a:lnSpc>
                <a:spcPts val="3449"/>
              </a:lnSpc>
            </a:pPr>
            <a:r>
              <a:rPr lang="en-US" sz="2299" b="1" dirty="0">
                <a:solidFill>
                  <a:srgbClr val="000000"/>
                </a:solidFill>
                <a:latin typeface="Nunito Bold"/>
                <a:ea typeface="Nunito Bold"/>
                <a:cs typeface="Nunito Bold"/>
                <a:sym typeface="Nunito Bold"/>
              </a:rPr>
              <a:t>- A → BC: A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endParaRPr lang="en-US" sz="2299" b="1" dirty="0">
              <a:solidFill>
                <a:srgbClr val="000000"/>
              </a:solidFill>
              <a:latin typeface="Nunito Bold"/>
              <a:ea typeface="Nunito Bold"/>
              <a:cs typeface="Nunito Bold"/>
              <a:sym typeface="Nunito Bold"/>
            </a:endParaRPr>
          </a:p>
          <a:p>
            <a:pPr algn="just">
              <a:lnSpc>
                <a:spcPts val="3449"/>
              </a:lnSpc>
            </a:pPr>
            <a:r>
              <a:rPr lang="en-US" sz="2299" b="1" dirty="0">
                <a:solidFill>
                  <a:srgbClr val="000000"/>
                </a:solidFill>
                <a:latin typeface="Nunito Bold"/>
                <a:ea typeface="Nunito Bold"/>
                <a:cs typeface="Nunito Bold"/>
                <a:sym typeface="Nunito Bold"/>
              </a:rPr>
              <a:t>- C → DE: C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phải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siêu</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D,E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a:t>
            </a:r>
          </a:p>
          <a:p>
            <a:pPr algn="just">
              <a:lnSpc>
                <a:spcPts val="3449"/>
              </a:lnSpc>
            </a:pPr>
            <a:r>
              <a:rPr lang="en-US" sz="2299" b="1" dirty="0">
                <a:solidFill>
                  <a:srgbClr val="000000"/>
                </a:solidFill>
                <a:latin typeface="Nunito Bold"/>
                <a:ea typeface="Nunito Bold"/>
                <a:cs typeface="Nunito Bold"/>
                <a:sym typeface="Nunito Bold"/>
              </a:rPr>
              <a:t>- E → G: E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phải</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siêu</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r>
              <a:rPr lang="en-US" sz="2299" b="1" dirty="0">
                <a:solidFill>
                  <a:srgbClr val="000000"/>
                </a:solidFill>
                <a:latin typeface="Nunito Bold"/>
                <a:ea typeface="Nunito Bold"/>
                <a:cs typeface="Nunito Bold"/>
                <a:sym typeface="Nunito Bold"/>
              </a:rPr>
              <a:t>. G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thuộc</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khóa</a:t>
            </a:r>
            <a:endParaRPr lang="en-US" sz="2299" b="1" dirty="0">
              <a:solidFill>
                <a:srgbClr val="000000"/>
              </a:solidFill>
              <a:latin typeface="Nunito Bold"/>
              <a:ea typeface="Nunito Bold"/>
              <a:cs typeface="Nunito Bold"/>
              <a:sym typeface="Nunito Bold"/>
            </a:endParaRPr>
          </a:p>
          <a:p>
            <a:pPr algn="just">
              <a:lnSpc>
                <a:spcPts val="3449"/>
              </a:lnSpc>
            </a:pP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Không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đạt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3NF</a:t>
            </a:r>
          </a:p>
          <a:p>
            <a:pPr algn="just">
              <a:lnSpc>
                <a:spcPts val="3449"/>
              </a:lnSpc>
            </a:pPr>
            <a:r>
              <a:rPr lang="en-US" sz="2299" b="1" dirty="0" err="1">
                <a:solidFill>
                  <a:srgbClr val="000000"/>
                </a:solidFill>
                <a:latin typeface="Nunito Bold"/>
                <a:ea typeface="Nunito Bold"/>
                <a:cs typeface="Nunito Bold"/>
                <a:sym typeface="Nunito Bold"/>
              </a:rPr>
              <a:t>Vậy</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dạng</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chuẩn</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cao</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nhất</a:t>
            </a:r>
            <a:r>
              <a:rPr lang="en-US" sz="2299" b="1" dirty="0">
                <a:solidFill>
                  <a:srgbClr val="000000"/>
                </a:solidFill>
                <a:latin typeface="Nunito Bold"/>
                <a:ea typeface="Nunito Bold"/>
                <a:cs typeface="Nunito Bold"/>
                <a:sym typeface="Nunito Bold"/>
              </a:rPr>
              <a:t> </a:t>
            </a:r>
            <a:r>
              <a:rPr lang="en-US" sz="2299" b="1" dirty="0" err="1">
                <a:solidFill>
                  <a:srgbClr val="000000"/>
                </a:solidFill>
                <a:latin typeface="Nunito Bold"/>
                <a:ea typeface="Nunito Bold"/>
                <a:cs typeface="Nunito Bold"/>
                <a:sym typeface="Nunito Bold"/>
              </a:rPr>
              <a:t>của</a:t>
            </a:r>
            <a:r>
              <a:rPr lang="en-US" sz="2299" b="1" dirty="0">
                <a:solidFill>
                  <a:srgbClr val="000000"/>
                </a:solidFill>
                <a:latin typeface="Nunito Bold"/>
                <a:ea typeface="Nunito Bold"/>
                <a:cs typeface="Nunito Bold"/>
                <a:sym typeface="Nunito Bold"/>
              </a:rPr>
              <a:t> Q </a:t>
            </a:r>
            <a:r>
              <a:rPr lang="en-US" sz="2299" b="1" dirty="0" err="1">
                <a:solidFill>
                  <a:srgbClr val="000000"/>
                </a:solidFill>
                <a:latin typeface="Nunito Bold"/>
                <a:ea typeface="Nunito Bold"/>
                <a:cs typeface="Nunito Bold"/>
                <a:sym typeface="Nunito Bold"/>
              </a:rPr>
              <a:t>là</a:t>
            </a:r>
            <a:r>
              <a:rPr lang="en-US" sz="2299" b="1" dirty="0">
                <a:solidFill>
                  <a:srgbClr val="000000"/>
                </a:solidFill>
                <a:latin typeface="Nunito Bold"/>
                <a:ea typeface="Nunito Bold"/>
                <a:cs typeface="Nunito Bold"/>
                <a:sym typeface="Nunito Bold"/>
              </a:rPr>
              <a:t> 2NF</a:t>
            </a:r>
          </a:p>
          <a:p>
            <a:pPr algn="just">
              <a:lnSpc>
                <a:spcPts val="3749"/>
              </a:lnSpc>
            </a:pPr>
            <a:endParaRPr lang="en-US" sz="2299" b="1" dirty="0">
              <a:solidFill>
                <a:srgbClr val="000000"/>
              </a:solidFill>
              <a:latin typeface="Nunito Bold"/>
              <a:ea typeface="Nunito Bold"/>
              <a:cs typeface="Nunito Bold"/>
              <a:sym typeface="Nunito Bold"/>
            </a:endParaRPr>
          </a:p>
        </p:txBody>
      </p:sp>
      <p:sp>
        <p:nvSpPr>
          <p:cNvPr id="21" name="Freeform 21"/>
          <p:cNvSpPr/>
          <p:nvPr/>
        </p:nvSpPr>
        <p:spPr>
          <a:xfrm flipH="1">
            <a:off x="15868315" y="7351693"/>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1842601"/>
            <a:ext cx="16852750" cy="8256143"/>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86494" y="1829468"/>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Trần</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Sông</a:t>
            </a:r>
            <a:r>
              <a:rPr lang="en-US" sz="3500" b="1" dirty="0">
                <a:solidFill>
                  <a:srgbClr val="FE7076"/>
                </a:solidFill>
                <a:latin typeface="Nunito Bold"/>
                <a:ea typeface="Nunito Bold"/>
                <a:cs typeface="Nunito Bold"/>
                <a:sym typeface="Nunito Bold"/>
              </a:rPr>
              <a:t> Lam</a:t>
            </a:r>
          </a:p>
        </p:txBody>
      </p:sp>
      <p:sp>
        <p:nvSpPr>
          <p:cNvPr id="15" name="Freeform 15"/>
          <p:cNvSpPr/>
          <p:nvPr/>
        </p:nvSpPr>
        <p:spPr>
          <a:xfrm rot="-203414">
            <a:off x="654023" y="1845458"/>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54272" y="2468047"/>
            <a:ext cx="15712412" cy="2175596"/>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1/ Cho </a:t>
            </a:r>
            <a:r>
              <a:rPr lang="en-US" sz="2800" b="1" dirty="0" err="1">
                <a:solidFill>
                  <a:srgbClr val="003EA8"/>
                </a:solidFill>
                <a:latin typeface="Nunito Bold"/>
                <a:ea typeface="Nunito Bold"/>
                <a:cs typeface="Nunito Bold"/>
                <a:sym typeface="Nunito Bold"/>
              </a:rPr>
              <a:t>biết</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dạng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chuẩn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các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sau</a:t>
            </a:r>
            <a:r>
              <a:rPr lang="en-US" sz="2800" b="1" dirty="0">
                <a:solidFill>
                  <a:srgbClr val="003EA8"/>
                </a:solidFill>
                <a:latin typeface="Nunito Bold"/>
                <a:ea typeface="Nunito Bold"/>
                <a:cs typeface="Nunito Bold"/>
                <a:sym typeface="Nunito Bold"/>
              </a:rPr>
              <a:t>: </a:t>
            </a:r>
          </a:p>
          <a:p>
            <a:pPr algn="just">
              <a:lnSpc>
                <a:spcPts val="4349"/>
              </a:lnSpc>
            </a:pPr>
            <a:r>
              <a:rPr lang="en-US" sz="2800" b="1" dirty="0">
                <a:solidFill>
                  <a:srgbClr val="003EA8"/>
                </a:solidFill>
                <a:latin typeface="Nunito Bold"/>
                <a:ea typeface="Nunito Bold"/>
                <a:cs typeface="Nunito Bold"/>
                <a:sym typeface="Nunito Bold"/>
              </a:rPr>
              <a:t>b) Q(ABCDEGH); F={C→AB, D→E, B→G}</a:t>
            </a: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p:txBody>
      </p:sp>
      <p:sp>
        <p:nvSpPr>
          <p:cNvPr id="20" name="TextBox 20"/>
          <p:cNvSpPr txBox="1"/>
          <p:nvPr/>
        </p:nvSpPr>
        <p:spPr>
          <a:xfrm>
            <a:off x="1553837" y="3629501"/>
            <a:ext cx="13179337" cy="7157086"/>
          </a:xfrm>
          <a:prstGeom prst="rect">
            <a:avLst/>
          </a:prstGeom>
        </p:spPr>
        <p:txBody>
          <a:bodyPr lIns="0" tIns="0" rIns="0" bIns="0" rtlCol="0" anchor="t">
            <a:spAutoFit/>
          </a:bodyPr>
          <a:lstStyle/>
          <a:p>
            <a:pPr algn="just">
              <a:lnSpc>
                <a:spcPts val="4199"/>
              </a:lnSpc>
            </a:pPr>
            <a:r>
              <a:rPr lang="en-US" sz="2799" b="1" dirty="0">
                <a:solidFill>
                  <a:srgbClr val="000000"/>
                </a:solidFill>
                <a:latin typeface="Nunito Bold"/>
                <a:ea typeface="Nunito Bold"/>
                <a:cs typeface="Nunito Bold"/>
                <a:sym typeface="Nunito Bold"/>
              </a:rPr>
              <a:t>Ta </a:t>
            </a:r>
            <a:r>
              <a:rPr lang="en-US" sz="2799" b="1" dirty="0" err="1">
                <a:solidFill>
                  <a:srgbClr val="000000"/>
                </a:solidFill>
                <a:latin typeface="Nunito Bold"/>
                <a:ea typeface="Nunito Bold"/>
                <a:cs typeface="Nunito Bold"/>
                <a:sym typeface="Nunito Bold"/>
              </a:rPr>
              <a:t>có</a:t>
            </a:r>
            <a:r>
              <a:rPr lang="en-US" sz="2799" b="1" dirty="0">
                <a:solidFill>
                  <a:srgbClr val="000000"/>
                </a:solidFill>
                <a:latin typeface="Nunito Bold"/>
                <a:ea typeface="Nunito Bold"/>
                <a:cs typeface="Nunito Bold"/>
                <a:sym typeface="Nunito Bold"/>
              </a:rPr>
              <a:t>: C → AB</a:t>
            </a:r>
          </a:p>
          <a:p>
            <a:pPr algn="just">
              <a:lnSpc>
                <a:spcPts val="4199"/>
              </a:lnSpc>
            </a:pPr>
            <a:r>
              <a:rPr lang="en-US" sz="2799" b="1" dirty="0">
                <a:solidFill>
                  <a:srgbClr val="000000"/>
                </a:solidFill>
                <a:latin typeface="Nunito Bold"/>
                <a:ea typeface="Nunito Bold"/>
                <a:cs typeface="Nunito Bold"/>
                <a:sym typeface="Nunito Bold"/>
              </a:rPr>
              <a:t>→ C → A, B → G</a:t>
            </a:r>
          </a:p>
          <a:p>
            <a:pPr algn="just">
              <a:lnSpc>
                <a:spcPts val="4199"/>
              </a:lnSpc>
            </a:pPr>
            <a:r>
              <a:rPr lang="en-US" sz="2799" b="1" dirty="0">
                <a:solidFill>
                  <a:srgbClr val="000000"/>
                </a:solidFill>
                <a:latin typeface="Nunito Bold"/>
                <a:ea typeface="Nunito Bold"/>
                <a:cs typeface="Nunito Bold"/>
                <a:sym typeface="Nunito Bold"/>
              </a:rPr>
              <a:t>→ C → A, B → G</a:t>
            </a:r>
          </a:p>
          <a:p>
            <a:pPr algn="just">
              <a:lnSpc>
                <a:spcPts val="4199"/>
              </a:lnSpc>
            </a:pPr>
            <a:r>
              <a:rPr lang="en-US" sz="2799" b="1" dirty="0">
                <a:solidFill>
                  <a:srgbClr val="000000"/>
                </a:solidFill>
                <a:latin typeface="Nunito Bold"/>
                <a:ea typeface="Nunito Bold"/>
                <a:cs typeface="Nunito Bold"/>
                <a:sym typeface="Nunito Bold"/>
              </a:rPr>
              <a:t>→ C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err="1">
                <a:solidFill>
                  <a:srgbClr val="000000"/>
                </a:solidFill>
                <a:latin typeface="Nunito Bold"/>
                <a:ea typeface="Nunito Bold"/>
                <a:cs typeface="Nunito Bold"/>
                <a:sym typeface="Nunito Bold"/>
              </a:rPr>
              <a:t>Xét</a:t>
            </a:r>
            <a:r>
              <a:rPr lang="en-US" sz="2799" b="1" dirty="0">
                <a:solidFill>
                  <a:srgbClr val="000000"/>
                </a:solidFill>
                <a:latin typeface="Nunito Bold"/>
                <a:ea typeface="Nunito Bold"/>
                <a:cs typeface="Nunito Bold"/>
                <a:sym typeface="Nunito Bold"/>
              </a:rPr>
              <a:t> BCNF:</a:t>
            </a:r>
          </a:p>
          <a:p>
            <a:pPr algn="just">
              <a:lnSpc>
                <a:spcPts val="4199"/>
              </a:lnSpc>
            </a:pPr>
            <a:r>
              <a:rPr lang="en-US" sz="2799" b="1" dirty="0">
                <a:solidFill>
                  <a:srgbClr val="000000"/>
                </a:solidFill>
                <a:latin typeface="Nunito Bold"/>
                <a:ea typeface="Nunito Bold"/>
                <a:cs typeface="Nunito Bold"/>
                <a:sym typeface="Nunito Bold"/>
              </a:rPr>
              <a:t>C → AB: C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 </a:t>
            </a:r>
            <a:r>
              <a:rPr lang="en-US" sz="2799" b="1" dirty="0" err="1">
                <a:solidFill>
                  <a:srgbClr val="000000"/>
                </a:solidFill>
                <a:latin typeface="Nunito Bold"/>
                <a:ea typeface="Nunito Bold"/>
                <a:cs typeface="Nunito Bold"/>
                <a:sym typeface="Nunito Bold"/>
              </a:rPr>
              <a:t>thỏa</a:t>
            </a:r>
            <a:endParaRPr lang="en-US" sz="2799" b="1" dirty="0">
              <a:solidFill>
                <a:srgbClr val="000000"/>
              </a:solidFill>
              <a:latin typeface="Nunito Bold"/>
              <a:ea typeface="Nunito Bold"/>
              <a:cs typeface="Nunito Bold"/>
              <a:sym typeface="Nunito Bold"/>
            </a:endParaRPr>
          </a:p>
          <a:p>
            <a:pPr algn="just">
              <a:lnSpc>
                <a:spcPts val="4199"/>
              </a:lnSpc>
            </a:pPr>
            <a:r>
              <a:rPr lang="en-US" sz="2799" b="1" dirty="0">
                <a:solidFill>
                  <a:srgbClr val="000000"/>
                </a:solidFill>
                <a:latin typeface="Nunito Bold"/>
                <a:ea typeface="Nunito Bold"/>
                <a:cs typeface="Nunito Bold"/>
                <a:sym typeface="Nunito Bold"/>
              </a:rPr>
              <a:t>D → E: D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 vi </a:t>
            </a:r>
            <a:r>
              <a:rPr lang="en-US" sz="2799" b="1" dirty="0" err="1">
                <a:solidFill>
                  <a:srgbClr val="000000"/>
                </a:solidFill>
                <a:latin typeface="Nunito Bold"/>
                <a:ea typeface="Nunito Bold"/>
                <a:cs typeface="Nunito Bold"/>
                <a:sym typeface="Nunito Bold"/>
              </a:rPr>
              <a:t>phạm</a:t>
            </a:r>
            <a:r>
              <a:rPr lang="en-US" sz="2799" b="1" dirty="0">
                <a:solidFill>
                  <a:srgbClr val="000000"/>
                </a:solidFill>
                <a:latin typeface="Nunito Bold"/>
                <a:ea typeface="Nunito Bold"/>
                <a:cs typeface="Nunito Bold"/>
                <a:sym typeface="Nunito Bold"/>
              </a:rPr>
              <a:t> BCNF</a:t>
            </a: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ở BCNF</a:t>
            </a:r>
          </a:p>
          <a:p>
            <a:pPr algn="just">
              <a:lnSpc>
                <a:spcPts val="4199"/>
              </a:lnSpc>
            </a:pPr>
            <a:r>
              <a:rPr lang="en-US" sz="2799" b="1" dirty="0">
                <a:solidFill>
                  <a:srgbClr val="000000"/>
                </a:solidFill>
                <a:latin typeface="Nunito Bold"/>
                <a:ea typeface="Nunito Bold"/>
                <a:cs typeface="Nunito Bold"/>
                <a:sym typeface="Nunito Bold"/>
              </a:rPr>
              <a:t>B → G: B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 vi </a:t>
            </a:r>
            <a:r>
              <a:rPr lang="en-US" sz="2799" b="1" dirty="0" err="1">
                <a:solidFill>
                  <a:srgbClr val="000000"/>
                </a:solidFill>
                <a:latin typeface="Nunito Bold"/>
                <a:ea typeface="Nunito Bold"/>
                <a:cs typeface="Nunito Bold"/>
                <a:sym typeface="Nunito Bold"/>
              </a:rPr>
              <a:t>phạm</a:t>
            </a:r>
            <a:r>
              <a:rPr lang="en-US" sz="2799" b="1" dirty="0">
                <a:solidFill>
                  <a:srgbClr val="000000"/>
                </a:solidFill>
                <a:latin typeface="Nunito Bold"/>
                <a:ea typeface="Nunito Bold"/>
                <a:cs typeface="Nunito Bold"/>
                <a:sym typeface="Nunito Bold"/>
              </a:rPr>
              <a:t> BCNF</a:t>
            </a:r>
          </a:p>
          <a:p>
            <a:pPr algn="just">
              <a:lnSpc>
                <a:spcPts val="4199"/>
              </a:lnSpc>
            </a:pPr>
            <a:r>
              <a:rPr lang="en-US" sz="2799" b="1" dirty="0" err="1">
                <a:solidFill>
                  <a:srgbClr val="000000"/>
                </a:solidFill>
                <a:latin typeface="Nunito Bold"/>
                <a:ea typeface="Nunito Bold"/>
                <a:cs typeface="Nunito Bold"/>
                <a:sym typeface="Nunito Bold"/>
              </a:rPr>
              <a:t>Xét</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dạng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chuẩn</a:t>
            </a:r>
            <a:r>
              <a:rPr lang="en-US" sz="2799" b="1" dirty="0">
                <a:solidFill>
                  <a:srgbClr val="000000"/>
                </a:solidFill>
                <a:latin typeface="Nunito Bold"/>
                <a:ea typeface="Nunito Bold"/>
                <a:cs typeface="Nunito Bold"/>
                <a:sym typeface="Nunito Bold"/>
              </a:rPr>
              <a:t> 3NF:</a:t>
            </a:r>
          </a:p>
          <a:p>
            <a:pPr algn="just">
              <a:lnSpc>
                <a:spcPts val="4199"/>
              </a:lnSpc>
            </a:pPr>
            <a:r>
              <a:rPr lang="en-US" sz="2799" b="1" dirty="0">
                <a:solidFill>
                  <a:srgbClr val="000000"/>
                </a:solidFill>
                <a:latin typeface="Nunito Bold"/>
                <a:ea typeface="Nunito Bold"/>
                <a:cs typeface="Nunito Bold"/>
                <a:sym typeface="Nunito Bold"/>
              </a:rPr>
              <a:t>D → E: D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là</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E </a:t>
            </a:r>
            <a:r>
              <a:rPr lang="en-US" sz="2799" b="1" dirty="0" err="1">
                <a:solidFill>
                  <a:srgbClr val="000000"/>
                </a:solidFill>
                <a:latin typeface="Nunito Bold"/>
                <a:ea typeface="Nunito Bold"/>
                <a:cs typeface="Nunito Bold"/>
                <a:sym typeface="Nunito Bold"/>
              </a:rPr>
              <a:t>không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thuộc</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khóa</a:t>
            </a:r>
            <a:r>
              <a:rPr lang="en-US" sz="2799" b="1" dirty="0">
                <a:solidFill>
                  <a:srgbClr val="000000"/>
                </a:solidFill>
                <a:latin typeface="Nunito Bold"/>
                <a:ea typeface="Nunito Bold"/>
                <a:cs typeface="Nunito Bold"/>
                <a:sym typeface="Nunito Bold"/>
              </a:rPr>
              <a:t> → vi </a:t>
            </a:r>
            <a:r>
              <a:rPr lang="en-US" sz="2799" b="1" dirty="0" err="1">
                <a:solidFill>
                  <a:srgbClr val="000000"/>
                </a:solidFill>
                <a:latin typeface="Nunito Bold"/>
                <a:ea typeface="Nunito Bold"/>
                <a:cs typeface="Nunito Bold"/>
                <a:sym typeface="Nunito Bold"/>
              </a:rPr>
              <a:t>phạm</a:t>
            </a:r>
            <a:r>
              <a:rPr lang="en-US" sz="2799" b="1" dirty="0">
                <a:solidFill>
                  <a:srgbClr val="000000"/>
                </a:solidFill>
                <a:latin typeface="Nunito Bold"/>
                <a:ea typeface="Nunito Bold"/>
                <a:cs typeface="Nunito Bold"/>
                <a:sym typeface="Nunito Bold"/>
              </a:rPr>
              <a:t> 3NF</a:t>
            </a:r>
          </a:p>
          <a:p>
            <a:pPr algn="just">
              <a:lnSpc>
                <a:spcPts val="4199"/>
              </a:lnSpc>
            </a:pP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Dạng</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chuẩn</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cao</a:t>
            </a:r>
            <a:r>
              <a:rPr lang="en-US" sz="2799" b="1" dirty="0">
                <a:solidFill>
                  <a:srgbClr val="000000"/>
                </a:solidFill>
                <a:latin typeface="Nunito Bold"/>
                <a:ea typeface="Nunito Bold"/>
                <a:cs typeface="Nunito Bold"/>
                <a:sym typeface="Nunito Bold"/>
              </a:rPr>
              <a:t> </a:t>
            </a:r>
            <a:r>
              <a:rPr lang="en-US" sz="2799" b="1" dirty="0" err="1">
                <a:solidFill>
                  <a:srgbClr val="000000"/>
                </a:solidFill>
                <a:latin typeface="Nunito Bold"/>
                <a:ea typeface="Nunito Bold"/>
                <a:cs typeface="Nunito Bold"/>
                <a:sym typeface="Nunito Bold"/>
              </a:rPr>
              <a:t>nhất</a:t>
            </a:r>
            <a:r>
              <a:rPr lang="en-US" sz="2799" b="1" dirty="0">
                <a:solidFill>
                  <a:srgbClr val="000000"/>
                </a:solidFill>
                <a:latin typeface="Nunito Bold"/>
                <a:ea typeface="Nunito Bold"/>
                <a:cs typeface="Nunito Bold"/>
                <a:sym typeface="Nunito Bold"/>
              </a:rPr>
              <a:t>: 2NF</a:t>
            </a:r>
          </a:p>
          <a:p>
            <a:pPr algn="just">
              <a:lnSpc>
                <a:spcPts val="3449"/>
              </a:lnSpc>
            </a:pPr>
            <a:endParaRPr lang="en-US" sz="2799" b="1" dirty="0">
              <a:solidFill>
                <a:srgbClr val="000000"/>
              </a:solidFill>
              <a:latin typeface="Nunito Bold"/>
              <a:ea typeface="Nunito Bold"/>
              <a:cs typeface="Nunito Bold"/>
              <a:sym typeface="Nunito Bold"/>
            </a:endParaRPr>
          </a:p>
          <a:p>
            <a:pPr algn="just">
              <a:lnSpc>
                <a:spcPts val="3749"/>
              </a:lnSpc>
            </a:pPr>
            <a:endParaRPr lang="en-US" sz="2799" b="1" dirty="0">
              <a:solidFill>
                <a:srgbClr val="000000"/>
              </a:solidFill>
              <a:latin typeface="Nunito Bold"/>
              <a:ea typeface="Nunito Bold"/>
              <a:cs typeface="Nunito Bold"/>
              <a:sym typeface="Nunito Bold"/>
            </a:endParaRPr>
          </a:p>
        </p:txBody>
      </p:sp>
      <p:sp>
        <p:nvSpPr>
          <p:cNvPr id="21" name="Freeform 21"/>
          <p:cNvSpPr/>
          <p:nvPr/>
        </p:nvSpPr>
        <p:spPr>
          <a:xfrm flipH="1">
            <a:off x="15868315" y="7351693"/>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152400" y="1704269"/>
            <a:ext cx="18135600" cy="8394475"/>
            <a:chOff x="0" y="0"/>
            <a:chExt cx="4935689" cy="2330794"/>
          </a:xfrm>
        </p:grpSpPr>
        <p:sp>
          <p:nvSpPr>
            <p:cNvPr id="6" name="Freeform 6"/>
            <p:cNvSpPr/>
            <p:nvPr/>
          </p:nvSpPr>
          <p:spPr>
            <a:xfrm>
              <a:off x="0" y="0"/>
              <a:ext cx="4935689" cy="2330794"/>
            </a:xfrm>
            <a:custGeom>
              <a:avLst/>
              <a:gdLst/>
              <a:ahLst/>
              <a:cxnLst/>
              <a:rect l="l" t="t" r="r" b="b"/>
              <a:pathLst>
                <a:path w="4935689" h="2330794">
                  <a:moveTo>
                    <a:pt x="0" y="0"/>
                  </a:moveTo>
                  <a:lnTo>
                    <a:pt x="4935689" y="0"/>
                  </a:lnTo>
                  <a:lnTo>
                    <a:pt x="4935689" y="2330794"/>
                  </a:lnTo>
                  <a:lnTo>
                    <a:pt x="0" y="2330794"/>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76859" y="1675694"/>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493016" y="2631750"/>
            <a:ext cx="4306188" cy="4309111"/>
          </a:xfrm>
          <a:prstGeom prst="rect">
            <a:avLst/>
          </a:prstGeom>
        </p:spPr>
        <p:txBody>
          <a:bodyPr lIns="0" tIns="0" rIns="0" bIns="0" rtlCol="0" anchor="t">
            <a:spAutoFit/>
          </a:bodyPr>
          <a:lstStyle/>
          <a:p>
            <a:pPr algn="just">
              <a:lnSpc>
                <a:spcPts val="4349"/>
              </a:lnSpc>
            </a:pPr>
            <a:r>
              <a:rPr lang="en-US" sz="2899" b="1" dirty="0" err="1">
                <a:solidFill>
                  <a:srgbClr val="003EA8"/>
                </a:solidFill>
                <a:latin typeface="Nunito Bold"/>
                <a:ea typeface="Nunito Bold"/>
                <a:cs typeface="Nunito Bold"/>
                <a:sym typeface="Nunito Bold"/>
              </a:rPr>
              <a:t>Tổng</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hợp</a:t>
            </a:r>
            <a:r>
              <a:rPr lang="en-US" sz="2899" b="1" dirty="0">
                <a:solidFill>
                  <a:srgbClr val="003EA8"/>
                </a:solidFill>
                <a:latin typeface="Nunito Bold"/>
                <a:ea typeface="Nunito Bold"/>
                <a:cs typeface="Nunito Bold"/>
                <a:sym typeface="Nunito Bold"/>
              </a:rPr>
              <a:t> 1/ Cho </a:t>
            </a:r>
            <a:r>
              <a:rPr lang="en-US" sz="2899" b="1" dirty="0" err="1">
                <a:solidFill>
                  <a:srgbClr val="003EA8"/>
                </a:solidFill>
                <a:latin typeface="Nunito Bold"/>
                <a:ea typeface="Nunito Bold"/>
                <a:cs typeface="Nunito Bold"/>
                <a:sym typeface="Nunito Bold"/>
              </a:rPr>
              <a:t>biết</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dạng</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chuẩn</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của</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các</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lược</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đồ</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quan</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hệ</a:t>
            </a:r>
            <a:r>
              <a:rPr lang="en-US" sz="2899" b="1" dirty="0">
                <a:solidFill>
                  <a:srgbClr val="003EA8"/>
                </a:solidFill>
                <a:latin typeface="Nunito Bold"/>
                <a:ea typeface="Nunito Bold"/>
                <a:cs typeface="Nunito Bold"/>
                <a:sym typeface="Nunito Bold"/>
              </a:rPr>
              <a:t> </a:t>
            </a:r>
            <a:r>
              <a:rPr lang="en-US" sz="2899" b="1" dirty="0" err="1">
                <a:solidFill>
                  <a:srgbClr val="003EA8"/>
                </a:solidFill>
                <a:latin typeface="Nunito Bold"/>
                <a:ea typeface="Nunito Bold"/>
                <a:cs typeface="Nunito Bold"/>
                <a:sym typeface="Nunito Bold"/>
              </a:rPr>
              <a:t>sau</a:t>
            </a:r>
            <a:r>
              <a:rPr lang="en-US" sz="2899" b="1" dirty="0">
                <a:solidFill>
                  <a:srgbClr val="003EA8"/>
                </a:solidFill>
                <a:latin typeface="Nunito Bold"/>
                <a:ea typeface="Nunito Bold"/>
                <a:cs typeface="Nunito Bold"/>
                <a:sym typeface="Nunito Bold"/>
              </a:rPr>
              <a:t>: </a:t>
            </a:r>
          </a:p>
          <a:p>
            <a:pPr algn="just">
              <a:lnSpc>
                <a:spcPts val="4349"/>
              </a:lnSpc>
            </a:pPr>
            <a:r>
              <a:rPr lang="en-US" sz="2899" b="1" dirty="0">
                <a:solidFill>
                  <a:srgbClr val="003EA8"/>
                </a:solidFill>
                <a:latin typeface="Nunito Bold"/>
                <a:ea typeface="Nunito Bold"/>
                <a:cs typeface="Nunito Bold"/>
                <a:sym typeface="Nunito Bold"/>
              </a:rPr>
              <a:t>c) Q(ABCDEGH) </a:t>
            </a:r>
          </a:p>
          <a:p>
            <a:pPr algn="just">
              <a:lnSpc>
                <a:spcPts val="4349"/>
              </a:lnSpc>
            </a:pPr>
            <a:r>
              <a:rPr lang="en-US" sz="2899" b="1" dirty="0">
                <a:solidFill>
                  <a:srgbClr val="003EA8"/>
                </a:solidFill>
                <a:latin typeface="Nunito Bold"/>
                <a:ea typeface="Nunito Bold"/>
                <a:cs typeface="Nunito Bold"/>
                <a:sym typeface="Nunito Bold"/>
              </a:rPr>
              <a:t>F={A→BC, D→E, H→G}</a:t>
            </a: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p:txBody>
      </p:sp>
      <p:sp>
        <p:nvSpPr>
          <p:cNvPr id="20" name="TextBox 20"/>
          <p:cNvSpPr txBox="1"/>
          <p:nvPr/>
        </p:nvSpPr>
        <p:spPr>
          <a:xfrm>
            <a:off x="5747595" y="1637594"/>
            <a:ext cx="15842316" cy="8661368"/>
          </a:xfrm>
          <a:prstGeom prst="rect">
            <a:avLst/>
          </a:prstGeom>
        </p:spPr>
        <p:txBody>
          <a:bodyPr lIns="0" tIns="0" rIns="0" bIns="0" rtlCol="0" anchor="t">
            <a:spAutoFit/>
          </a:bodyPr>
          <a:lstStyle/>
          <a:p>
            <a:pPr algn="just">
              <a:lnSpc>
                <a:spcPts val="3624"/>
              </a:lnSpc>
            </a:pPr>
            <a:r>
              <a:rPr lang="en-US" sz="2416" b="1" dirty="0">
                <a:solidFill>
                  <a:srgbClr val="000000"/>
                </a:solidFill>
                <a:latin typeface="Nunito Bold"/>
                <a:ea typeface="Nunito Bold"/>
                <a:cs typeface="Nunito Bold"/>
                <a:sym typeface="Nunito Bold"/>
              </a:rPr>
              <a:t>Ta </a:t>
            </a:r>
            <a:r>
              <a:rPr lang="en-US" sz="2416" b="1" dirty="0" err="1">
                <a:solidFill>
                  <a:srgbClr val="000000"/>
                </a:solidFill>
                <a:latin typeface="Nunito Bold"/>
                <a:ea typeface="Nunito Bold"/>
                <a:cs typeface="Nunito Bold"/>
                <a:sym typeface="Nunito Bold"/>
              </a:rPr>
              <a:t>có</a:t>
            </a:r>
            <a:r>
              <a:rPr lang="en-US" sz="2416" b="1" dirty="0">
                <a:solidFill>
                  <a:srgbClr val="000000"/>
                </a:solidFill>
                <a:latin typeface="Nunito Bold"/>
                <a:ea typeface="Nunito Bold"/>
                <a:cs typeface="Nunito Bold"/>
                <a:sym typeface="Nunito Bold"/>
              </a:rPr>
              <a:t>: A → BC</a:t>
            </a:r>
          </a:p>
          <a:p>
            <a:pPr algn="just">
              <a:lnSpc>
                <a:spcPts val="3624"/>
              </a:lnSpc>
            </a:pPr>
            <a:r>
              <a:rPr lang="en-US" sz="2416" b="1" dirty="0">
                <a:solidFill>
                  <a:srgbClr val="000000"/>
                </a:solidFill>
                <a:latin typeface="Nunito Bold"/>
                <a:ea typeface="Nunito Bold"/>
                <a:cs typeface="Nunito Bold"/>
                <a:sym typeface="Nunito Bold"/>
              </a:rPr>
              <a:t>→ A → B, C</a:t>
            </a:r>
          </a:p>
          <a:p>
            <a:pPr algn="just">
              <a:lnSpc>
                <a:spcPts val="3624"/>
              </a:lnSpc>
            </a:pP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đủ</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để</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suy</a:t>
            </a:r>
            <a:r>
              <a:rPr lang="en-US" sz="2416" b="1" dirty="0">
                <a:solidFill>
                  <a:srgbClr val="000000"/>
                </a:solidFill>
                <a:latin typeface="Nunito Bold"/>
                <a:ea typeface="Nunito Bold"/>
                <a:cs typeface="Nunito Bold"/>
                <a:sym typeface="Nunito Bold"/>
              </a:rPr>
              <a:t> ra </a:t>
            </a:r>
            <a:r>
              <a:rPr lang="en-US" sz="2416" b="1" dirty="0" err="1">
                <a:solidFill>
                  <a:srgbClr val="000000"/>
                </a:solidFill>
                <a:latin typeface="Nunito Bold"/>
                <a:ea typeface="Nunito Bold"/>
                <a:cs typeface="Nunito Bold"/>
                <a:sym typeface="Nunito Bold"/>
              </a:rPr>
              <a:t>toàn</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bộ</a:t>
            </a:r>
            <a:r>
              <a:rPr lang="en-US" sz="2416" b="1" dirty="0">
                <a:solidFill>
                  <a:srgbClr val="000000"/>
                </a:solidFill>
                <a:latin typeface="Nunito Bold"/>
                <a:ea typeface="Nunito Bold"/>
                <a:cs typeface="Nunito Bold"/>
                <a:sym typeface="Nunito Bold"/>
              </a:rPr>
              <a:t> Q. →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xác</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định</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được</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chắc</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chắn</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ngay</a:t>
            </a:r>
            <a:endParaRPr lang="en-US" sz="2416" b="1" dirty="0">
              <a:solidFill>
                <a:srgbClr val="000000"/>
              </a:solidFill>
              <a:latin typeface="Nunito Bold"/>
              <a:ea typeface="Nunito Bold"/>
              <a:cs typeface="Nunito Bold"/>
              <a:sym typeface="Nunito Bold"/>
            </a:endParaRPr>
          </a:p>
          <a:p>
            <a:pPr algn="just">
              <a:lnSpc>
                <a:spcPts val="3624"/>
              </a:lnSpc>
            </a:pPr>
            <a:r>
              <a:rPr lang="en-US" sz="2416" b="1" dirty="0" err="1">
                <a:solidFill>
                  <a:srgbClr val="000000"/>
                </a:solidFill>
                <a:latin typeface="Nunito Bold"/>
                <a:ea typeface="Nunito Bold"/>
                <a:cs typeface="Nunito Bold"/>
                <a:sym typeface="Nunito Bold"/>
              </a:rPr>
              <a:t>Thử</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kết</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hợp</a:t>
            </a:r>
            <a:r>
              <a:rPr lang="en-US" sz="2416" b="1" dirty="0">
                <a:solidFill>
                  <a:srgbClr val="000000"/>
                </a:solidFill>
                <a:latin typeface="Nunito Bold"/>
                <a:ea typeface="Nunito Bold"/>
                <a:cs typeface="Nunito Bold"/>
                <a:sym typeface="Nunito Bold"/>
              </a:rPr>
              <a:t> A + D + H:</a:t>
            </a:r>
          </a:p>
          <a:p>
            <a:pPr algn="just">
              <a:lnSpc>
                <a:spcPts val="3624"/>
              </a:lnSpc>
            </a:pPr>
            <a:r>
              <a:rPr lang="en-US" sz="2416" b="1" dirty="0">
                <a:solidFill>
                  <a:srgbClr val="000000"/>
                </a:solidFill>
                <a:latin typeface="Nunito Bold"/>
                <a:ea typeface="Nunito Bold"/>
                <a:cs typeface="Nunito Bold"/>
                <a:sym typeface="Nunito Bold"/>
              </a:rPr>
              <a:t>A → BC</a:t>
            </a:r>
          </a:p>
          <a:p>
            <a:pPr algn="just">
              <a:lnSpc>
                <a:spcPts val="3624"/>
              </a:lnSpc>
            </a:pPr>
            <a:r>
              <a:rPr lang="en-US" sz="2416" b="1" dirty="0">
                <a:solidFill>
                  <a:srgbClr val="000000"/>
                </a:solidFill>
                <a:latin typeface="Nunito Bold"/>
                <a:ea typeface="Nunito Bold"/>
                <a:cs typeface="Nunito Bold"/>
                <a:sym typeface="Nunito Bold"/>
              </a:rPr>
              <a:t>D → E</a:t>
            </a:r>
          </a:p>
          <a:p>
            <a:pPr algn="just">
              <a:lnSpc>
                <a:spcPts val="3624"/>
              </a:lnSpc>
            </a:pPr>
            <a:r>
              <a:rPr lang="en-US" sz="2416" b="1" dirty="0">
                <a:solidFill>
                  <a:srgbClr val="000000"/>
                </a:solidFill>
                <a:latin typeface="Nunito Bold"/>
                <a:ea typeface="Nunito Bold"/>
                <a:cs typeface="Nunito Bold"/>
                <a:sym typeface="Nunito Bold"/>
              </a:rPr>
              <a:t>H → G</a:t>
            </a:r>
          </a:p>
          <a:p>
            <a:pPr algn="just">
              <a:lnSpc>
                <a:spcPts val="3624"/>
              </a:lnSpc>
            </a:pPr>
            <a:r>
              <a:rPr lang="en-US" sz="2416" b="1" dirty="0">
                <a:solidFill>
                  <a:srgbClr val="000000"/>
                </a:solidFill>
                <a:latin typeface="Nunito Bold"/>
                <a:ea typeface="Nunito Bold"/>
                <a:cs typeface="Nunito Bold"/>
                <a:sym typeface="Nunito Bold"/>
              </a:rPr>
              <a:t>→ A,D,H → B,C,E,G</a:t>
            </a:r>
          </a:p>
          <a:p>
            <a:pPr algn="just">
              <a:lnSpc>
                <a:spcPts val="3624"/>
              </a:lnSpc>
            </a:pP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còn</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thiếu</a:t>
            </a:r>
            <a:r>
              <a:rPr lang="en-US" sz="2416" b="1" dirty="0">
                <a:solidFill>
                  <a:srgbClr val="000000"/>
                </a:solidFill>
                <a:latin typeface="Nunito Bold"/>
                <a:ea typeface="Nunito Bold"/>
                <a:cs typeface="Nunito Bold"/>
                <a:sym typeface="Nunito Bold"/>
              </a:rPr>
              <a:t> F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có</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trong</a:t>
            </a:r>
            <a:r>
              <a:rPr lang="en-US" sz="2416" b="1" dirty="0">
                <a:solidFill>
                  <a:srgbClr val="000000"/>
                </a:solidFill>
                <a:latin typeface="Nunito Bold"/>
                <a:ea typeface="Nunito Bold"/>
                <a:cs typeface="Nunito Bold"/>
                <a:sym typeface="Nunito Bold"/>
              </a:rPr>
              <a:t> Q) → </a:t>
            </a:r>
            <a:r>
              <a:rPr lang="en-US" sz="2416" b="1" dirty="0" err="1">
                <a:solidFill>
                  <a:srgbClr val="000000"/>
                </a:solidFill>
                <a:latin typeface="Nunito Bold"/>
                <a:ea typeface="Nunito Bold"/>
                <a:cs typeface="Nunito Bold"/>
                <a:sym typeface="Nunito Bold"/>
              </a:rPr>
              <a:t>nhưng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thật</a:t>
            </a:r>
            <a:r>
              <a:rPr lang="en-US" sz="2416" b="1" dirty="0">
                <a:solidFill>
                  <a:srgbClr val="000000"/>
                </a:solidFill>
                <a:latin typeface="Nunito Bold"/>
                <a:ea typeface="Nunito Bold"/>
                <a:cs typeface="Nunito Bold"/>
                <a:sym typeface="Nunito Bold"/>
              </a:rPr>
              <a:t> ra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có</a:t>
            </a:r>
            <a:r>
              <a:rPr lang="en-US" sz="2416" b="1" dirty="0">
                <a:solidFill>
                  <a:srgbClr val="000000"/>
                </a:solidFill>
                <a:latin typeface="Nunito Bold"/>
                <a:ea typeface="Nunito Bold"/>
                <a:cs typeface="Nunito Bold"/>
                <a:sym typeface="Nunito Bold"/>
              </a:rPr>
              <a:t> F. </a:t>
            </a:r>
          </a:p>
          <a:p>
            <a:pPr algn="just">
              <a:lnSpc>
                <a:spcPts val="3624"/>
              </a:lnSpc>
            </a:pPr>
            <a:r>
              <a:rPr lang="en-US" sz="2416" b="1" dirty="0" err="1">
                <a:solidFill>
                  <a:srgbClr val="000000"/>
                </a:solidFill>
                <a:latin typeface="Nunito Bold"/>
                <a:ea typeface="Nunito Bold"/>
                <a:cs typeface="Nunito Bold"/>
                <a:sym typeface="Nunito Bold"/>
              </a:rPr>
              <a:t>Vậy</a:t>
            </a:r>
            <a:r>
              <a:rPr lang="en-US" sz="2416" b="1" dirty="0">
                <a:solidFill>
                  <a:srgbClr val="000000"/>
                </a:solidFill>
                <a:latin typeface="Nunito Bold"/>
                <a:ea typeface="Nunito Bold"/>
                <a:cs typeface="Nunito Bold"/>
                <a:sym typeface="Nunito Bold"/>
              </a:rPr>
              <a:t>: A,D,H → A,B,C,D,E,G,H </a:t>
            </a:r>
          </a:p>
          <a:p>
            <a:pPr algn="just">
              <a:lnSpc>
                <a:spcPts val="3624"/>
              </a:lnSpc>
            </a:pP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endParaRPr lang="en-US" sz="2416" b="1" dirty="0">
              <a:solidFill>
                <a:srgbClr val="000000"/>
              </a:solidFill>
              <a:latin typeface="Nunito Bold"/>
              <a:ea typeface="Nunito Bold"/>
              <a:cs typeface="Nunito Bold"/>
              <a:sym typeface="Nunito Bold"/>
            </a:endParaRPr>
          </a:p>
          <a:p>
            <a:pPr algn="just">
              <a:lnSpc>
                <a:spcPts val="3624"/>
              </a:lnSpc>
            </a:pPr>
            <a:r>
              <a:rPr lang="en-US" sz="2416" b="1" dirty="0">
                <a:solidFill>
                  <a:srgbClr val="000000"/>
                </a:solidFill>
                <a:latin typeface="Nunito Bold"/>
                <a:ea typeface="Nunito Bold"/>
                <a:cs typeface="Nunito Bold"/>
                <a:sym typeface="Nunito Bold"/>
              </a:rPr>
              <a:t>→ A, D, H </a:t>
            </a:r>
            <a:r>
              <a:rPr lang="en-US" sz="2416" b="1" dirty="0" err="1">
                <a:solidFill>
                  <a:srgbClr val="000000"/>
                </a:solidFill>
                <a:latin typeface="Nunito Bold"/>
                <a:ea typeface="Nunito Bold"/>
                <a:cs typeface="Nunito Bold"/>
                <a:sym typeface="Nunito Bold"/>
              </a:rPr>
              <a:t>là</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siêu</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endParaRPr lang="en-US" sz="2416" b="1" dirty="0">
              <a:solidFill>
                <a:srgbClr val="000000"/>
              </a:solidFill>
              <a:latin typeface="Nunito Bold"/>
              <a:ea typeface="Nunito Bold"/>
              <a:cs typeface="Nunito Bold"/>
              <a:sym typeface="Nunito Bold"/>
            </a:endParaRPr>
          </a:p>
          <a:p>
            <a:pPr algn="just">
              <a:lnSpc>
                <a:spcPts val="3624"/>
              </a:lnSpc>
            </a:pPr>
            <a:r>
              <a:rPr lang="en-US" sz="2416" b="1" dirty="0" err="1">
                <a:solidFill>
                  <a:srgbClr val="000000"/>
                </a:solidFill>
                <a:latin typeface="Nunito Bold"/>
                <a:ea typeface="Nunito Bold"/>
                <a:cs typeface="Nunito Bold"/>
                <a:sym typeface="Nunito Bold"/>
              </a:rPr>
              <a:t>Kiểm</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tra</a:t>
            </a:r>
            <a:r>
              <a:rPr lang="en-US" sz="2416" b="1" dirty="0">
                <a:solidFill>
                  <a:srgbClr val="000000"/>
                </a:solidFill>
                <a:latin typeface="Nunito Bold"/>
                <a:ea typeface="Nunito Bold"/>
                <a:cs typeface="Nunito Bold"/>
                <a:sym typeface="Nunito Bold"/>
              </a:rPr>
              <a:t> BCNF:</a:t>
            </a:r>
          </a:p>
          <a:p>
            <a:pPr algn="just">
              <a:lnSpc>
                <a:spcPts val="3624"/>
              </a:lnSpc>
            </a:pPr>
            <a:r>
              <a:rPr lang="en-US" sz="2416" b="1" dirty="0">
                <a:solidFill>
                  <a:srgbClr val="000000"/>
                </a:solidFill>
                <a:latin typeface="Nunito Bold"/>
                <a:ea typeface="Nunito Bold"/>
                <a:cs typeface="Nunito Bold"/>
                <a:sym typeface="Nunito Bold"/>
              </a:rPr>
              <a:t>A → BC: A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là</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siêu</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r>
              <a:rPr lang="en-US" sz="2416" b="1" dirty="0">
                <a:solidFill>
                  <a:srgbClr val="000000"/>
                </a:solidFill>
                <a:latin typeface="Nunito Bold"/>
                <a:ea typeface="Nunito Bold"/>
                <a:cs typeface="Nunito Bold"/>
                <a:sym typeface="Nunito Bold"/>
              </a:rPr>
              <a:t> → vi </a:t>
            </a:r>
            <a:r>
              <a:rPr lang="en-US" sz="2416" b="1" dirty="0" err="1">
                <a:solidFill>
                  <a:srgbClr val="000000"/>
                </a:solidFill>
                <a:latin typeface="Nunito Bold"/>
                <a:ea typeface="Nunito Bold"/>
                <a:cs typeface="Nunito Bold"/>
                <a:sym typeface="Nunito Bold"/>
              </a:rPr>
              <a:t>phạm</a:t>
            </a:r>
            <a:r>
              <a:rPr lang="en-US" sz="2416" b="1" dirty="0">
                <a:solidFill>
                  <a:srgbClr val="000000"/>
                </a:solidFill>
                <a:latin typeface="Nunito Bold"/>
                <a:ea typeface="Nunito Bold"/>
                <a:cs typeface="Nunito Bold"/>
                <a:sym typeface="Nunito Bold"/>
              </a:rPr>
              <a:t> BCNF</a:t>
            </a:r>
          </a:p>
          <a:p>
            <a:pPr algn="just">
              <a:lnSpc>
                <a:spcPts val="3624"/>
              </a:lnSpc>
            </a:pP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ở BCNF</a:t>
            </a:r>
          </a:p>
          <a:p>
            <a:pPr algn="just">
              <a:lnSpc>
                <a:spcPts val="3624"/>
              </a:lnSpc>
            </a:pPr>
            <a:r>
              <a:rPr lang="en-US" sz="2416" b="1" dirty="0">
                <a:solidFill>
                  <a:srgbClr val="000000"/>
                </a:solidFill>
                <a:latin typeface="Nunito Bold"/>
                <a:ea typeface="Nunito Bold"/>
                <a:cs typeface="Nunito Bold"/>
                <a:sym typeface="Nunito Bold"/>
              </a:rPr>
              <a:t>3NF:</a:t>
            </a:r>
          </a:p>
          <a:p>
            <a:pPr algn="just">
              <a:lnSpc>
                <a:spcPts val="3624"/>
              </a:lnSpc>
            </a:pPr>
            <a:r>
              <a:rPr lang="en-US" sz="2416" b="1" dirty="0">
                <a:solidFill>
                  <a:srgbClr val="000000"/>
                </a:solidFill>
                <a:latin typeface="Nunito Bold"/>
                <a:ea typeface="Nunito Bold"/>
                <a:cs typeface="Nunito Bold"/>
                <a:sym typeface="Nunito Bold"/>
              </a:rPr>
              <a:t>A → BC: A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là</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nhưng</a:t>
            </a:r>
            <a:r>
              <a:rPr lang="en-US" sz="2416" b="1" dirty="0">
                <a:solidFill>
                  <a:srgbClr val="000000"/>
                </a:solidFill>
                <a:latin typeface="Nunito Bold"/>
                <a:ea typeface="Nunito Bold"/>
                <a:cs typeface="Nunito Bold"/>
                <a:sym typeface="Nunito Bold"/>
              </a:rPr>
              <a:t> B, C </a:t>
            </a:r>
            <a:r>
              <a:rPr lang="en-US" sz="2416" b="1" dirty="0" err="1">
                <a:solidFill>
                  <a:srgbClr val="000000"/>
                </a:solidFill>
                <a:latin typeface="Nunito Bold"/>
                <a:ea typeface="Nunito Bold"/>
                <a:cs typeface="Nunito Bold"/>
                <a:sym typeface="Nunito Bold"/>
              </a:rPr>
              <a:t>không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thuộc</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khóa</a:t>
            </a:r>
            <a:r>
              <a:rPr lang="en-US" sz="2416" b="1" dirty="0">
                <a:solidFill>
                  <a:srgbClr val="000000"/>
                </a:solidFill>
                <a:latin typeface="Nunito Bold"/>
                <a:ea typeface="Nunito Bold"/>
                <a:cs typeface="Nunito Bold"/>
                <a:sym typeface="Nunito Bold"/>
              </a:rPr>
              <a:t> → vi </a:t>
            </a:r>
            <a:r>
              <a:rPr lang="en-US" sz="2416" b="1" dirty="0" err="1">
                <a:solidFill>
                  <a:srgbClr val="000000"/>
                </a:solidFill>
                <a:latin typeface="Nunito Bold"/>
                <a:ea typeface="Nunito Bold"/>
                <a:cs typeface="Nunito Bold"/>
                <a:sym typeface="Nunito Bold"/>
              </a:rPr>
              <a:t>phạm</a:t>
            </a:r>
            <a:r>
              <a:rPr lang="en-US" sz="2416" b="1" dirty="0">
                <a:solidFill>
                  <a:srgbClr val="000000"/>
                </a:solidFill>
                <a:latin typeface="Nunito Bold"/>
                <a:ea typeface="Nunito Bold"/>
                <a:cs typeface="Nunito Bold"/>
                <a:sym typeface="Nunito Bold"/>
              </a:rPr>
              <a:t> 3NF</a:t>
            </a:r>
          </a:p>
          <a:p>
            <a:pPr algn="just">
              <a:lnSpc>
                <a:spcPts val="3624"/>
              </a:lnSpc>
            </a:pP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Dạng</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chuẩn</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cao</a:t>
            </a:r>
            <a:r>
              <a:rPr lang="en-US" sz="2416" b="1" dirty="0">
                <a:solidFill>
                  <a:srgbClr val="000000"/>
                </a:solidFill>
                <a:latin typeface="Nunito Bold"/>
                <a:ea typeface="Nunito Bold"/>
                <a:cs typeface="Nunito Bold"/>
                <a:sym typeface="Nunito Bold"/>
              </a:rPr>
              <a:t> </a:t>
            </a:r>
            <a:r>
              <a:rPr lang="en-US" sz="2416" b="1" dirty="0" err="1">
                <a:solidFill>
                  <a:srgbClr val="000000"/>
                </a:solidFill>
                <a:latin typeface="Nunito Bold"/>
                <a:ea typeface="Nunito Bold"/>
                <a:cs typeface="Nunito Bold"/>
                <a:sym typeface="Nunito Bold"/>
              </a:rPr>
              <a:t>nhất</a:t>
            </a:r>
            <a:r>
              <a:rPr lang="en-US" sz="2416" b="1" dirty="0">
                <a:solidFill>
                  <a:srgbClr val="000000"/>
                </a:solidFill>
                <a:latin typeface="Nunito Bold"/>
                <a:ea typeface="Nunito Bold"/>
                <a:cs typeface="Nunito Bold"/>
                <a:sym typeface="Nunito Bold"/>
              </a:rPr>
              <a:t>: 2NF</a:t>
            </a:r>
          </a:p>
          <a:p>
            <a:pPr algn="just">
              <a:lnSpc>
                <a:spcPts val="3627"/>
              </a:lnSpc>
            </a:pPr>
            <a:endParaRPr lang="en-US" sz="2416" b="1" dirty="0">
              <a:solidFill>
                <a:srgbClr val="000000"/>
              </a:solidFill>
              <a:latin typeface="Nunito Bold"/>
              <a:ea typeface="Nunito Bold"/>
              <a:cs typeface="Nunito Bold"/>
              <a:sym typeface="Nunito Bold"/>
            </a:endParaRPr>
          </a:p>
        </p:txBody>
      </p:sp>
      <p:sp>
        <p:nvSpPr>
          <p:cNvPr id="21" name="Freeform 21"/>
          <p:cNvSpPr/>
          <p:nvPr/>
        </p:nvSpPr>
        <p:spPr>
          <a:xfrm flipH="1">
            <a:off x="16094309" y="7114996"/>
            <a:ext cx="2329981" cy="3172004"/>
          </a:xfrm>
          <a:custGeom>
            <a:avLst/>
            <a:gdLst/>
            <a:ahLst/>
            <a:cxnLst/>
            <a:rect l="l" t="t" r="r" b="b"/>
            <a:pathLst>
              <a:path w="2329981" h="3172004">
                <a:moveTo>
                  <a:pt x="2329982" y="0"/>
                </a:moveTo>
                <a:lnTo>
                  <a:pt x="0" y="0"/>
                </a:lnTo>
                <a:lnTo>
                  <a:pt x="0" y="3172004"/>
                </a:lnTo>
                <a:lnTo>
                  <a:pt x="2329982" y="3172004"/>
                </a:lnTo>
                <a:lnTo>
                  <a:pt x="2329982"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4" y="1842601"/>
            <a:ext cx="16852751" cy="8256143"/>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1800482"/>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Trần</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Sông</a:t>
            </a:r>
            <a:r>
              <a:rPr lang="en-US" sz="3500" b="1" dirty="0">
                <a:solidFill>
                  <a:srgbClr val="FE7076"/>
                </a:solidFill>
                <a:latin typeface="Nunito Bold"/>
                <a:ea typeface="Nunito Bold"/>
                <a:cs typeface="Nunito Bold"/>
                <a:sym typeface="Nunito Bold"/>
              </a:rPr>
              <a:t> Lam</a:t>
            </a:r>
          </a:p>
        </p:txBody>
      </p:sp>
      <p:sp>
        <p:nvSpPr>
          <p:cNvPr id="15" name="Freeform 15"/>
          <p:cNvSpPr/>
          <p:nvPr/>
        </p:nvSpPr>
        <p:spPr>
          <a:xfrm rot="-203414">
            <a:off x="730991" y="18517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00645" y="2394233"/>
            <a:ext cx="15712412" cy="2727029"/>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1/ Cho </a:t>
            </a:r>
            <a:r>
              <a:rPr lang="en-US" sz="2800" b="1" dirty="0" err="1">
                <a:solidFill>
                  <a:srgbClr val="003EA8"/>
                </a:solidFill>
                <a:latin typeface="Nunito Bold"/>
                <a:ea typeface="Nunito Bold"/>
                <a:cs typeface="Nunito Bold"/>
                <a:sym typeface="Nunito Bold"/>
              </a:rPr>
              <a:t>biết</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dạng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chuẩn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các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sau</a:t>
            </a:r>
            <a:r>
              <a:rPr lang="en-US" sz="2800" b="1" dirty="0">
                <a:solidFill>
                  <a:srgbClr val="003EA8"/>
                </a:solidFill>
                <a:latin typeface="Nunito Bold"/>
                <a:ea typeface="Nunito Bold"/>
                <a:cs typeface="Nunito Bold"/>
                <a:sym typeface="Nunito Bold"/>
              </a:rPr>
              <a:t>: </a:t>
            </a:r>
          </a:p>
          <a:p>
            <a:pPr algn="just">
              <a:lnSpc>
                <a:spcPts val="4349"/>
              </a:lnSpc>
            </a:pPr>
            <a:r>
              <a:rPr lang="en-US" sz="2800" b="1" dirty="0">
                <a:solidFill>
                  <a:srgbClr val="003EA8"/>
                </a:solidFill>
                <a:latin typeface="Nunito Bold"/>
                <a:ea typeface="Nunito Bold"/>
                <a:cs typeface="Nunito Bold"/>
                <a:sym typeface="Nunito Bold"/>
              </a:rPr>
              <a:t>d) Q(ABCDEG); F={AB→C, C→B, ABD→E, G→A}</a:t>
            </a: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p:txBody>
      </p:sp>
      <p:sp>
        <p:nvSpPr>
          <p:cNvPr id="20" name="TextBox 20"/>
          <p:cNvSpPr txBox="1"/>
          <p:nvPr/>
        </p:nvSpPr>
        <p:spPr>
          <a:xfrm>
            <a:off x="1442698" y="3467171"/>
            <a:ext cx="16735721" cy="6989445"/>
          </a:xfrm>
          <a:prstGeom prst="rect">
            <a:avLst/>
          </a:prstGeom>
        </p:spPr>
        <p:txBody>
          <a:bodyPr lIns="0" tIns="0" rIns="0" bIns="0" rtlCol="0" anchor="t">
            <a:spAutoFit/>
          </a:bodyPr>
          <a:lstStyle/>
          <a:p>
            <a:pPr algn="just">
              <a:lnSpc>
                <a:spcPts val="4049"/>
              </a:lnSpc>
            </a:pPr>
            <a:r>
              <a:rPr lang="en-US" sz="2699" b="1" dirty="0" err="1">
                <a:solidFill>
                  <a:srgbClr val="000000"/>
                </a:solidFill>
                <a:latin typeface="Nunito Bold"/>
                <a:ea typeface="Nunito Bold"/>
                <a:cs typeface="Nunito Bold"/>
                <a:sym typeface="Nunito Bold"/>
              </a:rPr>
              <a:t>Thử</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tìm</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khóa</a:t>
            </a:r>
            <a:r>
              <a:rPr lang="en-US" sz="2699" b="1" dirty="0">
                <a:solidFill>
                  <a:srgbClr val="000000"/>
                </a:solidFill>
                <a:latin typeface="Nunito Bold"/>
                <a:ea typeface="Nunito Bold"/>
                <a:cs typeface="Nunito Bold"/>
                <a:sym typeface="Nunito Bold"/>
              </a:rPr>
              <a:t>:</a:t>
            </a:r>
          </a:p>
          <a:p>
            <a:pPr algn="just">
              <a:lnSpc>
                <a:spcPts val="4049"/>
              </a:lnSpc>
            </a:pPr>
            <a:r>
              <a:rPr lang="en-US" sz="2699" b="1" dirty="0">
                <a:solidFill>
                  <a:srgbClr val="000000"/>
                </a:solidFill>
                <a:latin typeface="Nunito Bold"/>
                <a:ea typeface="Nunito Bold"/>
                <a:cs typeface="Nunito Bold"/>
                <a:sym typeface="Nunito Bold"/>
              </a:rPr>
              <a:t>G → A</a:t>
            </a:r>
          </a:p>
          <a:p>
            <a:pPr algn="just">
              <a:lnSpc>
                <a:spcPts val="4049"/>
              </a:lnSpc>
            </a:pPr>
            <a:r>
              <a:rPr lang="en-US" sz="2699" b="1" dirty="0">
                <a:solidFill>
                  <a:srgbClr val="000000"/>
                </a:solidFill>
                <a:latin typeface="Nunito Bold"/>
                <a:ea typeface="Nunito Bold"/>
                <a:cs typeface="Nunito Bold"/>
                <a:sym typeface="Nunito Bold"/>
              </a:rPr>
              <a:t>AB → C</a:t>
            </a:r>
          </a:p>
          <a:p>
            <a:pPr algn="just">
              <a:lnSpc>
                <a:spcPts val="4049"/>
              </a:lnSpc>
            </a:pPr>
            <a:r>
              <a:rPr lang="en-US" sz="2699" b="1" dirty="0">
                <a:solidFill>
                  <a:srgbClr val="000000"/>
                </a:solidFill>
                <a:latin typeface="Nunito Bold"/>
                <a:ea typeface="Nunito Bold"/>
                <a:cs typeface="Nunito Bold"/>
                <a:sym typeface="Nunito Bold"/>
              </a:rPr>
              <a:t>ABD → E</a:t>
            </a:r>
          </a:p>
          <a:p>
            <a:pPr algn="just">
              <a:lnSpc>
                <a:spcPts val="4049"/>
              </a:lnSpc>
            </a:pPr>
            <a:r>
              <a:rPr lang="en-US" sz="2699" b="1" dirty="0">
                <a:solidFill>
                  <a:srgbClr val="000000"/>
                </a:solidFill>
                <a:latin typeface="Nunito Bold"/>
                <a:ea typeface="Nunito Bold"/>
                <a:cs typeface="Nunito Bold"/>
                <a:sym typeface="Nunito Bold"/>
              </a:rPr>
              <a:t>→ G → A</a:t>
            </a:r>
          </a:p>
          <a:p>
            <a:pPr algn="just">
              <a:lnSpc>
                <a:spcPts val="4049"/>
              </a:lnSpc>
            </a:pPr>
            <a:r>
              <a:rPr lang="en-US" sz="2699" b="1" dirty="0">
                <a:solidFill>
                  <a:srgbClr val="000000"/>
                </a:solidFill>
                <a:latin typeface="Nunito Bold"/>
                <a:ea typeface="Nunito Bold"/>
                <a:cs typeface="Nunito Bold"/>
                <a:sym typeface="Nunito Bold"/>
              </a:rPr>
              <a:t>→ G,B → C (</a:t>
            </a:r>
            <a:r>
              <a:rPr lang="en-US" sz="2699" b="1" dirty="0" err="1">
                <a:solidFill>
                  <a:srgbClr val="000000"/>
                </a:solidFill>
                <a:latin typeface="Nunito Bold"/>
                <a:ea typeface="Nunito Bold"/>
                <a:cs typeface="Nunito Bold"/>
                <a:sym typeface="Nunito Bold"/>
              </a:rPr>
              <a:t>vì</a:t>
            </a:r>
            <a:r>
              <a:rPr lang="en-US" sz="2699" b="1" dirty="0">
                <a:solidFill>
                  <a:srgbClr val="000000"/>
                </a:solidFill>
                <a:latin typeface="Nunito Bold"/>
                <a:ea typeface="Nunito Bold"/>
                <a:cs typeface="Nunito Bold"/>
                <a:sym typeface="Nunito Bold"/>
              </a:rPr>
              <a:t> A → B,C) → </a:t>
            </a:r>
            <a:r>
              <a:rPr lang="en-US" sz="2699" b="1" dirty="0" err="1">
                <a:solidFill>
                  <a:srgbClr val="000000"/>
                </a:solidFill>
                <a:latin typeface="Nunito Bold"/>
                <a:ea typeface="Nunito Bold"/>
                <a:cs typeface="Nunito Bold"/>
                <a:sym typeface="Nunito Bold"/>
              </a:rPr>
              <a:t>chưa</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rõ</a:t>
            </a:r>
            <a:endParaRPr lang="en-US" sz="2699" b="1" dirty="0">
              <a:solidFill>
                <a:srgbClr val="000000"/>
              </a:solidFill>
              <a:latin typeface="Nunito Bold"/>
              <a:ea typeface="Nunito Bold"/>
              <a:cs typeface="Nunito Bold"/>
              <a:sym typeface="Nunito Bold"/>
            </a:endParaRPr>
          </a:p>
          <a:p>
            <a:pPr algn="just">
              <a:lnSpc>
                <a:spcPts val="4049"/>
              </a:lnSpc>
            </a:pPr>
            <a:r>
              <a:rPr lang="en-US" sz="2699" b="1" dirty="0" err="1">
                <a:solidFill>
                  <a:srgbClr val="000000"/>
                </a:solidFill>
                <a:latin typeface="Nunito Bold"/>
                <a:ea typeface="Nunito Bold"/>
                <a:cs typeface="Nunito Bold"/>
                <a:sym typeface="Nunito Bold"/>
              </a:rPr>
              <a:t>Thử</a:t>
            </a:r>
            <a:r>
              <a:rPr lang="en-US" sz="2699" b="1" dirty="0">
                <a:solidFill>
                  <a:srgbClr val="000000"/>
                </a:solidFill>
                <a:latin typeface="Nunito Bold"/>
                <a:ea typeface="Nunito Bold"/>
                <a:cs typeface="Nunito Bold"/>
                <a:sym typeface="Nunito Bold"/>
              </a:rPr>
              <a:t> G,B,D → G → A → AB → C → </a:t>
            </a:r>
            <a:r>
              <a:rPr lang="en-US" sz="2699" b="1" dirty="0" err="1">
                <a:solidFill>
                  <a:srgbClr val="000000"/>
                </a:solidFill>
                <a:latin typeface="Nunito Bold"/>
                <a:ea typeface="Nunito Bold"/>
                <a:cs typeface="Nunito Bold"/>
                <a:sym typeface="Nunito Bold"/>
              </a:rPr>
              <a:t>có</a:t>
            </a:r>
            <a:r>
              <a:rPr lang="en-US" sz="2699" b="1" dirty="0">
                <a:solidFill>
                  <a:srgbClr val="000000"/>
                </a:solidFill>
                <a:latin typeface="Nunito Bold"/>
                <a:ea typeface="Nunito Bold"/>
                <a:cs typeface="Nunito Bold"/>
                <a:sym typeface="Nunito Bold"/>
              </a:rPr>
              <a:t> D, G → A, A,B,D → E</a:t>
            </a:r>
          </a:p>
          <a:p>
            <a:pPr algn="just">
              <a:lnSpc>
                <a:spcPts val="4049"/>
              </a:lnSpc>
            </a:pPr>
            <a:r>
              <a:rPr lang="en-US" sz="2699" b="1" dirty="0">
                <a:solidFill>
                  <a:srgbClr val="000000"/>
                </a:solidFill>
                <a:latin typeface="Nunito Bold"/>
                <a:ea typeface="Nunito Bold"/>
                <a:cs typeface="Nunito Bold"/>
                <a:sym typeface="Nunito Bold"/>
              </a:rPr>
              <a:t>→ G,B,D → </a:t>
            </a:r>
            <a:r>
              <a:rPr lang="en-US" sz="2699" b="1" dirty="0" err="1">
                <a:solidFill>
                  <a:srgbClr val="000000"/>
                </a:solidFill>
                <a:latin typeface="Nunito Bold"/>
                <a:ea typeface="Nunito Bold"/>
                <a:cs typeface="Nunito Bold"/>
                <a:sym typeface="Nunito Bold"/>
              </a:rPr>
              <a:t>toàn</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bộ</a:t>
            </a:r>
            <a:r>
              <a:rPr lang="en-US" sz="2699" b="1" dirty="0">
                <a:solidFill>
                  <a:srgbClr val="000000"/>
                </a:solidFill>
                <a:latin typeface="Nunito Bold"/>
                <a:ea typeface="Nunito Bold"/>
                <a:cs typeface="Nunito Bold"/>
                <a:sym typeface="Nunito Bold"/>
              </a:rPr>
              <a:t> → </a:t>
            </a:r>
            <a:r>
              <a:rPr lang="en-US" sz="2699" b="1" dirty="0" err="1">
                <a:solidFill>
                  <a:srgbClr val="000000"/>
                </a:solidFill>
                <a:latin typeface="Nunito Bold"/>
                <a:ea typeface="Nunito Bold"/>
                <a:cs typeface="Nunito Bold"/>
                <a:sym typeface="Nunito Bold"/>
              </a:rPr>
              <a:t>khóa</a:t>
            </a:r>
            <a:endParaRPr lang="en-US" sz="2699" b="1" dirty="0">
              <a:solidFill>
                <a:srgbClr val="000000"/>
              </a:solidFill>
              <a:latin typeface="Nunito Bold"/>
              <a:ea typeface="Nunito Bold"/>
              <a:cs typeface="Nunito Bold"/>
              <a:sym typeface="Nunito Bold"/>
            </a:endParaRPr>
          </a:p>
          <a:p>
            <a:pPr algn="just">
              <a:lnSpc>
                <a:spcPts val="4049"/>
              </a:lnSpc>
            </a:pPr>
            <a:r>
              <a:rPr lang="en-US" sz="2699" b="1" dirty="0" err="1">
                <a:solidFill>
                  <a:srgbClr val="000000"/>
                </a:solidFill>
                <a:latin typeface="Nunito Bold"/>
                <a:ea typeface="Nunito Bold"/>
                <a:cs typeface="Nunito Bold"/>
                <a:sym typeface="Nunito Bold"/>
              </a:rPr>
              <a:t>Kiểm</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tra</a:t>
            </a:r>
            <a:r>
              <a:rPr lang="en-US" sz="2699" b="1" dirty="0">
                <a:solidFill>
                  <a:srgbClr val="000000"/>
                </a:solidFill>
                <a:latin typeface="Nunito Bold"/>
                <a:ea typeface="Nunito Bold"/>
                <a:cs typeface="Nunito Bold"/>
                <a:sym typeface="Nunito Bold"/>
              </a:rPr>
              <a:t> BCNF:</a:t>
            </a:r>
          </a:p>
          <a:p>
            <a:pPr algn="just">
              <a:lnSpc>
                <a:spcPts val="4049"/>
              </a:lnSpc>
            </a:pPr>
            <a:r>
              <a:rPr lang="en-US" sz="2699" b="1" dirty="0">
                <a:solidFill>
                  <a:srgbClr val="000000"/>
                </a:solidFill>
                <a:latin typeface="Nunito Bold"/>
                <a:ea typeface="Nunito Bold"/>
                <a:cs typeface="Nunito Bold"/>
                <a:sym typeface="Nunito Bold"/>
              </a:rPr>
              <a:t>AB → C: AB </a:t>
            </a:r>
            <a:r>
              <a:rPr lang="en-US" sz="2699" b="1" dirty="0" err="1">
                <a:solidFill>
                  <a:srgbClr val="000000"/>
                </a:solidFill>
                <a:latin typeface="Nunito Bold"/>
                <a:ea typeface="Nunito Bold"/>
                <a:cs typeface="Nunito Bold"/>
                <a:sym typeface="Nunito Bold"/>
              </a:rPr>
              <a:t>không</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là</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siêu</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khóa</a:t>
            </a:r>
            <a:r>
              <a:rPr lang="en-US" sz="2699" b="1" dirty="0">
                <a:solidFill>
                  <a:srgbClr val="000000"/>
                </a:solidFill>
                <a:latin typeface="Nunito Bold"/>
                <a:ea typeface="Nunito Bold"/>
                <a:cs typeface="Nunito Bold"/>
                <a:sym typeface="Nunito Bold"/>
              </a:rPr>
              <a:t> → vi </a:t>
            </a:r>
            <a:r>
              <a:rPr lang="en-US" sz="2699" b="1" dirty="0" err="1">
                <a:solidFill>
                  <a:srgbClr val="000000"/>
                </a:solidFill>
                <a:latin typeface="Nunito Bold"/>
                <a:ea typeface="Nunito Bold"/>
                <a:cs typeface="Nunito Bold"/>
                <a:sym typeface="Nunito Bold"/>
              </a:rPr>
              <a:t>phạm</a:t>
            </a:r>
            <a:r>
              <a:rPr lang="en-US" sz="2699" b="1" dirty="0">
                <a:solidFill>
                  <a:srgbClr val="000000"/>
                </a:solidFill>
                <a:latin typeface="Nunito Bold"/>
                <a:ea typeface="Nunito Bold"/>
                <a:cs typeface="Nunito Bold"/>
                <a:sym typeface="Nunito Bold"/>
              </a:rPr>
              <a:t> BCNF → </a:t>
            </a:r>
            <a:r>
              <a:rPr lang="en-US" sz="2699" b="1" dirty="0" err="1">
                <a:solidFill>
                  <a:srgbClr val="000000"/>
                </a:solidFill>
                <a:latin typeface="Nunito Bold"/>
                <a:ea typeface="Nunito Bold"/>
                <a:cs typeface="Nunito Bold"/>
                <a:sym typeface="Nunito Bold"/>
              </a:rPr>
              <a:t>Không</a:t>
            </a:r>
            <a:r>
              <a:rPr lang="en-US" sz="2699" b="1" dirty="0">
                <a:solidFill>
                  <a:srgbClr val="000000"/>
                </a:solidFill>
                <a:latin typeface="Nunito Bold"/>
                <a:ea typeface="Nunito Bold"/>
                <a:cs typeface="Nunito Bold"/>
                <a:sym typeface="Nunito Bold"/>
              </a:rPr>
              <a:t> ở BCNF</a:t>
            </a:r>
          </a:p>
          <a:p>
            <a:pPr algn="just">
              <a:lnSpc>
                <a:spcPts val="4049"/>
              </a:lnSpc>
            </a:pPr>
            <a:r>
              <a:rPr lang="en-US" sz="2699" b="1" dirty="0">
                <a:solidFill>
                  <a:srgbClr val="000000"/>
                </a:solidFill>
                <a:latin typeface="Nunito Bold"/>
                <a:ea typeface="Nunito Bold"/>
                <a:cs typeface="Nunito Bold"/>
                <a:sym typeface="Nunito Bold"/>
              </a:rPr>
              <a:t>C → B: C </a:t>
            </a:r>
            <a:r>
              <a:rPr lang="en-US" sz="2699" b="1" dirty="0" err="1">
                <a:solidFill>
                  <a:srgbClr val="000000"/>
                </a:solidFill>
                <a:latin typeface="Nunito Bold"/>
                <a:ea typeface="Nunito Bold"/>
                <a:cs typeface="Nunito Bold"/>
                <a:sym typeface="Nunito Bold"/>
              </a:rPr>
              <a:t>không</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là</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siêu</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khóa</a:t>
            </a:r>
            <a:r>
              <a:rPr lang="en-US" sz="2699" b="1" dirty="0">
                <a:solidFill>
                  <a:srgbClr val="000000"/>
                </a:solidFill>
                <a:latin typeface="Nunito Bold"/>
                <a:ea typeface="Nunito Bold"/>
                <a:cs typeface="Nunito Bold"/>
                <a:sym typeface="Nunito Bold"/>
              </a:rPr>
              <a:t> → vi </a:t>
            </a:r>
            <a:r>
              <a:rPr lang="en-US" sz="2699" b="1" dirty="0" err="1">
                <a:solidFill>
                  <a:srgbClr val="000000"/>
                </a:solidFill>
                <a:latin typeface="Nunito Bold"/>
                <a:ea typeface="Nunito Bold"/>
                <a:cs typeface="Nunito Bold"/>
                <a:sym typeface="Nunito Bold"/>
              </a:rPr>
              <a:t>phạm</a:t>
            </a:r>
            <a:endParaRPr lang="en-US" sz="2699" b="1" dirty="0">
              <a:solidFill>
                <a:srgbClr val="000000"/>
              </a:solidFill>
              <a:latin typeface="Nunito Bold"/>
              <a:ea typeface="Nunito Bold"/>
              <a:cs typeface="Nunito Bold"/>
              <a:sym typeface="Nunito Bold"/>
            </a:endParaRPr>
          </a:p>
          <a:p>
            <a:pPr algn="just">
              <a:lnSpc>
                <a:spcPts val="4049"/>
              </a:lnSpc>
            </a:pP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Không</a:t>
            </a:r>
            <a:r>
              <a:rPr lang="en-US" sz="2699" b="1" dirty="0">
                <a:solidFill>
                  <a:srgbClr val="000000"/>
                </a:solidFill>
                <a:latin typeface="Nunito Bold"/>
                <a:ea typeface="Nunito Bold"/>
                <a:cs typeface="Nunito Bold"/>
                <a:sym typeface="Nunito Bold"/>
              </a:rPr>
              <a:t> ở 3NF</a:t>
            </a:r>
          </a:p>
          <a:p>
            <a:pPr algn="just">
              <a:lnSpc>
                <a:spcPts val="4049"/>
              </a:lnSpc>
            </a:pP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Dạng</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chuẩn</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cao</a:t>
            </a:r>
            <a:r>
              <a:rPr lang="en-US" sz="2699" b="1" dirty="0">
                <a:solidFill>
                  <a:srgbClr val="000000"/>
                </a:solidFill>
                <a:latin typeface="Nunito Bold"/>
                <a:ea typeface="Nunito Bold"/>
                <a:cs typeface="Nunito Bold"/>
                <a:sym typeface="Nunito Bold"/>
              </a:rPr>
              <a:t> </a:t>
            </a:r>
            <a:r>
              <a:rPr lang="en-US" sz="2699" b="1" dirty="0" err="1">
                <a:solidFill>
                  <a:srgbClr val="000000"/>
                </a:solidFill>
                <a:latin typeface="Nunito Bold"/>
                <a:ea typeface="Nunito Bold"/>
                <a:cs typeface="Nunito Bold"/>
                <a:sym typeface="Nunito Bold"/>
              </a:rPr>
              <a:t>nhất</a:t>
            </a:r>
            <a:r>
              <a:rPr lang="en-US" sz="2699" b="1" dirty="0">
                <a:solidFill>
                  <a:srgbClr val="000000"/>
                </a:solidFill>
                <a:latin typeface="Nunito Bold"/>
                <a:ea typeface="Nunito Bold"/>
                <a:cs typeface="Nunito Bold"/>
                <a:sym typeface="Nunito Bold"/>
              </a:rPr>
              <a:t>: 2NF</a:t>
            </a:r>
          </a:p>
          <a:p>
            <a:pPr algn="just">
              <a:lnSpc>
                <a:spcPts val="3599"/>
              </a:lnSpc>
            </a:pPr>
            <a:endParaRPr lang="en-US" sz="2699" b="1" dirty="0">
              <a:solidFill>
                <a:srgbClr val="000000"/>
              </a:solidFill>
              <a:latin typeface="Nunito Bold"/>
              <a:ea typeface="Nunito Bold"/>
              <a:cs typeface="Nunito Bold"/>
              <a:sym typeface="Nunito Bold"/>
            </a:endParaRPr>
          </a:p>
        </p:txBody>
      </p:sp>
      <p:sp>
        <p:nvSpPr>
          <p:cNvPr id="21" name="Freeform 21"/>
          <p:cNvSpPr/>
          <p:nvPr/>
        </p:nvSpPr>
        <p:spPr>
          <a:xfrm flipH="1">
            <a:off x="15868315" y="7351693"/>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4" y="1842601"/>
            <a:ext cx="16852751" cy="8256143"/>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6891" y="1842601"/>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Trần</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Sông</a:t>
            </a:r>
            <a:r>
              <a:rPr lang="en-US" sz="3500" b="1" dirty="0">
                <a:solidFill>
                  <a:srgbClr val="FE7076"/>
                </a:solidFill>
                <a:latin typeface="Nunito Bold"/>
                <a:ea typeface="Nunito Bold"/>
                <a:cs typeface="Nunito Bold"/>
                <a:sym typeface="Nunito Bold"/>
              </a:rPr>
              <a:t> Lam</a:t>
            </a:r>
          </a:p>
        </p:txBody>
      </p:sp>
      <p:sp>
        <p:nvSpPr>
          <p:cNvPr id="15" name="Freeform 15"/>
          <p:cNvSpPr/>
          <p:nvPr/>
        </p:nvSpPr>
        <p:spPr>
          <a:xfrm rot="-203414">
            <a:off x="730991" y="1787348"/>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100645" y="2469177"/>
            <a:ext cx="15712412" cy="3278462"/>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1/ Cho </a:t>
            </a:r>
            <a:r>
              <a:rPr lang="en-US" sz="2800" b="1" dirty="0" err="1">
                <a:solidFill>
                  <a:srgbClr val="003EA8"/>
                </a:solidFill>
                <a:latin typeface="Nunito Bold"/>
                <a:ea typeface="Nunito Bold"/>
                <a:cs typeface="Nunito Bold"/>
                <a:sym typeface="Nunito Bold"/>
              </a:rPr>
              <a:t>biết</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dạng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chuẩn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các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sau</a:t>
            </a:r>
            <a:r>
              <a:rPr lang="en-US" sz="2800" b="1" dirty="0">
                <a:solidFill>
                  <a:srgbClr val="003EA8"/>
                </a:solidFill>
                <a:latin typeface="Nunito Bold"/>
                <a:ea typeface="Nunito Bold"/>
                <a:cs typeface="Nunito Bold"/>
                <a:sym typeface="Nunito Bold"/>
              </a:rPr>
              <a:t>: </a:t>
            </a:r>
          </a:p>
          <a:p>
            <a:pPr algn="just">
              <a:lnSpc>
                <a:spcPts val="4349"/>
              </a:lnSpc>
            </a:pPr>
            <a:r>
              <a:rPr lang="en-US" sz="2800" b="1" dirty="0">
                <a:solidFill>
                  <a:srgbClr val="003EA8"/>
                </a:solidFill>
                <a:latin typeface="Nunito Bold"/>
                <a:ea typeface="Nunito Bold"/>
                <a:cs typeface="Nunito Bold"/>
                <a:sym typeface="Nunito Bold"/>
              </a:rPr>
              <a:t>e) Q(ABCDEGHI);   F={AC→B,BI→ACD,ABC→D,H→I,ACE→BCG,CG→AE}</a:t>
            </a: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p:txBody>
      </p:sp>
      <p:sp>
        <p:nvSpPr>
          <p:cNvPr id="20" name="TextBox 20"/>
          <p:cNvSpPr txBox="1"/>
          <p:nvPr/>
        </p:nvSpPr>
        <p:spPr>
          <a:xfrm>
            <a:off x="1154271" y="3632270"/>
            <a:ext cx="8567862" cy="5745480"/>
          </a:xfrm>
          <a:prstGeom prst="rect">
            <a:avLst/>
          </a:prstGeom>
        </p:spPr>
        <p:txBody>
          <a:bodyPr lIns="0" tIns="0" rIns="0" bIns="0" rtlCol="0" anchor="t">
            <a:spAutoFit/>
          </a:bodyPr>
          <a:lstStyle/>
          <a:p>
            <a:pPr algn="just">
              <a:lnSpc>
                <a:spcPts val="3899"/>
              </a:lnSpc>
            </a:pPr>
            <a:r>
              <a:rPr lang="en-US" sz="2599" b="1">
                <a:solidFill>
                  <a:srgbClr val="000000"/>
                </a:solidFill>
                <a:latin typeface="Nunito Bold"/>
                <a:ea typeface="Nunito Bold"/>
                <a:cs typeface="Nunito Bold"/>
                <a:sym typeface="Nunito Bold"/>
              </a:rPr>
              <a:t>Ta cần tìm khóa:</a:t>
            </a:r>
          </a:p>
          <a:p>
            <a:pPr algn="just">
              <a:lnSpc>
                <a:spcPts val="3899"/>
              </a:lnSpc>
            </a:pPr>
            <a:r>
              <a:rPr lang="en-US" sz="2599" b="1">
                <a:solidFill>
                  <a:srgbClr val="000000"/>
                </a:solidFill>
                <a:latin typeface="Nunito Bold"/>
                <a:ea typeface="Nunito Bold"/>
                <a:cs typeface="Nunito Bold"/>
                <a:sym typeface="Nunito Bold"/>
              </a:rPr>
              <a:t>Thử AC → B</a:t>
            </a:r>
          </a:p>
          <a:p>
            <a:pPr algn="just">
              <a:lnSpc>
                <a:spcPts val="3899"/>
              </a:lnSpc>
            </a:pPr>
            <a:r>
              <a:rPr lang="en-US" sz="2599" b="1">
                <a:solidFill>
                  <a:srgbClr val="000000"/>
                </a:solidFill>
                <a:latin typeface="Nunito Bold"/>
                <a:ea typeface="Nunito Bold"/>
                <a:cs typeface="Nunito Bold"/>
                <a:sym typeface="Nunito Bold"/>
              </a:rPr>
              <a:t>BI → ACD → từ đó có AC, D</a:t>
            </a:r>
          </a:p>
          <a:p>
            <a:pPr algn="just">
              <a:lnSpc>
                <a:spcPts val="3899"/>
              </a:lnSpc>
            </a:pPr>
            <a:r>
              <a:rPr lang="en-US" sz="2599" b="1">
                <a:solidFill>
                  <a:srgbClr val="000000"/>
                </a:solidFill>
                <a:latin typeface="Nunito Bold"/>
                <a:ea typeface="Nunito Bold"/>
                <a:cs typeface="Nunito Bold"/>
                <a:sym typeface="Nunito Bold"/>
              </a:rPr>
              <a:t>Từ AC → B</a:t>
            </a:r>
          </a:p>
          <a:p>
            <a:pPr algn="just">
              <a:lnSpc>
                <a:spcPts val="3899"/>
              </a:lnSpc>
            </a:pPr>
            <a:r>
              <a:rPr lang="en-US" sz="2599" b="1">
                <a:solidFill>
                  <a:srgbClr val="000000"/>
                </a:solidFill>
                <a:latin typeface="Nunito Bold"/>
                <a:ea typeface="Nunito Bold"/>
                <a:cs typeface="Nunito Bold"/>
                <a:sym typeface="Nunito Bold"/>
              </a:rPr>
              <a:t>ABC → D</a:t>
            </a:r>
          </a:p>
          <a:p>
            <a:pPr algn="just">
              <a:lnSpc>
                <a:spcPts val="3899"/>
              </a:lnSpc>
            </a:pPr>
            <a:r>
              <a:rPr lang="en-US" sz="2599" b="1">
                <a:solidFill>
                  <a:srgbClr val="000000"/>
                </a:solidFill>
                <a:latin typeface="Nunito Bold"/>
                <a:ea typeface="Nunito Bold"/>
                <a:cs typeface="Nunito Bold"/>
                <a:sym typeface="Nunito Bold"/>
              </a:rPr>
              <a:t>H → I</a:t>
            </a:r>
          </a:p>
          <a:p>
            <a:pPr algn="just">
              <a:lnSpc>
                <a:spcPts val="3899"/>
              </a:lnSpc>
            </a:pPr>
            <a:r>
              <a:rPr lang="en-US" sz="2599" b="1">
                <a:solidFill>
                  <a:srgbClr val="000000"/>
                </a:solidFill>
                <a:latin typeface="Nunito Bold"/>
                <a:ea typeface="Nunito Bold"/>
                <a:cs typeface="Nunito Bold"/>
                <a:sym typeface="Nunito Bold"/>
              </a:rPr>
              <a:t>ACE → BCG</a:t>
            </a:r>
          </a:p>
          <a:p>
            <a:pPr algn="just">
              <a:lnSpc>
                <a:spcPts val="3899"/>
              </a:lnSpc>
            </a:pPr>
            <a:r>
              <a:rPr lang="en-US" sz="2599" b="1">
                <a:solidFill>
                  <a:srgbClr val="000000"/>
                </a:solidFill>
                <a:latin typeface="Nunito Bold"/>
                <a:ea typeface="Nunito Bold"/>
                <a:cs typeface="Nunito Bold"/>
                <a:sym typeface="Nunito Bold"/>
              </a:rPr>
              <a:t>CG → AE</a:t>
            </a:r>
          </a:p>
          <a:p>
            <a:pPr algn="just">
              <a:lnSpc>
                <a:spcPts val="3899"/>
              </a:lnSpc>
            </a:pPr>
            <a:r>
              <a:rPr lang="en-US" sz="2599" b="1">
                <a:solidFill>
                  <a:srgbClr val="000000"/>
                </a:solidFill>
                <a:latin typeface="Nunito Bold"/>
                <a:ea typeface="Nunito Bold"/>
                <a:cs typeface="Nunito Bold"/>
                <a:sym typeface="Nunito Bold"/>
              </a:rPr>
              <a:t>Từ CG → AE → có thể sinh AC,E</a:t>
            </a:r>
          </a:p>
          <a:p>
            <a:pPr algn="just">
              <a:lnSpc>
                <a:spcPts val="3899"/>
              </a:lnSpc>
            </a:pPr>
            <a:r>
              <a:rPr lang="en-US" sz="2599" b="1">
                <a:solidFill>
                  <a:srgbClr val="000000"/>
                </a:solidFill>
                <a:latin typeface="Nunito Bold"/>
                <a:ea typeface="Nunito Bold"/>
                <a:cs typeface="Nunito Bold"/>
                <a:sym typeface="Nunito Bold"/>
              </a:rPr>
              <a:t>ACE → BCG → sinh ra tất cả → CG là khóa </a:t>
            </a:r>
          </a:p>
          <a:p>
            <a:pPr algn="just">
              <a:lnSpc>
                <a:spcPts val="3899"/>
              </a:lnSpc>
            </a:pPr>
            <a:endParaRPr lang="en-US" sz="2599" b="1">
              <a:solidFill>
                <a:srgbClr val="000000"/>
              </a:solidFill>
              <a:latin typeface="Nunito Bold"/>
              <a:ea typeface="Nunito Bold"/>
              <a:cs typeface="Nunito Bold"/>
              <a:sym typeface="Nunito Bold"/>
            </a:endParaRPr>
          </a:p>
          <a:p>
            <a:pPr algn="just">
              <a:lnSpc>
                <a:spcPts val="3449"/>
              </a:lnSpc>
            </a:pPr>
            <a:endParaRPr lang="en-US" sz="2599" b="1">
              <a:solidFill>
                <a:srgbClr val="000000"/>
              </a:solidFill>
              <a:latin typeface="Nunito Bold"/>
              <a:ea typeface="Nunito Bold"/>
              <a:cs typeface="Nunito Bold"/>
              <a:sym typeface="Nunito Bold"/>
            </a:endParaRPr>
          </a:p>
        </p:txBody>
      </p:sp>
      <p:sp>
        <p:nvSpPr>
          <p:cNvPr id="21" name="Freeform 21"/>
          <p:cNvSpPr/>
          <p:nvPr/>
        </p:nvSpPr>
        <p:spPr>
          <a:xfrm flipH="1">
            <a:off x="15868315" y="7351693"/>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TextBox 22"/>
          <p:cNvSpPr txBox="1"/>
          <p:nvPr/>
        </p:nvSpPr>
        <p:spPr>
          <a:xfrm>
            <a:off x="8101305" y="3168325"/>
            <a:ext cx="8567862" cy="7202805"/>
          </a:xfrm>
          <a:prstGeom prst="rect">
            <a:avLst/>
          </a:prstGeom>
        </p:spPr>
        <p:txBody>
          <a:bodyPr lIns="0" tIns="0" rIns="0" bIns="0" rtlCol="0" anchor="t">
            <a:spAutoFit/>
          </a:bodyPr>
          <a:lstStyle/>
          <a:p>
            <a:pPr algn="just">
              <a:lnSpc>
                <a:spcPts val="3899"/>
              </a:lnSpc>
            </a:pPr>
            <a:r>
              <a:rPr lang="en-US" sz="2599" b="1" dirty="0">
                <a:solidFill>
                  <a:srgbClr val="000000"/>
                </a:solidFill>
                <a:latin typeface="Nunito Bold"/>
                <a:ea typeface="Nunito Bold"/>
                <a:cs typeface="Nunito Bold"/>
                <a:sym typeface="Nunito Bold"/>
              </a:rPr>
              <a:t> </a:t>
            </a:r>
          </a:p>
          <a:p>
            <a:pPr algn="just">
              <a:lnSpc>
                <a:spcPts val="3899"/>
              </a:lnSpc>
            </a:pPr>
            <a:r>
              <a:rPr lang="en-US" sz="2599" b="1" dirty="0" err="1">
                <a:solidFill>
                  <a:srgbClr val="000000"/>
                </a:solidFill>
                <a:latin typeface="Nunito Bold"/>
                <a:ea typeface="Nunito Bold"/>
                <a:cs typeface="Nunito Bold"/>
                <a:sym typeface="Nunito Bold"/>
              </a:rPr>
              <a:t>Thử</a:t>
            </a:r>
            <a:r>
              <a:rPr lang="en-US" sz="2599" b="1" dirty="0">
                <a:solidFill>
                  <a:srgbClr val="000000"/>
                </a:solidFill>
                <a:latin typeface="Nunito Bold"/>
                <a:ea typeface="Nunito Bold"/>
                <a:cs typeface="Nunito Bold"/>
                <a:sym typeface="Nunito Bold"/>
              </a:rPr>
              <a:t> CG:</a:t>
            </a:r>
          </a:p>
          <a:p>
            <a:pPr algn="just">
              <a:lnSpc>
                <a:spcPts val="3899"/>
              </a:lnSpc>
            </a:pPr>
            <a:r>
              <a:rPr lang="en-US" sz="2599" b="1" dirty="0">
                <a:solidFill>
                  <a:srgbClr val="000000"/>
                </a:solidFill>
                <a:latin typeface="Nunito Bold"/>
                <a:ea typeface="Nunito Bold"/>
                <a:cs typeface="Nunito Bold"/>
                <a:sym typeface="Nunito Bold"/>
              </a:rPr>
              <a:t>CG → AE</a:t>
            </a:r>
          </a:p>
          <a:p>
            <a:pPr algn="just">
              <a:lnSpc>
                <a:spcPts val="3899"/>
              </a:lnSpc>
            </a:pP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từ</a:t>
            </a:r>
            <a:r>
              <a:rPr lang="en-US" sz="2599" b="1" dirty="0">
                <a:solidFill>
                  <a:srgbClr val="000000"/>
                </a:solidFill>
                <a:latin typeface="Nunito Bold"/>
                <a:ea typeface="Nunito Bold"/>
                <a:cs typeface="Nunito Bold"/>
                <a:sym typeface="Nunito Bold"/>
              </a:rPr>
              <a:t> AE + CG → AC,E</a:t>
            </a:r>
          </a:p>
          <a:p>
            <a:pPr algn="just">
              <a:lnSpc>
                <a:spcPts val="3899"/>
              </a:lnSpc>
            </a:pPr>
            <a:r>
              <a:rPr lang="en-US" sz="2599" b="1" dirty="0">
                <a:solidFill>
                  <a:srgbClr val="000000"/>
                </a:solidFill>
                <a:latin typeface="Nunito Bold"/>
                <a:ea typeface="Nunito Bold"/>
                <a:cs typeface="Nunito Bold"/>
                <a:sym typeface="Nunito Bold"/>
              </a:rPr>
              <a:t>→ ACE → BCG</a:t>
            </a:r>
          </a:p>
          <a:p>
            <a:pPr algn="just">
              <a:lnSpc>
                <a:spcPts val="3899"/>
              </a:lnSpc>
            </a:pPr>
            <a:r>
              <a:rPr lang="en-US" sz="2599" b="1" dirty="0">
                <a:solidFill>
                  <a:srgbClr val="000000"/>
                </a:solidFill>
                <a:latin typeface="Nunito Bold"/>
                <a:ea typeface="Nunito Bold"/>
                <a:cs typeface="Nunito Bold"/>
                <a:sym typeface="Nunito Bold"/>
              </a:rPr>
              <a:t>→ ra </a:t>
            </a:r>
            <a:r>
              <a:rPr lang="en-US" sz="2599" b="1" dirty="0" err="1">
                <a:solidFill>
                  <a:srgbClr val="000000"/>
                </a:solidFill>
                <a:latin typeface="Nunito Bold"/>
                <a:ea typeface="Nunito Bold"/>
                <a:cs typeface="Nunito Bold"/>
                <a:sym typeface="Nunito Bold"/>
              </a:rPr>
              <a:t>toàn</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bộ</a:t>
            </a:r>
            <a:r>
              <a:rPr lang="en-US" sz="2599" b="1" dirty="0">
                <a:solidFill>
                  <a:srgbClr val="000000"/>
                </a:solidFill>
                <a:latin typeface="Nunito Bold"/>
                <a:ea typeface="Nunito Bold"/>
                <a:cs typeface="Nunito Bold"/>
                <a:sym typeface="Nunito Bold"/>
              </a:rPr>
              <a:t> ABCDEG → </a:t>
            </a:r>
            <a:r>
              <a:rPr lang="en-US" sz="2599" b="1" dirty="0" err="1">
                <a:solidFill>
                  <a:srgbClr val="000000"/>
                </a:solidFill>
                <a:latin typeface="Nunito Bold"/>
                <a:ea typeface="Nunito Bold"/>
                <a:cs typeface="Nunito Bold"/>
                <a:sym typeface="Nunito Bold"/>
              </a:rPr>
              <a:t>thiếu</a:t>
            </a:r>
            <a:r>
              <a:rPr lang="en-US" sz="2599" b="1" dirty="0">
                <a:solidFill>
                  <a:srgbClr val="000000"/>
                </a:solidFill>
                <a:latin typeface="Nunito Bold"/>
                <a:ea typeface="Nunito Bold"/>
                <a:cs typeface="Nunito Bold"/>
                <a:sym typeface="Nunito Bold"/>
              </a:rPr>
              <a:t> H, I</a:t>
            </a:r>
          </a:p>
          <a:p>
            <a:pPr algn="just">
              <a:lnSpc>
                <a:spcPts val="3899"/>
              </a:lnSpc>
            </a:pP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thêm</a:t>
            </a:r>
            <a:r>
              <a:rPr lang="en-US" sz="2599" b="1" dirty="0">
                <a:solidFill>
                  <a:srgbClr val="000000"/>
                </a:solidFill>
                <a:latin typeface="Nunito Bold"/>
                <a:ea typeface="Nunito Bold"/>
                <a:cs typeface="Nunito Bold"/>
                <a:sym typeface="Nunito Bold"/>
              </a:rPr>
              <a:t> H → H → I</a:t>
            </a:r>
          </a:p>
          <a:p>
            <a:pPr algn="just">
              <a:lnSpc>
                <a:spcPts val="3899"/>
              </a:lnSpc>
            </a:pPr>
            <a:r>
              <a:rPr lang="en-US" sz="2599" b="1" dirty="0">
                <a:solidFill>
                  <a:srgbClr val="000000"/>
                </a:solidFill>
                <a:latin typeface="Nunito Bold"/>
                <a:ea typeface="Nunito Bold"/>
                <a:cs typeface="Nunito Bold"/>
                <a:sym typeface="Nunito Bold"/>
              </a:rPr>
              <a:t>→ CGH → </a:t>
            </a:r>
            <a:r>
              <a:rPr lang="en-US" sz="2599" b="1" dirty="0" err="1">
                <a:solidFill>
                  <a:srgbClr val="000000"/>
                </a:solidFill>
                <a:latin typeface="Nunito Bold"/>
                <a:ea typeface="Nunito Bold"/>
                <a:cs typeface="Nunito Bold"/>
                <a:sym typeface="Nunito Bold"/>
              </a:rPr>
              <a:t>toàn</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bộ</a:t>
            </a:r>
            <a:r>
              <a:rPr lang="en-US" sz="2599" b="1" dirty="0">
                <a:solidFill>
                  <a:srgbClr val="000000"/>
                </a:solidFill>
                <a:latin typeface="Nunito Bold"/>
                <a:ea typeface="Nunito Bold"/>
                <a:cs typeface="Nunito Bold"/>
                <a:sym typeface="Nunito Bold"/>
              </a:rPr>
              <a:t> → </a:t>
            </a:r>
            <a:r>
              <a:rPr lang="en-US" sz="2599" b="1" dirty="0" err="1">
                <a:solidFill>
                  <a:srgbClr val="000000"/>
                </a:solidFill>
                <a:latin typeface="Nunito Bold"/>
                <a:ea typeface="Nunito Bold"/>
                <a:cs typeface="Nunito Bold"/>
                <a:sym typeface="Nunito Bold"/>
              </a:rPr>
              <a:t>khóa</a:t>
            </a:r>
            <a:endParaRPr lang="en-US" sz="2599" b="1" dirty="0">
              <a:solidFill>
                <a:srgbClr val="000000"/>
              </a:solidFill>
              <a:latin typeface="Nunito Bold"/>
              <a:ea typeface="Nunito Bold"/>
              <a:cs typeface="Nunito Bold"/>
              <a:sym typeface="Nunito Bold"/>
            </a:endParaRPr>
          </a:p>
          <a:p>
            <a:pPr algn="just">
              <a:lnSpc>
                <a:spcPts val="3899"/>
              </a:lnSpc>
            </a:pPr>
            <a:r>
              <a:rPr lang="en-US" sz="2599" b="1" dirty="0" err="1">
                <a:solidFill>
                  <a:srgbClr val="000000"/>
                </a:solidFill>
                <a:latin typeface="Nunito Bold"/>
                <a:ea typeface="Nunito Bold"/>
                <a:cs typeface="Nunito Bold"/>
                <a:sym typeface="Nunito Bold"/>
              </a:rPr>
              <a:t>Kiểm</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tra</a:t>
            </a:r>
            <a:r>
              <a:rPr lang="en-US" sz="2599" b="1" dirty="0">
                <a:solidFill>
                  <a:srgbClr val="000000"/>
                </a:solidFill>
                <a:latin typeface="Nunito Bold"/>
                <a:ea typeface="Nunito Bold"/>
                <a:cs typeface="Nunito Bold"/>
                <a:sym typeface="Nunito Bold"/>
              </a:rPr>
              <a:t> BCNF:</a:t>
            </a:r>
          </a:p>
          <a:p>
            <a:pPr algn="just">
              <a:lnSpc>
                <a:spcPts val="3899"/>
              </a:lnSpc>
            </a:pPr>
            <a:r>
              <a:rPr lang="en-US" sz="2599" b="1" dirty="0">
                <a:solidFill>
                  <a:srgbClr val="000000"/>
                </a:solidFill>
                <a:latin typeface="Nunito Bold"/>
                <a:ea typeface="Nunito Bold"/>
                <a:cs typeface="Nunito Bold"/>
                <a:sym typeface="Nunito Bold"/>
              </a:rPr>
              <a:t>AC → B: AC </a:t>
            </a:r>
            <a:r>
              <a:rPr lang="en-US" sz="2599" b="1" dirty="0" err="1">
                <a:solidFill>
                  <a:srgbClr val="000000"/>
                </a:solidFill>
                <a:latin typeface="Nunito Bold"/>
                <a:ea typeface="Nunito Bold"/>
                <a:cs typeface="Nunito Bold"/>
                <a:sym typeface="Nunito Bold"/>
              </a:rPr>
              <a:t>không</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là</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siêu</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khóa</a:t>
            </a:r>
            <a:r>
              <a:rPr lang="en-US" sz="2599" b="1" dirty="0">
                <a:solidFill>
                  <a:srgbClr val="000000"/>
                </a:solidFill>
                <a:latin typeface="Nunito Bold"/>
                <a:ea typeface="Nunito Bold"/>
                <a:cs typeface="Nunito Bold"/>
                <a:sym typeface="Nunito Bold"/>
              </a:rPr>
              <a:t> → vi </a:t>
            </a:r>
            <a:r>
              <a:rPr lang="en-US" sz="2599" b="1" dirty="0" err="1">
                <a:solidFill>
                  <a:srgbClr val="000000"/>
                </a:solidFill>
                <a:latin typeface="Nunito Bold"/>
                <a:ea typeface="Nunito Bold"/>
                <a:cs typeface="Nunito Bold"/>
                <a:sym typeface="Nunito Bold"/>
              </a:rPr>
              <a:t>phạm</a:t>
            </a:r>
            <a:r>
              <a:rPr lang="en-US" sz="2599" b="1" dirty="0">
                <a:solidFill>
                  <a:srgbClr val="000000"/>
                </a:solidFill>
                <a:latin typeface="Nunito Bold"/>
                <a:ea typeface="Nunito Bold"/>
                <a:cs typeface="Nunito Bold"/>
                <a:sym typeface="Nunito Bold"/>
              </a:rPr>
              <a:t> BCNF</a:t>
            </a:r>
          </a:p>
          <a:p>
            <a:pPr algn="just">
              <a:lnSpc>
                <a:spcPts val="3899"/>
              </a:lnSpc>
            </a:pP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Không</a:t>
            </a:r>
            <a:r>
              <a:rPr lang="en-US" sz="2599" b="1" dirty="0">
                <a:solidFill>
                  <a:srgbClr val="000000"/>
                </a:solidFill>
                <a:latin typeface="Nunito Bold"/>
                <a:ea typeface="Nunito Bold"/>
                <a:cs typeface="Nunito Bold"/>
                <a:sym typeface="Nunito Bold"/>
              </a:rPr>
              <a:t> ở BCNF</a:t>
            </a:r>
          </a:p>
          <a:p>
            <a:pPr algn="just">
              <a:lnSpc>
                <a:spcPts val="3899"/>
              </a:lnSpc>
            </a:pPr>
            <a:r>
              <a:rPr lang="en-US" sz="2599" b="1" dirty="0">
                <a:solidFill>
                  <a:srgbClr val="000000"/>
                </a:solidFill>
                <a:latin typeface="Nunito Bold"/>
                <a:ea typeface="Nunito Bold"/>
                <a:cs typeface="Nunito Bold"/>
                <a:sym typeface="Nunito Bold"/>
              </a:rPr>
              <a:t>AC → B: B </a:t>
            </a:r>
            <a:r>
              <a:rPr lang="en-US" sz="2599" b="1" dirty="0" err="1">
                <a:solidFill>
                  <a:srgbClr val="000000"/>
                </a:solidFill>
                <a:latin typeface="Nunito Bold"/>
                <a:ea typeface="Nunito Bold"/>
                <a:cs typeface="Nunito Bold"/>
                <a:sym typeface="Nunito Bold"/>
              </a:rPr>
              <a:t>không</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thuộc</a:t>
            </a:r>
            <a:r>
              <a:rPr lang="en-US" sz="2599" b="1" dirty="0">
                <a:solidFill>
                  <a:srgbClr val="000000"/>
                </a:solidFill>
                <a:latin typeface="Nunito Bold"/>
                <a:ea typeface="Nunito Bold"/>
                <a:cs typeface="Nunito Bold"/>
                <a:sym typeface="Nunito Bold"/>
              </a:rPr>
              <a:t> AC → </a:t>
            </a:r>
            <a:r>
              <a:rPr lang="en-US" sz="2599" b="1" dirty="0" err="1">
                <a:solidFill>
                  <a:srgbClr val="000000"/>
                </a:solidFill>
                <a:latin typeface="Nunito Bold"/>
                <a:ea typeface="Nunito Bold"/>
                <a:cs typeface="Nunito Bold"/>
                <a:sym typeface="Nunito Bold"/>
              </a:rPr>
              <a:t>cũng</a:t>
            </a:r>
            <a:r>
              <a:rPr lang="en-US" sz="2599" b="1" dirty="0">
                <a:solidFill>
                  <a:srgbClr val="000000"/>
                </a:solidFill>
                <a:latin typeface="Nunito Bold"/>
                <a:ea typeface="Nunito Bold"/>
                <a:cs typeface="Nunito Bold"/>
                <a:sym typeface="Nunito Bold"/>
              </a:rPr>
              <a:t> vi </a:t>
            </a:r>
            <a:r>
              <a:rPr lang="en-US" sz="2599" b="1" dirty="0" err="1">
                <a:solidFill>
                  <a:srgbClr val="000000"/>
                </a:solidFill>
                <a:latin typeface="Nunito Bold"/>
                <a:ea typeface="Nunito Bold"/>
                <a:cs typeface="Nunito Bold"/>
                <a:sym typeface="Nunito Bold"/>
              </a:rPr>
              <a:t>phạm</a:t>
            </a:r>
            <a:r>
              <a:rPr lang="en-US" sz="2599" b="1" dirty="0">
                <a:solidFill>
                  <a:srgbClr val="000000"/>
                </a:solidFill>
                <a:latin typeface="Nunito Bold"/>
                <a:ea typeface="Nunito Bold"/>
                <a:cs typeface="Nunito Bold"/>
                <a:sym typeface="Nunito Bold"/>
              </a:rPr>
              <a:t> 3NF</a:t>
            </a:r>
          </a:p>
          <a:p>
            <a:pPr algn="just">
              <a:lnSpc>
                <a:spcPts val="3899"/>
              </a:lnSpc>
            </a:pP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Dạng</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chuẩn</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cao</a:t>
            </a:r>
            <a:r>
              <a:rPr lang="en-US" sz="2599" b="1" dirty="0">
                <a:solidFill>
                  <a:srgbClr val="000000"/>
                </a:solidFill>
                <a:latin typeface="Nunito Bold"/>
                <a:ea typeface="Nunito Bold"/>
                <a:cs typeface="Nunito Bold"/>
                <a:sym typeface="Nunito Bold"/>
              </a:rPr>
              <a:t> </a:t>
            </a:r>
            <a:r>
              <a:rPr lang="en-US" sz="2599" b="1" dirty="0" err="1">
                <a:solidFill>
                  <a:srgbClr val="000000"/>
                </a:solidFill>
                <a:latin typeface="Nunito Bold"/>
                <a:ea typeface="Nunito Bold"/>
                <a:cs typeface="Nunito Bold"/>
                <a:sym typeface="Nunito Bold"/>
              </a:rPr>
              <a:t>nhất</a:t>
            </a:r>
            <a:r>
              <a:rPr lang="en-US" sz="2599" b="1" dirty="0">
                <a:solidFill>
                  <a:srgbClr val="000000"/>
                </a:solidFill>
                <a:latin typeface="Nunito Bold"/>
                <a:ea typeface="Nunito Bold"/>
                <a:cs typeface="Nunito Bold"/>
                <a:sym typeface="Nunito Bold"/>
              </a:rPr>
              <a:t>: </a:t>
            </a:r>
            <a:r>
              <a:rPr lang="vi-VN" sz="2599" b="1" dirty="0">
                <a:solidFill>
                  <a:srgbClr val="000000"/>
                </a:solidFill>
                <a:latin typeface="Nunito Bold"/>
                <a:ea typeface="Nunito Bold"/>
                <a:cs typeface="Nunito Bold"/>
                <a:sym typeface="Nunito Bold"/>
              </a:rPr>
              <a:t>2NF</a:t>
            </a:r>
            <a:endParaRPr lang="en-US" sz="2599" b="1" dirty="0">
              <a:solidFill>
                <a:srgbClr val="000000"/>
              </a:solidFill>
              <a:latin typeface="Nunito Bold"/>
              <a:ea typeface="Nunito Bold"/>
              <a:cs typeface="Nunito Bold"/>
              <a:sym typeface="Nunito Bold"/>
            </a:endParaRPr>
          </a:p>
          <a:p>
            <a:pPr algn="just">
              <a:lnSpc>
                <a:spcPts val="3449"/>
              </a:lnSpc>
            </a:pPr>
            <a:endParaRPr lang="en-US" sz="2599" b="1" dirty="0">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21378" y="403012"/>
            <a:ext cx="16445245" cy="1520756"/>
            <a:chOff x="0" y="0"/>
            <a:chExt cx="5999270" cy="554776"/>
          </a:xfrm>
        </p:grpSpPr>
        <p:sp>
          <p:nvSpPr>
            <p:cNvPr id="4" name="Freeform 4"/>
            <p:cNvSpPr/>
            <p:nvPr/>
          </p:nvSpPr>
          <p:spPr>
            <a:xfrm>
              <a:off x="0" y="0"/>
              <a:ext cx="5999270" cy="554776"/>
            </a:xfrm>
            <a:custGeom>
              <a:avLst/>
              <a:gdLst/>
              <a:ahLst/>
              <a:cxnLst/>
              <a:rect l="l" t="t" r="r" b="b"/>
              <a:pathLst>
                <a:path w="5999270" h="554776">
                  <a:moveTo>
                    <a:pt x="0" y="0"/>
                  </a:moveTo>
                  <a:lnTo>
                    <a:pt x="5999270" y="0"/>
                  </a:lnTo>
                  <a:lnTo>
                    <a:pt x="5999270" y="554776"/>
                  </a:lnTo>
                  <a:lnTo>
                    <a:pt x="0" y="554776"/>
                  </a:lnTo>
                  <a:close/>
                </a:path>
              </a:pathLst>
            </a:custGeom>
            <a:solidFill>
              <a:srgbClr val="FFFFFF"/>
            </a:solidFill>
          </p:spPr>
        </p:sp>
      </p:grpSp>
      <p:grpSp>
        <p:nvGrpSpPr>
          <p:cNvPr id="5" name="Group 5"/>
          <p:cNvGrpSpPr/>
          <p:nvPr/>
        </p:nvGrpSpPr>
        <p:grpSpPr>
          <a:xfrm>
            <a:off x="895970" y="2228144"/>
            <a:ext cx="12917914" cy="7827727"/>
            <a:chOff x="0" y="0"/>
            <a:chExt cx="3783288" cy="2292518"/>
          </a:xfrm>
        </p:grpSpPr>
        <p:sp>
          <p:nvSpPr>
            <p:cNvPr id="6" name="Freeform 6"/>
            <p:cNvSpPr/>
            <p:nvPr/>
          </p:nvSpPr>
          <p:spPr>
            <a:xfrm>
              <a:off x="0" y="0"/>
              <a:ext cx="3783288" cy="2292518"/>
            </a:xfrm>
            <a:custGeom>
              <a:avLst/>
              <a:gdLst/>
              <a:ahLst/>
              <a:cxnLst/>
              <a:rect l="l" t="t" r="r" b="b"/>
              <a:pathLst>
                <a:path w="3783288" h="2292518">
                  <a:moveTo>
                    <a:pt x="0" y="0"/>
                  </a:moveTo>
                  <a:lnTo>
                    <a:pt x="3783288" y="0"/>
                  </a:lnTo>
                  <a:lnTo>
                    <a:pt x="3783288" y="2292518"/>
                  </a:lnTo>
                  <a:lnTo>
                    <a:pt x="0" y="2292518"/>
                  </a:lnTo>
                  <a:close/>
                </a:path>
              </a:pathLst>
            </a:custGeom>
            <a:solidFill>
              <a:srgbClr val="FFFFFF"/>
            </a:solidFill>
          </p:spPr>
        </p:sp>
      </p:grpSp>
      <p:grpSp>
        <p:nvGrpSpPr>
          <p:cNvPr id="7" name="Group 7"/>
          <p:cNvGrpSpPr/>
          <p:nvPr/>
        </p:nvGrpSpPr>
        <p:grpSpPr>
          <a:xfrm>
            <a:off x="13951130" y="4563151"/>
            <a:ext cx="4015384" cy="3493015"/>
            <a:chOff x="0" y="0"/>
            <a:chExt cx="2419168" cy="2104453"/>
          </a:xfrm>
        </p:grpSpPr>
        <p:sp>
          <p:nvSpPr>
            <p:cNvPr id="8" name="Freeform 8"/>
            <p:cNvSpPr/>
            <p:nvPr/>
          </p:nvSpPr>
          <p:spPr>
            <a:xfrm>
              <a:off x="0" y="0"/>
              <a:ext cx="2419167" cy="2104453"/>
            </a:xfrm>
            <a:custGeom>
              <a:avLst/>
              <a:gdLst/>
              <a:ahLst/>
              <a:cxnLst/>
              <a:rect l="l" t="t" r="r" b="b"/>
              <a:pathLst>
                <a:path w="2419167" h="2104453">
                  <a:moveTo>
                    <a:pt x="0" y="0"/>
                  </a:moveTo>
                  <a:lnTo>
                    <a:pt x="2419167" y="0"/>
                  </a:lnTo>
                  <a:lnTo>
                    <a:pt x="2419167" y="2104453"/>
                  </a:lnTo>
                  <a:lnTo>
                    <a:pt x="0" y="2104453"/>
                  </a:lnTo>
                  <a:close/>
                </a:path>
              </a:pathLst>
            </a:custGeom>
            <a:solidFill>
              <a:srgbClr val="FFFFFF"/>
            </a:solidFill>
          </p:spPr>
        </p:sp>
      </p:grpSp>
      <p:sp>
        <p:nvSpPr>
          <p:cNvPr id="9" name="Freeform 9"/>
          <p:cNvSpPr/>
          <p:nvPr/>
        </p:nvSpPr>
        <p:spPr>
          <a:xfrm>
            <a:off x="14144089" y="4894166"/>
            <a:ext cx="3629468" cy="2830985"/>
          </a:xfrm>
          <a:custGeom>
            <a:avLst/>
            <a:gdLst/>
            <a:ahLst/>
            <a:cxnLst/>
            <a:rect l="l" t="t" r="r" b="b"/>
            <a:pathLst>
              <a:path w="3629468" h="2830985">
                <a:moveTo>
                  <a:pt x="0" y="0"/>
                </a:moveTo>
                <a:lnTo>
                  <a:pt x="3629467" y="0"/>
                </a:lnTo>
                <a:lnTo>
                  <a:pt x="3629467" y="2830985"/>
                </a:lnTo>
                <a:lnTo>
                  <a:pt x="0" y="2830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03414">
            <a:off x="17361707" y="3530649"/>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5" name="TextBox 15"/>
          <p:cNvSpPr txBox="1"/>
          <p:nvPr/>
        </p:nvSpPr>
        <p:spPr>
          <a:xfrm>
            <a:off x="717625" y="649041"/>
            <a:ext cx="16852750" cy="1028700"/>
          </a:xfrm>
          <a:prstGeom prst="rect">
            <a:avLst/>
          </a:prstGeom>
        </p:spPr>
        <p:txBody>
          <a:bodyPr lIns="0" tIns="0" rIns="0" bIns="0" rtlCol="0" anchor="t">
            <a:spAutoFit/>
          </a:bodyPr>
          <a:lstStyle/>
          <a:p>
            <a:pPr algn="ctr">
              <a:lnSpc>
                <a:spcPts val="8160"/>
              </a:lnSpc>
            </a:pPr>
            <a:r>
              <a:rPr lang="en-US" sz="6800" b="1">
                <a:solidFill>
                  <a:srgbClr val="003EA8"/>
                </a:solidFill>
                <a:latin typeface="Nunito Bold"/>
                <a:ea typeface="Nunito Bold"/>
                <a:cs typeface="Nunito Bold"/>
                <a:sym typeface="Nunito Bold"/>
              </a:rPr>
              <a:t>Phần A - Xây dựng mô hình ER </a:t>
            </a:r>
          </a:p>
        </p:txBody>
      </p:sp>
      <p:sp>
        <p:nvSpPr>
          <p:cNvPr id="16" name="Freeform 16"/>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154271" y="3280708"/>
            <a:ext cx="12433618" cy="5732146"/>
          </a:xfrm>
          <a:prstGeom prst="rect">
            <a:avLst/>
          </a:prstGeom>
        </p:spPr>
        <p:txBody>
          <a:bodyPr lIns="0" tIns="0" rIns="0" bIns="0" rtlCol="0" anchor="t">
            <a:spAutoFit/>
          </a:bodyPr>
          <a:lstStyle/>
          <a:p>
            <a:pPr algn="just">
              <a:lnSpc>
                <a:spcPts val="4199"/>
              </a:lnSpc>
            </a:pPr>
            <a:r>
              <a:rPr lang="en-US" sz="2799">
                <a:solidFill>
                  <a:srgbClr val="000000"/>
                </a:solidFill>
                <a:latin typeface="Cabin"/>
                <a:ea typeface="Cabin"/>
                <a:cs typeface="Cabin"/>
                <a:sym typeface="Cabin"/>
              </a:rPr>
              <a:t>Mỗi điểm thi có nhiều phòng thi – mỗi phòng thi (</a:t>
            </a:r>
            <a:r>
              <a:rPr lang="en-US" sz="2799" b="1">
                <a:solidFill>
                  <a:srgbClr val="000000"/>
                </a:solidFill>
                <a:latin typeface="Cabin Bold"/>
                <a:ea typeface="Cabin Bold"/>
                <a:cs typeface="Cabin Bold"/>
                <a:sym typeface="Cabin Bold"/>
              </a:rPr>
              <a:t>PHONGTHI</a:t>
            </a:r>
            <a:r>
              <a:rPr lang="en-US" sz="2799">
                <a:solidFill>
                  <a:srgbClr val="000000"/>
                </a:solidFill>
                <a:latin typeface="Cabin"/>
                <a:ea typeface="Cabin"/>
                <a:cs typeface="Cabin"/>
                <a:sym typeface="Cabin"/>
              </a:rPr>
              <a:t>) được đánh số khác nhau ở tất cả các điểm thi. Trong một phòng thi, danh sách các thí sinh được sắp xếp theo thứ tự alphabet (do đó trong một phòng thi có thể có thí sinh của nhiều ngành khác nhau). Mỗi phòng thi có thêm cột ghi chú (</a:t>
            </a:r>
            <a:r>
              <a:rPr lang="en-US" sz="2799" b="1">
                <a:solidFill>
                  <a:srgbClr val="000000"/>
                </a:solidFill>
                <a:latin typeface="Cabin Bold"/>
                <a:ea typeface="Cabin Bold"/>
                <a:cs typeface="Cabin Bold"/>
                <a:sym typeface="Cabin Bold"/>
              </a:rPr>
              <a:t>GHICHU</a:t>
            </a:r>
            <a:r>
              <a:rPr lang="en-US" sz="2799">
                <a:solidFill>
                  <a:srgbClr val="000000"/>
                </a:solidFill>
                <a:latin typeface="Cabin"/>
                <a:ea typeface="Cabin"/>
                <a:cs typeface="Cabin"/>
                <a:sym typeface="Cabin"/>
              </a:rPr>
              <a:t>) - ghi thêm các thông tin cần thiết như phòng thi đó nằm tại dãy nhà nào. Ví dụ phòng thi 0060 nằm ở dãy nhà H lầu 2 - điểm thi số 1 - trường PTTH Bùi Thị Xuân. Mỗi môn thi có một mã môn thi duy nhất (</a:t>
            </a:r>
            <a:r>
              <a:rPr lang="en-US" sz="2799" b="1">
                <a:solidFill>
                  <a:srgbClr val="000000"/>
                </a:solidFill>
                <a:latin typeface="Cabin Bold"/>
                <a:ea typeface="Cabin Bold"/>
                <a:cs typeface="Cabin Bold"/>
                <a:sym typeface="Cabin Bold"/>
              </a:rPr>
              <a:t>MAMT</a:t>
            </a:r>
            <a:r>
              <a:rPr lang="en-US" sz="2799">
                <a:solidFill>
                  <a:srgbClr val="000000"/>
                </a:solidFill>
                <a:latin typeface="Cabin"/>
                <a:ea typeface="Cabin"/>
                <a:cs typeface="Cabin"/>
                <a:sym typeface="Cabin"/>
              </a:rPr>
              <a:t>), mỗi mã môn thi biết các thông tin như : tên môn thi (</a:t>
            </a:r>
            <a:r>
              <a:rPr lang="en-US" sz="2799" b="1">
                <a:solidFill>
                  <a:srgbClr val="000000"/>
                </a:solidFill>
                <a:latin typeface="Cabin Bold"/>
                <a:ea typeface="Cabin Bold"/>
                <a:cs typeface="Cabin Bold"/>
                <a:sym typeface="Cabin Bold"/>
              </a:rPr>
              <a:t>TENMT</a:t>
            </a:r>
            <a:r>
              <a:rPr lang="en-US" sz="2799">
                <a:solidFill>
                  <a:srgbClr val="000000"/>
                </a:solidFill>
                <a:latin typeface="Cabin"/>
                <a:ea typeface="Cabin"/>
                <a:cs typeface="Cabin"/>
                <a:sym typeface="Cabin"/>
              </a:rPr>
              <a:t>), ngày thi (</a:t>
            </a:r>
            <a:r>
              <a:rPr lang="en-US" sz="2799" b="1">
                <a:solidFill>
                  <a:srgbClr val="000000"/>
                </a:solidFill>
                <a:latin typeface="Cabin Bold"/>
                <a:ea typeface="Cabin Bold"/>
                <a:cs typeface="Cabin Bold"/>
                <a:sym typeface="Cabin Bold"/>
              </a:rPr>
              <a:t>NGAYTHI</a:t>
            </a:r>
            <a:r>
              <a:rPr lang="en-US" sz="2799">
                <a:solidFill>
                  <a:srgbClr val="000000"/>
                </a:solidFill>
                <a:latin typeface="Cabin"/>
                <a:ea typeface="Cabin"/>
                <a:cs typeface="Cabin"/>
                <a:sym typeface="Cabin"/>
              </a:rPr>
              <a:t>), buổi thi (</a:t>
            </a:r>
            <a:r>
              <a:rPr lang="en-US" sz="2799" b="1">
                <a:solidFill>
                  <a:srgbClr val="000000"/>
                </a:solidFill>
                <a:latin typeface="Cabin Bold"/>
                <a:ea typeface="Cabin Bold"/>
                <a:cs typeface="Cabin Bold"/>
                <a:sym typeface="Cabin Bold"/>
              </a:rPr>
              <a:t>BUOITHI</a:t>
            </a:r>
            <a:r>
              <a:rPr lang="en-US" sz="2799">
                <a:solidFill>
                  <a:srgbClr val="000000"/>
                </a:solidFill>
                <a:latin typeface="Cabin"/>
                <a:ea typeface="Cabin"/>
                <a:cs typeface="Cabin"/>
                <a:sym typeface="Cabin"/>
              </a:rPr>
              <a:t>), thời gian làm bài thi được tính bằng phút (</a:t>
            </a:r>
            <a:r>
              <a:rPr lang="en-US" sz="2799" b="1">
                <a:solidFill>
                  <a:srgbClr val="000000"/>
                </a:solidFill>
                <a:latin typeface="Cabin Bold"/>
                <a:ea typeface="Cabin Bold"/>
                <a:cs typeface="Cabin Bold"/>
                <a:sym typeface="Cabin Bold"/>
              </a:rPr>
              <a:t>PHUT</a:t>
            </a:r>
            <a:r>
              <a:rPr lang="en-US" sz="2799">
                <a:solidFill>
                  <a:srgbClr val="000000"/>
                </a:solidFill>
                <a:latin typeface="Cabin"/>
                <a:ea typeface="Cabin"/>
                <a:cs typeface="Cabin"/>
                <a:sym typeface="Cabin"/>
              </a:rPr>
              <a:t>). Thời gian làm bài thi của các môn tối thiểu là 90 phút và tối đa là 180 phút (tuỳ theo kỳ tuyển sinh công nhân, trung cấp, cao đẳng hay đại học)</a:t>
            </a:r>
          </a:p>
        </p:txBody>
      </p:sp>
      <p:sp>
        <p:nvSpPr>
          <p:cNvPr id="18" name="TextBox 18"/>
          <p:cNvSpPr txBox="1"/>
          <p:nvPr/>
        </p:nvSpPr>
        <p:spPr>
          <a:xfrm>
            <a:off x="1198986" y="2439472"/>
            <a:ext cx="8709914" cy="555625"/>
          </a:xfrm>
          <a:prstGeom prst="rect">
            <a:avLst/>
          </a:prstGeom>
        </p:spPr>
        <p:txBody>
          <a:bodyPr lIns="0" tIns="0" rIns="0" bIns="0" rtlCol="0" anchor="t">
            <a:spAutoFit/>
          </a:bodyPr>
          <a:lstStyle/>
          <a:p>
            <a:pPr algn="l">
              <a:lnSpc>
                <a:spcPts val="4550"/>
              </a:lnSpc>
            </a:pPr>
            <a:r>
              <a:rPr lang="en-US" sz="3500" b="1">
                <a:solidFill>
                  <a:srgbClr val="022F7C"/>
                </a:solidFill>
                <a:latin typeface="Nunito Bold"/>
                <a:ea typeface="Nunito Bold"/>
                <a:cs typeface="Nunito Bold"/>
                <a:sym typeface="Nunito Bold"/>
              </a:rPr>
              <a:t>Bài 13: QUẢN LÝ COI THI TUYỂN SINH </a:t>
            </a:r>
          </a:p>
        </p:txBody>
      </p:sp>
      <p:sp>
        <p:nvSpPr>
          <p:cNvPr id="19" name="Freeform 19"/>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203414">
            <a:off x="13379222" y="2097803"/>
            <a:ext cx="417336" cy="598331"/>
          </a:xfrm>
          <a:custGeom>
            <a:avLst/>
            <a:gdLst/>
            <a:ahLst/>
            <a:cxnLst/>
            <a:rect l="l" t="t" r="r" b="b"/>
            <a:pathLst>
              <a:path w="417336" h="598331">
                <a:moveTo>
                  <a:pt x="0" y="0"/>
                </a:moveTo>
                <a:lnTo>
                  <a:pt x="417335" y="0"/>
                </a:lnTo>
                <a:lnTo>
                  <a:pt x="417335"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rot="-203414">
            <a:off x="14157455" y="51526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7625" y="1842601"/>
            <a:ext cx="16852750" cy="8256143"/>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1936044"/>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556651" y="1998487"/>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flipH="1">
            <a:off x="15868315" y="3168134"/>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100645" y="2469177"/>
            <a:ext cx="15712412" cy="3829895"/>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6/ Cho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Q(S,I,D,M)</a:t>
            </a:r>
          </a:p>
          <a:p>
            <a:pPr algn="just">
              <a:lnSpc>
                <a:spcPts val="4349"/>
              </a:lnSpc>
            </a:pPr>
            <a:r>
              <a:rPr lang="en-US" sz="2800" b="1" dirty="0">
                <a:solidFill>
                  <a:srgbClr val="003EA8"/>
                </a:solidFill>
                <a:latin typeface="Nunito Bold"/>
                <a:ea typeface="Nunito Bold"/>
                <a:cs typeface="Nunito Bold"/>
                <a:sym typeface="Nunito Bold"/>
              </a:rPr>
              <a:t>F = {f₁:SI → DM; f₂:SD→ M; f₃:D→ M}</a:t>
            </a:r>
          </a:p>
          <a:p>
            <a:pPr algn="just">
              <a:lnSpc>
                <a:spcPts val="4349"/>
              </a:lnSpc>
            </a:pPr>
            <a:r>
              <a:rPr lang="en-US" sz="2800" b="1" dirty="0">
                <a:solidFill>
                  <a:srgbClr val="003EA8"/>
                </a:solidFill>
                <a:latin typeface="Nunito Bold"/>
                <a:ea typeface="Nunito Bold"/>
                <a:cs typeface="Nunito Bold"/>
                <a:sym typeface="Nunito Bold"/>
              </a:rPr>
              <a:t>a) </a:t>
            </a:r>
            <a:r>
              <a:rPr lang="en-US" sz="2800" b="1" dirty="0" err="1">
                <a:solidFill>
                  <a:srgbClr val="003EA8"/>
                </a:solidFill>
                <a:latin typeface="Nunito Bold"/>
                <a:ea typeface="Nunito Bold"/>
                <a:cs typeface="Nunito Bold"/>
                <a:sym typeface="Nunito Bold"/>
              </a:rPr>
              <a:t>Tính</a:t>
            </a:r>
            <a:r>
              <a:rPr lang="en-US" sz="2800" b="1" dirty="0">
                <a:solidFill>
                  <a:srgbClr val="003EA8"/>
                </a:solidFill>
                <a:latin typeface="Nunito Bold"/>
                <a:ea typeface="Nunito Bold"/>
                <a:cs typeface="Nunito Bold"/>
                <a:sym typeface="Nunito Bold"/>
              </a:rPr>
              <a:t> bao </a:t>
            </a:r>
            <a:r>
              <a:rPr lang="en-US" sz="2800" b="1" dirty="0" err="1">
                <a:solidFill>
                  <a:srgbClr val="003EA8"/>
                </a:solidFill>
                <a:latin typeface="Nunito Bold"/>
                <a:ea typeface="Nunito Bold"/>
                <a:cs typeface="Nunito Bold"/>
                <a:sym typeface="Nunito Bold"/>
              </a:rPr>
              <a:t>đóng</a:t>
            </a:r>
            <a:r>
              <a:rPr lang="en-US" sz="2800" b="1" dirty="0">
                <a:solidFill>
                  <a:srgbClr val="003EA8"/>
                </a:solidFill>
                <a:latin typeface="Nunito Bold"/>
                <a:ea typeface="Nunito Bold"/>
                <a:cs typeface="Nunito Bold"/>
                <a:sym typeface="Nunito Bold"/>
              </a:rPr>
              <a:t> D⁺, SD⁺, SI⁺</a:t>
            </a: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a:p>
            <a:pPr algn="just">
              <a:lnSpc>
                <a:spcPts val="4349"/>
              </a:lnSpc>
            </a:pPr>
            <a:endParaRPr lang="en-US" sz="2800" b="1" dirty="0">
              <a:solidFill>
                <a:srgbClr val="003EA8"/>
              </a:solidFill>
              <a:latin typeface="Nunito Bold"/>
              <a:ea typeface="Nunito Bold"/>
              <a:cs typeface="Nunito Bold"/>
              <a:sym typeface="Nunito Bold"/>
            </a:endParaRPr>
          </a:p>
        </p:txBody>
      </p:sp>
      <p:sp>
        <p:nvSpPr>
          <p:cNvPr id="21" name="Freeform 21"/>
          <p:cNvSpPr/>
          <p:nvPr/>
        </p:nvSpPr>
        <p:spPr>
          <a:xfrm>
            <a:off x="5354123" y="7125531"/>
            <a:ext cx="11580903" cy="1384584"/>
          </a:xfrm>
          <a:custGeom>
            <a:avLst/>
            <a:gdLst/>
            <a:ahLst/>
            <a:cxnLst/>
            <a:rect l="l" t="t" r="r" b="b"/>
            <a:pathLst>
              <a:path w="11580903" h="1384584">
                <a:moveTo>
                  <a:pt x="0" y="0"/>
                </a:moveTo>
                <a:lnTo>
                  <a:pt x="11580903" y="0"/>
                </a:lnTo>
                <a:lnTo>
                  <a:pt x="11580903" y="1384585"/>
                </a:lnTo>
                <a:lnTo>
                  <a:pt x="0" y="1384585"/>
                </a:lnTo>
                <a:lnTo>
                  <a:pt x="0" y="0"/>
                </a:lnTo>
                <a:close/>
              </a:path>
            </a:pathLst>
          </a:custGeom>
          <a:blipFill>
            <a:blip r:embed="rId11"/>
            <a:stretch>
              <a:fillRect l="-675" r="-5597"/>
            </a:stretch>
          </a:blipFill>
        </p:spPr>
      </p:sp>
      <p:sp>
        <p:nvSpPr>
          <p:cNvPr id="22" name="TextBox 22"/>
          <p:cNvSpPr txBox="1"/>
          <p:nvPr/>
        </p:nvSpPr>
        <p:spPr>
          <a:xfrm>
            <a:off x="1154271" y="4237122"/>
            <a:ext cx="10461378" cy="1899129"/>
          </a:xfrm>
          <a:prstGeom prst="rect">
            <a:avLst/>
          </a:prstGeom>
        </p:spPr>
        <p:txBody>
          <a:bodyPr lIns="0" tIns="0" rIns="0" bIns="0" rtlCol="0" anchor="t">
            <a:spAutoFit/>
          </a:bodyPr>
          <a:lstStyle/>
          <a:p>
            <a:pPr algn="just">
              <a:lnSpc>
                <a:spcPts val="3959"/>
              </a:lnSpc>
            </a:pPr>
            <a:r>
              <a:rPr lang="en-US" sz="2639" b="1">
                <a:solidFill>
                  <a:srgbClr val="000000"/>
                </a:solidFill>
                <a:latin typeface="Nunito Bold"/>
                <a:ea typeface="Nunito Bold"/>
                <a:cs typeface="Nunito Bold"/>
                <a:sym typeface="Nunito Bold"/>
              </a:rPr>
              <a:t>1. D⁺ = {D, M} (do f₃: D → M)</a:t>
            </a:r>
          </a:p>
          <a:p>
            <a:pPr algn="just">
              <a:lnSpc>
                <a:spcPts val="3959"/>
              </a:lnSpc>
            </a:pPr>
            <a:r>
              <a:rPr lang="en-US" sz="2639" b="1">
                <a:solidFill>
                  <a:srgbClr val="000000"/>
                </a:solidFill>
                <a:latin typeface="Nunito Bold"/>
                <a:ea typeface="Nunito Bold"/>
                <a:cs typeface="Nunito Bold"/>
                <a:sym typeface="Nunito Bold"/>
              </a:rPr>
              <a:t>2. SD⁺ = {S, D} → f₂: SD → M → SD⁺ = {S, D, M}</a:t>
            </a:r>
          </a:p>
          <a:p>
            <a:pPr algn="just">
              <a:lnSpc>
                <a:spcPts val="3959"/>
              </a:lnSpc>
            </a:pPr>
            <a:r>
              <a:rPr lang="en-US" sz="2639" b="1">
                <a:solidFill>
                  <a:srgbClr val="000000"/>
                </a:solidFill>
                <a:latin typeface="Nunito Bold"/>
                <a:ea typeface="Nunito Bold"/>
                <a:cs typeface="Nunito Bold"/>
                <a:sym typeface="Nunito Bold"/>
              </a:rPr>
              <a:t>3. SI⁺ = {S, I} → f₁: SI → DM → SI⁺ = {S, I, D, M}</a:t>
            </a:r>
          </a:p>
          <a:p>
            <a:pPr algn="just">
              <a:lnSpc>
                <a:spcPts val="3464"/>
              </a:lnSpc>
            </a:pPr>
            <a:endParaRPr lang="en-US" sz="2639" b="1">
              <a:solidFill>
                <a:srgbClr val="000000"/>
              </a:solidFill>
              <a:latin typeface="Nunito Bold"/>
              <a:ea typeface="Nunito Bold"/>
              <a:cs typeface="Nunito Bold"/>
              <a:sym typeface="Nunito Bold"/>
            </a:endParaRPr>
          </a:p>
        </p:txBody>
      </p:sp>
      <p:sp>
        <p:nvSpPr>
          <p:cNvPr id="23" name="TextBox 23"/>
          <p:cNvSpPr txBox="1"/>
          <p:nvPr/>
        </p:nvSpPr>
        <p:spPr>
          <a:xfrm>
            <a:off x="979931" y="5425440"/>
            <a:ext cx="15319747" cy="3920304"/>
          </a:xfrm>
          <a:prstGeom prst="rect">
            <a:avLst/>
          </a:prstGeom>
        </p:spPr>
        <p:txBody>
          <a:bodyPr lIns="0" tIns="0" rIns="0" bIns="0" rtlCol="0" anchor="t">
            <a:spAutoFit/>
          </a:bodyPr>
          <a:lstStyle/>
          <a:p>
            <a:pPr algn="just">
              <a:lnSpc>
                <a:spcPts val="4350"/>
              </a:lnSpc>
            </a:pPr>
            <a:endParaRPr dirty="0"/>
          </a:p>
          <a:p>
            <a:pPr algn="just">
              <a:lnSpc>
                <a:spcPts val="4350"/>
              </a:lnSpc>
            </a:pPr>
            <a:r>
              <a:rPr lang="en-US" sz="2800" b="1" dirty="0">
                <a:solidFill>
                  <a:srgbClr val="003EA8"/>
                </a:solidFill>
                <a:latin typeface="Nunito Bold"/>
                <a:ea typeface="Nunito Bold"/>
                <a:cs typeface="Nunito Bold"/>
                <a:sym typeface="Nunito Bold"/>
              </a:rPr>
              <a:t>b) </a:t>
            </a:r>
            <a:r>
              <a:rPr lang="en-US" sz="2800" b="1" dirty="0" err="1">
                <a:solidFill>
                  <a:srgbClr val="003EA8"/>
                </a:solidFill>
                <a:latin typeface="Nunito Bold"/>
                <a:ea typeface="Nunito Bold"/>
                <a:cs typeface="Nunito Bold"/>
                <a:sym typeface="Nunito Bold"/>
              </a:rPr>
              <a:t>Tìm</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tất</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cả</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các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khóa</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Q</a:t>
            </a:r>
          </a:p>
          <a:p>
            <a:pPr algn="just">
              <a:lnSpc>
                <a:spcPts val="4350"/>
              </a:lnSpc>
            </a:pPr>
            <a:endParaRPr lang="en-US" sz="2900" b="1" dirty="0">
              <a:solidFill>
                <a:srgbClr val="003EA8"/>
              </a:solidFill>
              <a:latin typeface="Nunito Bold"/>
              <a:ea typeface="Nunito Bold"/>
              <a:cs typeface="Nunito Bold"/>
              <a:sym typeface="Nunito Bold"/>
            </a:endParaRPr>
          </a:p>
          <a:p>
            <a:pPr algn="just">
              <a:lnSpc>
                <a:spcPts val="4350"/>
              </a:lnSpc>
            </a:pPr>
            <a:endParaRPr lang="en-US" sz="2900" b="1" dirty="0">
              <a:solidFill>
                <a:srgbClr val="003EA8"/>
              </a:solidFill>
              <a:latin typeface="Nunito Bold"/>
              <a:ea typeface="Nunito Bold"/>
              <a:cs typeface="Nunito Bold"/>
              <a:sym typeface="Nunito Bold"/>
            </a:endParaRPr>
          </a:p>
          <a:p>
            <a:pPr algn="just">
              <a:lnSpc>
                <a:spcPts val="4350"/>
              </a:lnSpc>
            </a:pPr>
            <a:endParaRPr lang="en-US" sz="2900" b="1" dirty="0">
              <a:solidFill>
                <a:srgbClr val="003EA8"/>
              </a:solidFill>
              <a:latin typeface="Nunito Bold"/>
              <a:ea typeface="Nunito Bold"/>
              <a:cs typeface="Nunito Bold"/>
              <a:sym typeface="Nunito Bold"/>
            </a:endParaRPr>
          </a:p>
          <a:p>
            <a:pPr algn="just">
              <a:lnSpc>
                <a:spcPts val="4350"/>
              </a:lnSpc>
            </a:pPr>
            <a:endParaRPr lang="en-US" sz="2900" b="1" dirty="0">
              <a:solidFill>
                <a:srgbClr val="003EA8"/>
              </a:solidFill>
              <a:latin typeface="Nunito Bold"/>
              <a:ea typeface="Nunito Bold"/>
              <a:cs typeface="Nunito Bold"/>
              <a:sym typeface="Nunito Bold"/>
            </a:endParaRPr>
          </a:p>
          <a:p>
            <a:pPr algn="just">
              <a:lnSpc>
                <a:spcPts val="4350"/>
              </a:lnSpc>
            </a:pPr>
            <a:endParaRPr lang="en-US" sz="2900" b="1" dirty="0">
              <a:solidFill>
                <a:srgbClr val="003EA8"/>
              </a:solidFill>
              <a:latin typeface="Nunito Bold"/>
              <a:ea typeface="Nunito Bold"/>
              <a:cs typeface="Nunito Bold"/>
              <a:sym typeface="Nunito Bold"/>
            </a:endParaRPr>
          </a:p>
        </p:txBody>
      </p:sp>
      <p:sp>
        <p:nvSpPr>
          <p:cNvPr id="24" name="TextBox 24"/>
          <p:cNvSpPr txBox="1"/>
          <p:nvPr/>
        </p:nvSpPr>
        <p:spPr>
          <a:xfrm>
            <a:off x="1154271" y="6829179"/>
            <a:ext cx="12181667" cy="1956816"/>
          </a:xfrm>
          <a:prstGeom prst="rect">
            <a:avLst/>
          </a:prstGeom>
        </p:spPr>
        <p:txBody>
          <a:bodyPr lIns="0" tIns="0" rIns="0" bIns="0" rtlCol="0" anchor="t">
            <a:spAutoFit/>
          </a:bodyPr>
          <a:lstStyle/>
          <a:p>
            <a:pPr algn="just">
              <a:lnSpc>
                <a:spcPts val="3960"/>
              </a:lnSpc>
            </a:pPr>
            <a:r>
              <a:rPr lang="en-US" sz="2640" b="1">
                <a:solidFill>
                  <a:srgbClr val="000000"/>
                </a:solidFill>
                <a:latin typeface="Nunito Bold"/>
                <a:ea typeface="Nunito Bold"/>
                <a:cs typeface="Nunito Bold"/>
                <a:sym typeface="Nunito Bold"/>
              </a:rPr>
              <a:t>TN = {SI}</a:t>
            </a:r>
          </a:p>
          <a:p>
            <a:pPr algn="just">
              <a:lnSpc>
                <a:spcPts val="3960"/>
              </a:lnSpc>
            </a:pPr>
            <a:r>
              <a:rPr lang="en-US" sz="2640" b="1">
                <a:solidFill>
                  <a:srgbClr val="000000"/>
                </a:solidFill>
                <a:latin typeface="Nunito Bold"/>
                <a:ea typeface="Nunito Bold"/>
                <a:cs typeface="Nunito Bold"/>
                <a:sym typeface="Nunito Bold"/>
              </a:rPr>
              <a:t>TG = {D}</a:t>
            </a:r>
          </a:p>
          <a:p>
            <a:pPr algn="just">
              <a:lnSpc>
                <a:spcPts val="3960"/>
              </a:lnSpc>
            </a:pPr>
            <a:r>
              <a:rPr lang="en-US" sz="2640" b="1">
                <a:solidFill>
                  <a:srgbClr val="000000"/>
                </a:solidFill>
                <a:latin typeface="Nunito Bold"/>
                <a:ea typeface="Nunito Bold"/>
                <a:cs typeface="Nunito Bold"/>
                <a:sym typeface="Nunito Bold"/>
              </a:rPr>
              <a:t>Xi là các tập con của TG</a:t>
            </a:r>
          </a:p>
          <a:p>
            <a:pPr algn="just">
              <a:lnSpc>
                <a:spcPts val="3960"/>
              </a:lnSpc>
            </a:pPr>
            <a:endParaRPr lang="en-US" sz="2640" b="1">
              <a:solidFill>
                <a:srgbClr val="000000"/>
              </a:solidFill>
              <a:latin typeface="Nunito Bold"/>
              <a:ea typeface="Nunito Bold"/>
              <a:cs typeface="Nunito Bold"/>
              <a:sym typeface="Nunito Bold"/>
            </a:endParaRPr>
          </a:p>
        </p:txBody>
      </p:sp>
      <p:sp>
        <p:nvSpPr>
          <p:cNvPr id="25" name="TextBox 25"/>
          <p:cNvSpPr txBox="1"/>
          <p:nvPr/>
        </p:nvSpPr>
        <p:spPr>
          <a:xfrm>
            <a:off x="1123130" y="8785995"/>
            <a:ext cx="12181667" cy="470916"/>
          </a:xfrm>
          <a:prstGeom prst="rect">
            <a:avLst/>
          </a:prstGeom>
        </p:spPr>
        <p:txBody>
          <a:bodyPr lIns="0" tIns="0" rIns="0" bIns="0" rtlCol="0" anchor="t">
            <a:spAutoFit/>
          </a:bodyPr>
          <a:lstStyle/>
          <a:p>
            <a:pPr algn="just">
              <a:lnSpc>
                <a:spcPts val="3960"/>
              </a:lnSpc>
            </a:pPr>
            <a:r>
              <a:rPr lang="en-US" sz="2640" b="1" dirty="0" err="1">
                <a:solidFill>
                  <a:srgbClr val="000000"/>
                </a:solidFill>
                <a:latin typeface="Nunito Bold"/>
                <a:ea typeface="Nunito Bold"/>
                <a:cs typeface="Nunito Bold"/>
                <a:sym typeface="Nunito Bold"/>
              </a:rPr>
              <a:t>Vậy</a:t>
            </a:r>
            <a:r>
              <a:rPr lang="en-US" sz="2640" b="1" dirty="0">
                <a:solidFill>
                  <a:srgbClr val="000000"/>
                </a:solidFill>
                <a:latin typeface="Nunito Bold"/>
                <a:ea typeface="Nunito Bold"/>
                <a:cs typeface="Nunito Bold"/>
                <a:sym typeface="Nunito Bold"/>
              </a:rPr>
              <a:t> SI </a:t>
            </a:r>
            <a:r>
              <a:rPr lang="en-US" sz="2640" b="1" dirty="0" err="1">
                <a:solidFill>
                  <a:srgbClr val="000000"/>
                </a:solidFill>
                <a:latin typeface="Nunito Bold"/>
                <a:ea typeface="Nunito Bold"/>
                <a:cs typeface="Nunito Bold"/>
                <a:sym typeface="Nunito Bold"/>
              </a:rPr>
              <a:t>là</a:t>
            </a:r>
            <a:r>
              <a:rPr lang="en-US" sz="2640" b="1" dirty="0">
                <a:solidFill>
                  <a:srgbClr val="000000"/>
                </a:solidFill>
                <a:latin typeface="Nunito Bold"/>
                <a:ea typeface="Nunito Bold"/>
                <a:cs typeface="Nunito Bold"/>
                <a:sym typeface="Nunito Bold"/>
              </a:rPr>
              <a:t> </a:t>
            </a:r>
            <a:r>
              <a:rPr lang="en-US" sz="2640" b="1" dirty="0" err="1">
                <a:solidFill>
                  <a:srgbClr val="000000"/>
                </a:solidFill>
                <a:latin typeface="Nunito Bold"/>
                <a:ea typeface="Nunito Bold"/>
                <a:cs typeface="Nunito Bold"/>
                <a:sym typeface="Nunito Bold"/>
              </a:rPr>
              <a:t>khóa</a:t>
            </a:r>
            <a:r>
              <a:rPr lang="en-US" sz="2640" b="1" dirty="0">
                <a:solidFill>
                  <a:srgbClr val="000000"/>
                </a:solidFill>
                <a:latin typeface="Nunito Bold"/>
                <a:ea typeface="Nunito Bold"/>
                <a:cs typeface="Nunito Bold"/>
                <a:sym typeface="Nunito Bold"/>
              </a:rPr>
              <a:t> </a:t>
            </a:r>
            <a:r>
              <a:rPr lang="en-US" sz="2640" b="1" dirty="0" err="1">
                <a:solidFill>
                  <a:srgbClr val="000000"/>
                </a:solidFill>
                <a:latin typeface="Nunito Bold"/>
                <a:ea typeface="Nunito Bold"/>
                <a:cs typeface="Nunito Bold"/>
                <a:sym typeface="Nunito Bold"/>
              </a:rPr>
              <a:t>của</a:t>
            </a:r>
            <a:r>
              <a:rPr lang="en-US" sz="2640" b="1" dirty="0">
                <a:solidFill>
                  <a:srgbClr val="000000"/>
                </a:solidFill>
                <a:latin typeface="Nunito Bold"/>
                <a:ea typeface="Nunito Bold"/>
                <a:cs typeface="Nunito Bold"/>
                <a:sym typeface="Nunito Bold"/>
              </a:rPr>
              <a:t> Q</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7138516"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713876" y="1868584"/>
            <a:ext cx="17142265" cy="8230160"/>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1936044"/>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Trần</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Sông</a:t>
            </a:r>
            <a:r>
              <a:rPr lang="en-US" sz="3500" b="1" dirty="0">
                <a:solidFill>
                  <a:srgbClr val="FE7076"/>
                </a:solidFill>
                <a:latin typeface="Nunito Bold"/>
                <a:ea typeface="Nunito Bold"/>
                <a:cs typeface="Nunito Bold"/>
                <a:sym typeface="Nunito Bold"/>
              </a:rPr>
              <a:t>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flipH="1">
            <a:off x="15868315" y="692674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100645" y="2469177"/>
            <a:ext cx="15712412" cy="3833742"/>
          </a:xfrm>
          <a:prstGeom prst="rect">
            <a:avLst/>
          </a:prstGeom>
        </p:spPr>
        <p:txBody>
          <a:bodyPr lIns="0" tIns="0" rIns="0" bIns="0" rtlCol="0" anchor="t">
            <a:spAutoFit/>
          </a:bodyPr>
          <a:lstStyle/>
          <a:p>
            <a:pPr algn="just">
              <a:lnSpc>
                <a:spcPts val="4349"/>
              </a:lnSpc>
            </a:pPr>
            <a:r>
              <a:rPr lang="en-US" sz="2800" b="1" dirty="0" err="1">
                <a:solidFill>
                  <a:srgbClr val="003EA8"/>
                </a:solidFill>
                <a:latin typeface="Nunito Bold"/>
                <a:ea typeface="Nunito Bold"/>
                <a:cs typeface="Nunito Bold"/>
                <a:sym typeface="Nunito Bold"/>
              </a:rPr>
              <a:t>Tổng</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hợp</a:t>
            </a:r>
            <a:r>
              <a:rPr lang="en-US" sz="2800" b="1" dirty="0">
                <a:solidFill>
                  <a:srgbClr val="003EA8"/>
                </a:solidFill>
                <a:latin typeface="Nunito Bold"/>
                <a:ea typeface="Nunito Bold"/>
                <a:cs typeface="Nunito Bold"/>
                <a:sym typeface="Nunito Bold"/>
              </a:rPr>
              <a:t> 6/ Cho </a:t>
            </a:r>
            <a:r>
              <a:rPr lang="en-US" sz="2800" b="1" dirty="0" err="1">
                <a:solidFill>
                  <a:srgbClr val="003EA8"/>
                </a:solidFill>
                <a:latin typeface="Nunito Bold"/>
                <a:ea typeface="Nunito Bold"/>
                <a:cs typeface="Nunito Bold"/>
                <a:sym typeface="Nunito Bold"/>
              </a:rPr>
              <a:t>lược</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đồ</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quan</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hệ</a:t>
            </a:r>
            <a:r>
              <a:rPr lang="en-US" sz="2800" b="1" dirty="0">
                <a:solidFill>
                  <a:srgbClr val="003EA8"/>
                </a:solidFill>
                <a:latin typeface="Nunito Bold"/>
                <a:ea typeface="Nunito Bold"/>
                <a:cs typeface="Nunito Bold"/>
                <a:sym typeface="Nunito Bold"/>
              </a:rPr>
              <a:t> Q(S,I,D,M)</a:t>
            </a:r>
          </a:p>
          <a:p>
            <a:pPr algn="just">
              <a:lnSpc>
                <a:spcPts val="4349"/>
              </a:lnSpc>
            </a:pPr>
            <a:r>
              <a:rPr lang="en-US" sz="2800" b="1" dirty="0">
                <a:solidFill>
                  <a:srgbClr val="003EA8"/>
                </a:solidFill>
                <a:latin typeface="Nunito Bold"/>
                <a:ea typeface="Nunito Bold"/>
                <a:cs typeface="Nunito Bold"/>
                <a:sym typeface="Nunito Bold"/>
              </a:rPr>
              <a:t>F = {f₁:SI → DM; f₂:SD→ M; f₃:D→ M}</a:t>
            </a:r>
            <a:r>
              <a:rPr lang="vi-VN" sz="2800" b="1" dirty="0">
                <a:solidFill>
                  <a:srgbClr val="003EA8"/>
                </a:solidFill>
                <a:latin typeface="Nunito Bold"/>
                <a:ea typeface="Nunito Bold"/>
                <a:cs typeface="Nunito Bold"/>
                <a:sym typeface="Nunito Bold"/>
              </a:rPr>
              <a:t>.       </a:t>
            </a:r>
            <a:r>
              <a:rPr lang="en-US" sz="2800" b="1" dirty="0">
                <a:solidFill>
                  <a:srgbClr val="003EA8"/>
                </a:solidFill>
                <a:latin typeface="Nunito Bold"/>
                <a:ea typeface="Nunito Bold"/>
                <a:cs typeface="Nunito Bold"/>
                <a:sym typeface="Nunito Bold"/>
              </a:rPr>
              <a:t>c) </a:t>
            </a:r>
            <a:r>
              <a:rPr lang="en-US" sz="2800" b="1" dirty="0" err="1">
                <a:solidFill>
                  <a:srgbClr val="003EA8"/>
                </a:solidFill>
                <a:latin typeface="Nunito Bold"/>
                <a:ea typeface="Nunito Bold"/>
                <a:cs typeface="Nunito Bold"/>
                <a:sym typeface="Nunito Bold"/>
              </a:rPr>
              <a:t>Tìm</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phủ</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tối</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thiểu</a:t>
            </a:r>
            <a:r>
              <a:rPr lang="en-US" sz="2800" b="1" dirty="0">
                <a:solidFill>
                  <a:srgbClr val="003EA8"/>
                </a:solidFill>
                <a:latin typeface="Nunito Bold"/>
                <a:ea typeface="Nunito Bold"/>
                <a:cs typeface="Nunito Bold"/>
                <a:sym typeface="Nunito Bold"/>
              </a:rPr>
              <a:t> </a:t>
            </a:r>
            <a:r>
              <a:rPr lang="en-US" sz="2800" b="1" dirty="0" err="1">
                <a:solidFill>
                  <a:srgbClr val="003EA8"/>
                </a:solidFill>
                <a:latin typeface="Nunito Bold"/>
                <a:ea typeface="Nunito Bold"/>
                <a:cs typeface="Nunito Bold"/>
                <a:sym typeface="Nunito Bold"/>
              </a:rPr>
              <a:t>của</a:t>
            </a:r>
            <a:r>
              <a:rPr lang="en-US" sz="2800" b="1" dirty="0">
                <a:solidFill>
                  <a:srgbClr val="003EA8"/>
                </a:solidFill>
                <a:latin typeface="Nunito Bold"/>
                <a:ea typeface="Nunito Bold"/>
                <a:cs typeface="Nunito Bold"/>
                <a:sym typeface="Nunito Bold"/>
              </a:rPr>
              <a:t> F</a:t>
            </a: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a:p>
            <a:pPr algn="just">
              <a:lnSpc>
                <a:spcPts val="4349"/>
              </a:lnSpc>
            </a:pPr>
            <a:endParaRPr lang="en-US" sz="2899" b="1" dirty="0">
              <a:solidFill>
                <a:srgbClr val="003EA8"/>
              </a:solidFill>
              <a:latin typeface="Nunito Bold"/>
              <a:ea typeface="Nunito Bold"/>
              <a:cs typeface="Nunito Bold"/>
              <a:sym typeface="Nunito Bold"/>
            </a:endParaRPr>
          </a:p>
        </p:txBody>
      </p:sp>
      <p:sp>
        <p:nvSpPr>
          <p:cNvPr id="21" name="TextBox 21"/>
          <p:cNvSpPr txBox="1"/>
          <p:nvPr/>
        </p:nvSpPr>
        <p:spPr>
          <a:xfrm>
            <a:off x="1115839" y="3649157"/>
            <a:ext cx="8545274" cy="6823131"/>
          </a:xfrm>
          <a:prstGeom prst="rect">
            <a:avLst/>
          </a:prstGeom>
        </p:spPr>
        <p:txBody>
          <a:bodyPr lIns="0" tIns="0" rIns="0" bIns="0" rtlCol="0" anchor="t">
            <a:spAutoFit/>
          </a:bodyPr>
          <a:lstStyle/>
          <a:p>
            <a:pPr algn="just">
              <a:lnSpc>
                <a:spcPts val="3959"/>
              </a:lnSpc>
            </a:pPr>
            <a:r>
              <a:rPr lang="en-US" sz="2639" b="1" dirty="0">
                <a:solidFill>
                  <a:srgbClr val="000000"/>
                </a:solidFill>
                <a:latin typeface="Nunito Bold"/>
                <a:ea typeface="Nunito Bold"/>
                <a:cs typeface="Nunito Bold"/>
                <a:sym typeface="Nunito Bold"/>
              </a:rPr>
              <a:t>B1. </a:t>
            </a:r>
            <a:r>
              <a:rPr lang="en-US" sz="2639" b="1" dirty="0" err="1">
                <a:solidFill>
                  <a:srgbClr val="000000"/>
                </a:solidFill>
                <a:latin typeface="Nunito Bold"/>
                <a:ea typeface="Nunito Bold"/>
                <a:cs typeface="Nunito Bold"/>
                <a:sym typeface="Nunito Bold"/>
              </a:rPr>
              <a:t>Tách</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các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phụ</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thuộc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hàm</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sao</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cho</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vế</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phải</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chỉ</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có</a:t>
            </a:r>
            <a:r>
              <a:rPr lang="en-US" sz="2639" b="1" dirty="0">
                <a:solidFill>
                  <a:srgbClr val="000000"/>
                </a:solidFill>
                <a:latin typeface="Nunito Bold"/>
                <a:ea typeface="Nunito Bold"/>
                <a:cs typeface="Nunito Bold"/>
                <a:sym typeface="Nunito Bold"/>
              </a:rPr>
              <a:t> 1 </a:t>
            </a:r>
            <a:r>
              <a:rPr lang="en-US" sz="2639" b="1" dirty="0" err="1">
                <a:solidFill>
                  <a:srgbClr val="000000"/>
                </a:solidFill>
                <a:latin typeface="Nunito Bold"/>
                <a:ea typeface="Nunito Bold"/>
                <a:cs typeface="Nunito Bold"/>
                <a:sym typeface="Nunito Bold"/>
              </a:rPr>
              <a:t>thuộc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tính</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G = {SI -&gt; D, SI -&gt; M, SD -&gt; M, D -&gt;M}</a:t>
            </a:r>
          </a:p>
          <a:p>
            <a:pPr algn="just">
              <a:lnSpc>
                <a:spcPts val="3959"/>
              </a:lnSpc>
            </a:pPr>
            <a:r>
              <a:rPr lang="en-US" sz="2639" b="1" dirty="0">
                <a:solidFill>
                  <a:srgbClr val="000000"/>
                </a:solidFill>
                <a:latin typeface="Nunito Bold"/>
                <a:ea typeface="Nunito Bold"/>
                <a:cs typeface="Nunito Bold"/>
                <a:sym typeface="Nunito Bold"/>
              </a:rPr>
              <a:t>B2. </a:t>
            </a:r>
            <a:r>
              <a:rPr lang="en-US" sz="2639" b="1" dirty="0" err="1">
                <a:solidFill>
                  <a:srgbClr val="000000"/>
                </a:solidFill>
                <a:latin typeface="Nunito Bold"/>
                <a:ea typeface="Nunito Bold"/>
                <a:cs typeface="Nunito Bold"/>
                <a:sym typeface="Nunito Bold"/>
              </a:rPr>
              <a:t>Loại</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thuộc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tính</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với</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điều</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kiện</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xét</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phụ</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thuộc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hàm</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mà</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vế</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trái</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có</a:t>
            </a:r>
            <a:r>
              <a:rPr lang="en-US" sz="2639" b="1" dirty="0">
                <a:solidFill>
                  <a:srgbClr val="000000"/>
                </a:solidFill>
                <a:latin typeface="Nunito Bold"/>
                <a:ea typeface="Nunito Bold"/>
                <a:cs typeface="Nunito Bold"/>
                <a:sym typeface="Nunito Bold"/>
              </a:rPr>
              <a:t> 1 </a:t>
            </a:r>
            <a:r>
              <a:rPr lang="en-US" sz="2639" b="1" dirty="0" err="1">
                <a:solidFill>
                  <a:srgbClr val="000000"/>
                </a:solidFill>
                <a:latin typeface="Nunito Bold"/>
                <a:ea typeface="Nunito Bold"/>
                <a:cs typeface="Nunito Bold"/>
                <a:sym typeface="Nunito Bold"/>
              </a:rPr>
              <a:t>thuộc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tính</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 D -&gt; M: </a:t>
            </a:r>
            <a:r>
              <a:rPr lang="en-US" sz="2639" b="1" dirty="0" err="1">
                <a:solidFill>
                  <a:srgbClr val="000000"/>
                </a:solidFill>
                <a:latin typeface="Nunito Bold"/>
                <a:ea typeface="Nunito Bold"/>
                <a:cs typeface="Nunito Bold"/>
                <a:sym typeface="Nunito Bold"/>
              </a:rPr>
              <a:t>đã</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thỏa</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mãn</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xét</a:t>
            </a:r>
            <a:r>
              <a:rPr lang="en-US" sz="2639" b="1" dirty="0">
                <a:solidFill>
                  <a:srgbClr val="000000"/>
                </a:solidFill>
                <a:latin typeface="Nunito Bold"/>
                <a:ea typeface="Nunito Bold"/>
                <a:cs typeface="Nunito Bold"/>
                <a:sym typeface="Nunito Bold"/>
              </a:rPr>
              <a:t>)</a:t>
            </a:r>
          </a:p>
          <a:p>
            <a:pPr algn="just">
              <a:lnSpc>
                <a:spcPts val="3959"/>
              </a:lnSpc>
            </a:pPr>
            <a:r>
              <a:rPr lang="en-US" sz="2639" b="1" dirty="0">
                <a:solidFill>
                  <a:srgbClr val="000000"/>
                </a:solidFill>
                <a:latin typeface="Nunito Bold"/>
                <a:ea typeface="Nunito Bold"/>
                <a:cs typeface="Nunito Bold"/>
                <a:sym typeface="Nunito Bold"/>
              </a:rPr>
              <a:t> - </a:t>
            </a:r>
            <a:r>
              <a:rPr lang="en-US" sz="2639" b="1" dirty="0" err="1">
                <a:solidFill>
                  <a:srgbClr val="000000"/>
                </a:solidFill>
                <a:latin typeface="Nunito Bold"/>
                <a:ea typeface="Nunito Bold"/>
                <a:cs typeface="Nunito Bold"/>
                <a:sym typeface="Nunito Bold"/>
              </a:rPr>
              <a:t>Xét</a:t>
            </a:r>
            <a:r>
              <a:rPr lang="en-US" sz="2639" b="1" dirty="0">
                <a:solidFill>
                  <a:srgbClr val="000000"/>
                </a:solidFill>
                <a:latin typeface="Nunito Bold"/>
                <a:ea typeface="Nunito Bold"/>
                <a:cs typeface="Nunito Bold"/>
                <a:sym typeface="Nunito Bold"/>
              </a:rPr>
              <a:t> f {SI -&gt; D}</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F ,</a:t>
            </a:r>
          </a:p>
          <a:p>
            <a:pPr algn="just">
              <a:lnSpc>
                <a:spcPts val="3959"/>
              </a:lnSpc>
            </a:pPr>
            <a:r>
              <a:rPr lang="en-US" sz="2639" b="1" dirty="0">
                <a:solidFill>
                  <a:srgbClr val="000000"/>
                </a:solidFill>
                <a:latin typeface="Nunito Bold"/>
                <a:ea typeface="Nunito Bold"/>
                <a:cs typeface="Nunito Bold"/>
                <a:sym typeface="Nunito Bold"/>
              </a:rPr>
              <a:t>· {S}+ = {S} do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D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I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{I}+ = {I} do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D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S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 </a:t>
            </a:r>
            <a:r>
              <a:rPr lang="en-US" sz="2639" b="1" dirty="0" err="1">
                <a:solidFill>
                  <a:srgbClr val="000000"/>
                </a:solidFill>
                <a:latin typeface="Nunito Bold"/>
                <a:ea typeface="Nunito Bold"/>
                <a:cs typeface="Nunito Bold"/>
                <a:sym typeface="Nunito Bold"/>
              </a:rPr>
              <a:t>Xét</a:t>
            </a:r>
            <a:r>
              <a:rPr lang="en-US" sz="2639" b="1" dirty="0">
                <a:solidFill>
                  <a:srgbClr val="000000"/>
                </a:solidFill>
                <a:latin typeface="Nunito Bold"/>
                <a:ea typeface="Nunito Bold"/>
                <a:cs typeface="Nunito Bold"/>
                <a:sym typeface="Nunito Bold"/>
              </a:rPr>
              <a:t> f {SI -&gt; M}</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F,</a:t>
            </a:r>
          </a:p>
          <a:p>
            <a:pPr algn="just">
              <a:lnSpc>
                <a:spcPts val="3959"/>
              </a:lnSpc>
            </a:pPr>
            <a:r>
              <a:rPr lang="en-US" sz="2639" b="1" dirty="0">
                <a:solidFill>
                  <a:srgbClr val="000000"/>
                </a:solidFill>
                <a:latin typeface="Nunito Bold"/>
                <a:ea typeface="Nunito Bold"/>
                <a:cs typeface="Nunito Bold"/>
                <a:sym typeface="Nunito Bold"/>
              </a:rPr>
              <a:t>· {S}+ = {S} do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M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I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{I}+ = {I} do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M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S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a:t>
            </a:r>
          </a:p>
          <a:p>
            <a:pPr algn="just">
              <a:lnSpc>
                <a:spcPts val="3464"/>
              </a:lnSpc>
            </a:pPr>
            <a:endParaRPr lang="en-US" sz="2639" b="1" dirty="0">
              <a:solidFill>
                <a:srgbClr val="000000"/>
              </a:solidFill>
              <a:latin typeface="Nunito Bold"/>
              <a:ea typeface="Nunito Bold"/>
              <a:cs typeface="Nunito Bold"/>
              <a:sym typeface="Nunito Bold"/>
            </a:endParaRPr>
          </a:p>
        </p:txBody>
      </p:sp>
      <p:sp>
        <p:nvSpPr>
          <p:cNvPr id="22" name="TextBox 22"/>
          <p:cNvSpPr txBox="1"/>
          <p:nvPr/>
        </p:nvSpPr>
        <p:spPr>
          <a:xfrm>
            <a:off x="10533301" y="3162465"/>
            <a:ext cx="6725999" cy="4541884"/>
          </a:xfrm>
          <a:prstGeom prst="rect">
            <a:avLst/>
          </a:prstGeom>
        </p:spPr>
        <p:txBody>
          <a:bodyPr wrap="square" lIns="0" tIns="0" rIns="0" bIns="0" rtlCol="0" anchor="t">
            <a:spAutoFit/>
          </a:bodyPr>
          <a:lstStyle/>
          <a:p>
            <a:pPr algn="just">
              <a:lnSpc>
                <a:spcPts val="3959"/>
              </a:lnSpc>
            </a:pPr>
            <a:endParaRPr dirty="0"/>
          </a:p>
          <a:p>
            <a:pPr algn="just">
              <a:lnSpc>
                <a:spcPts val="3959"/>
              </a:lnSpc>
            </a:pP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Xét</a:t>
            </a:r>
            <a:r>
              <a:rPr lang="en-US" sz="2639" b="1" dirty="0">
                <a:solidFill>
                  <a:srgbClr val="000000"/>
                </a:solidFill>
                <a:latin typeface="Nunito Bold"/>
                <a:ea typeface="Nunito Bold"/>
                <a:cs typeface="Nunito Bold"/>
                <a:sym typeface="Nunito Bold"/>
              </a:rPr>
              <a:t> f {SD -&gt; M}</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F,</a:t>
            </a:r>
          </a:p>
          <a:p>
            <a:pPr algn="just">
              <a:lnSpc>
                <a:spcPts val="3959"/>
              </a:lnSpc>
            </a:pPr>
            <a:r>
              <a:rPr lang="en-US" sz="2639" b="1" dirty="0">
                <a:solidFill>
                  <a:srgbClr val="000000"/>
                </a:solidFill>
                <a:latin typeface="Nunito Bold"/>
                <a:ea typeface="Nunito Bold"/>
                <a:cs typeface="Nunito Bold"/>
                <a:sym typeface="Nunito Bold"/>
              </a:rPr>
              <a:t>· {S}+ = {S} do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M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D </a:t>
            </a:r>
            <a:r>
              <a:rPr lang="en-US" sz="2639" b="1" dirty="0" err="1">
                <a:solidFill>
                  <a:srgbClr val="000000"/>
                </a:solidFill>
                <a:latin typeface="Nunito Bold"/>
                <a:ea typeface="Nunito Bold"/>
                <a:cs typeface="Nunito Bold"/>
                <a:sym typeface="Nunito Bold"/>
              </a:rPr>
              <a:t>không</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 {D}+ = {DM} do </a:t>
            </a:r>
            <a:r>
              <a:rPr lang="en-US" sz="2639" b="1" dirty="0" err="1">
                <a:solidFill>
                  <a:srgbClr val="000000"/>
                </a:solidFill>
                <a:latin typeface="Nunito Bold"/>
                <a:ea typeface="Nunito Bold"/>
                <a:cs typeface="Nunito Bold"/>
                <a:sym typeface="Nunito Bold"/>
              </a:rPr>
              <a:t>chứa</a:t>
            </a:r>
            <a:r>
              <a:rPr lang="en-US" sz="2639" b="1" dirty="0">
                <a:solidFill>
                  <a:srgbClr val="000000"/>
                </a:solidFill>
                <a:latin typeface="Nunito Bold"/>
                <a:ea typeface="Nunito Bold"/>
                <a:cs typeface="Nunito Bold"/>
                <a:sym typeface="Nunito Bold"/>
              </a:rPr>
              <a:t> M </a:t>
            </a:r>
            <a:r>
              <a:rPr lang="en-US" sz="2639" b="1" dirty="0" err="1">
                <a:solidFill>
                  <a:srgbClr val="000000"/>
                </a:solidFill>
                <a:latin typeface="Nunito Bold"/>
                <a:ea typeface="Nunito Bold"/>
                <a:cs typeface="Nunito Bold"/>
                <a:sym typeface="Nunito Bold"/>
              </a:rPr>
              <a:t>nên</a:t>
            </a:r>
            <a:r>
              <a:rPr lang="en-US" sz="2639" b="1" dirty="0">
                <a:solidFill>
                  <a:srgbClr val="000000"/>
                </a:solidFill>
                <a:latin typeface="Nunito Bold"/>
                <a:ea typeface="Nunito Bold"/>
                <a:cs typeface="Nunito Bold"/>
                <a:sym typeface="Nunito Bold"/>
              </a:rPr>
              <a:t> S </a:t>
            </a:r>
            <a:r>
              <a:rPr lang="en-US" sz="2639" b="1" dirty="0" err="1">
                <a:solidFill>
                  <a:srgbClr val="000000"/>
                </a:solidFill>
                <a:latin typeface="Nunito Bold"/>
                <a:ea typeface="Nunito Bold"/>
                <a:cs typeface="Nunito Bold"/>
                <a:sym typeface="Nunito Bold"/>
              </a:rPr>
              <a:t>dư</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thừa</a:t>
            </a:r>
            <a:endParaRPr lang="en-US" sz="2639" b="1" dirty="0">
              <a:solidFill>
                <a:srgbClr val="000000"/>
              </a:solidFill>
              <a:latin typeface="Nunito Bold"/>
              <a:ea typeface="Nunito Bold"/>
              <a:cs typeface="Nunito Bold"/>
              <a:sym typeface="Nunito Bold"/>
            </a:endParaRPr>
          </a:p>
          <a:p>
            <a:pPr algn="just">
              <a:lnSpc>
                <a:spcPts val="3959"/>
              </a:lnSpc>
            </a:pPr>
            <a:r>
              <a:rPr lang="en-US" sz="2639" b="1" dirty="0">
                <a:solidFill>
                  <a:srgbClr val="000000"/>
                </a:solidFill>
                <a:latin typeface="Nunito Bold"/>
                <a:ea typeface="Nunito Bold"/>
                <a:cs typeface="Nunito Bold"/>
                <a:sym typeface="Nunito Bold"/>
              </a:rPr>
              <a:t>=&gt; f </a:t>
            </a:r>
            <a:r>
              <a:rPr lang="en-US" sz="2639" b="1" dirty="0" err="1">
                <a:solidFill>
                  <a:srgbClr val="000000"/>
                </a:solidFill>
                <a:latin typeface="Nunito Bold"/>
                <a:ea typeface="Nunito Bold"/>
                <a:cs typeface="Nunito Bold"/>
                <a:sym typeface="Nunito Bold"/>
              </a:rPr>
              <a:t>sau</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khi</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loại</a:t>
            </a:r>
            <a:r>
              <a:rPr lang="en-US" sz="2639" b="1" dirty="0">
                <a:solidFill>
                  <a:srgbClr val="000000"/>
                </a:solidFill>
                <a:latin typeface="Nunito Bold"/>
                <a:ea typeface="Nunito Bold"/>
                <a:cs typeface="Nunito Bold"/>
                <a:sym typeface="Nunito Bold"/>
              </a:rPr>
              <a:t>: {D -&gt; M}</a:t>
            </a:r>
          </a:p>
          <a:p>
            <a:pPr algn="just">
              <a:lnSpc>
                <a:spcPts val="3959"/>
              </a:lnSpc>
            </a:pPr>
            <a:r>
              <a:rPr lang="en-US" sz="2639" b="1" dirty="0" err="1">
                <a:solidFill>
                  <a:srgbClr val="000000"/>
                </a:solidFill>
                <a:latin typeface="Nunito Bold"/>
                <a:ea typeface="Nunito Bold"/>
                <a:cs typeface="Nunito Bold"/>
                <a:sym typeface="Nunito Bold"/>
              </a:rPr>
              <a:t>Vậy</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kết</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thúc</a:t>
            </a:r>
            <a:r>
              <a:rPr lang="en-US" sz="2639" b="1" dirty="0">
                <a:solidFill>
                  <a:srgbClr val="000000"/>
                </a:solidFill>
                <a:latin typeface="Nunito Bold"/>
                <a:ea typeface="Nunito Bold"/>
                <a:cs typeface="Nunito Bold"/>
                <a:sym typeface="Nunito Bold"/>
              </a:rPr>
              <a:t> </a:t>
            </a:r>
            <a:r>
              <a:rPr lang="en-US" sz="2639" b="1" dirty="0" err="1">
                <a:solidFill>
                  <a:srgbClr val="000000"/>
                </a:solidFill>
                <a:latin typeface="Nunito Bold"/>
                <a:ea typeface="Nunito Bold"/>
                <a:cs typeface="Nunito Bold"/>
                <a:sym typeface="Nunito Bold"/>
              </a:rPr>
              <a:t>bước</a:t>
            </a:r>
            <a:r>
              <a:rPr lang="en-US" sz="2639" b="1" dirty="0">
                <a:solidFill>
                  <a:srgbClr val="000000"/>
                </a:solidFill>
                <a:latin typeface="Nunito Bold"/>
                <a:ea typeface="Nunito Bold"/>
                <a:cs typeface="Nunito Bold"/>
                <a:sym typeface="Nunito Bold"/>
              </a:rPr>
              <a:t> 2: G: {D -&gt; M, SI -&gt; D, SI -&gt; M, D -&gt; M} = {D -&gt; M, SI -&gt; D, SI -&gt; M}</a:t>
            </a:r>
          </a:p>
          <a:p>
            <a:pPr algn="just">
              <a:lnSpc>
                <a:spcPts val="3464"/>
              </a:lnSpc>
            </a:pPr>
            <a:endParaRPr lang="en-US" sz="2639" b="1" dirty="0">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362169" y="1876569"/>
            <a:ext cx="17208206" cy="8222175"/>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2152325"/>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1543834" y="3139750"/>
            <a:ext cx="15852201" cy="5166196"/>
          </a:xfrm>
          <a:prstGeom prst="rect">
            <a:avLst/>
          </a:prstGeom>
        </p:spPr>
        <p:txBody>
          <a:bodyPr lIns="0" tIns="0" rIns="0" bIns="0" rtlCol="0" anchor="t">
            <a:spAutoFit/>
          </a:bodyPr>
          <a:lstStyle/>
          <a:p>
            <a:pPr algn="just">
              <a:lnSpc>
                <a:spcPts val="4644"/>
              </a:lnSpc>
            </a:pPr>
            <a:r>
              <a:rPr lang="en-US" sz="3096" b="1">
                <a:solidFill>
                  <a:srgbClr val="000000"/>
                </a:solidFill>
                <a:latin typeface="Nunito Bold"/>
                <a:ea typeface="Nunito Bold"/>
                <a:cs typeface="Nunito Bold"/>
                <a:sym typeface="Nunito Bold"/>
              </a:rPr>
              <a:t>B3: Loại khỏi G các phụ thuộc hàm dư thừa</a:t>
            </a:r>
          </a:p>
          <a:p>
            <a:pPr algn="just">
              <a:lnSpc>
                <a:spcPts val="4644"/>
              </a:lnSpc>
            </a:pPr>
            <a:r>
              <a:rPr lang="en-US" sz="3096" b="1">
                <a:solidFill>
                  <a:srgbClr val="000000"/>
                </a:solidFill>
                <a:latin typeface="Nunito Bold"/>
                <a:ea typeface="Nunito Bold"/>
                <a:cs typeface="Nunito Bold"/>
                <a:sym typeface="Nunito Bold"/>
              </a:rPr>
              <a:t>- Xét D -&gt; M G (không thừa, vì sau khi loại, không thể suy diễn được từ G)</a:t>
            </a:r>
          </a:p>
          <a:p>
            <a:pPr algn="just">
              <a:lnSpc>
                <a:spcPts val="4644"/>
              </a:lnSpc>
            </a:pPr>
            <a:r>
              <a:rPr lang="en-US" sz="3096" b="1">
                <a:solidFill>
                  <a:srgbClr val="000000"/>
                </a:solidFill>
                <a:latin typeface="Nunito Bold"/>
                <a:ea typeface="Nunito Bold"/>
                <a:cs typeface="Nunito Bold"/>
                <a:sym typeface="Nunito Bold"/>
              </a:rPr>
              <a:t>- Xét SI -&gt; D G (không thừa, vì sau khi loại, không thể suy diễn được từ G)</a:t>
            </a:r>
          </a:p>
          <a:p>
            <a:pPr algn="just">
              <a:lnSpc>
                <a:spcPts val="4644"/>
              </a:lnSpc>
            </a:pPr>
            <a:r>
              <a:rPr lang="en-US" sz="3096" b="1">
                <a:solidFill>
                  <a:srgbClr val="000000"/>
                </a:solidFill>
                <a:latin typeface="Nunito Bold"/>
                <a:ea typeface="Nunito Bold"/>
                <a:cs typeface="Nunito Bold"/>
                <a:sym typeface="Nunito Bold"/>
              </a:rPr>
              <a:t>- Xét SI -&gt; M G, có {SI -&gt; D, D -&gt; M} |= SI -&gt; M (bắc cầu)</a:t>
            </a:r>
          </a:p>
          <a:p>
            <a:pPr algn="just">
              <a:lnSpc>
                <a:spcPts val="4644"/>
              </a:lnSpc>
            </a:pPr>
            <a:r>
              <a:rPr lang="en-US" sz="3096" b="1">
                <a:solidFill>
                  <a:srgbClr val="000000"/>
                </a:solidFill>
                <a:latin typeface="Nunito Bold"/>
                <a:ea typeface="Nunito Bold"/>
                <a:cs typeface="Nunito Bold"/>
                <a:sym typeface="Nunito Bold"/>
              </a:rPr>
              <a:t>=&gt; SI -&gt; M dư thừa</a:t>
            </a:r>
          </a:p>
          <a:p>
            <a:pPr algn="just">
              <a:lnSpc>
                <a:spcPts val="4644"/>
              </a:lnSpc>
            </a:pPr>
            <a:r>
              <a:rPr lang="en-US" sz="3096" b="1">
                <a:solidFill>
                  <a:srgbClr val="000000"/>
                </a:solidFill>
                <a:latin typeface="Nunito Bold"/>
                <a:ea typeface="Nunito Bold"/>
                <a:cs typeface="Nunito Bold"/>
                <a:sym typeface="Nunito Bold"/>
              </a:rPr>
              <a:t>Vậy phủ tối thiểu của F là: { D -&gt; M, SI -&gt; D}</a:t>
            </a:r>
          </a:p>
          <a:p>
            <a:pPr algn="just">
              <a:lnSpc>
                <a:spcPts val="4644"/>
              </a:lnSpc>
            </a:pPr>
            <a:endParaRPr lang="en-US" sz="3096" b="1">
              <a:solidFill>
                <a:srgbClr val="000000"/>
              </a:solidFill>
              <a:latin typeface="Nunito Bold"/>
              <a:ea typeface="Nunito Bold"/>
              <a:cs typeface="Nunito Bold"/>
              <a:sym typeface="Nunito Bold"/>
            </a:endParaRPr>
          </a:p>
          <a:p>
            <a:pPr algn="just">
              <a:lnSpc>
                <a:spcPts val="4123"/>
              </a:lnSpc>
            </a:pPr>
            <a:endParaRPr lang="en-US" sz="3096" b="1">
              <a:solidFill>
                <a:srgbClr val="000000"/>
              </a:solidFill>
              <a:latin typeface="Nunito Bold"/>
              <a:ea typeface="Nunito Bold"/>
              <a:cs typeface="Nunito Bold"/>
              <a:sym typeface="Nunito Bold"/>
            </a:endParaRPr>
          </a:p>
          <a:p>
            <a:pPr algn="just">
              <a:lnSpc>
                <a:spcPts val="4818"/>
              </a:lnSpc>
            </a:pPr>
            <a:endParaRPr lang="en-US" sz="3096" b="1">
              <a:solidFill>
                <a:srgbClr val="000000"/>
              </a:solidFill>
              <a:latin typeface="Nunito Bold"/>
              <a:ea typeface="Nunito Bold"/>
              <a:cs typeface="Nunito Bold"/>
              <a:sym typeface="Nunito Bold"/>
            </a:endParaRPr>
          </a:p>
        </p:txBody>
      </p:sp>
      <p:sp>
        <p:nvSpPr>
          <p:cNvPr id="20" name="Freeform 20"/>
          <p:cNvSpPr/>
          <p:nvPr/>
        </p:nvSpPr>
        <p:spPr>
          <a:xfrm flipH="1">
            <a:off x="15240394" y="445590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717625" y="403012"/>
            <a:ext cx="16852750" cy="1301257"/>
            <a:chOff x="0" y="0"/>
            <a:chExt cx="6147929" cy="474702"/>
          </a:xfrm>
        </p:grpSpPr>
        <p:sp>
          <p:nvSpPr>
            <p:cNvPr id="4" name="Freeform 4"/>
            <p:cNvSpPr/>
            <p:nvPr/>
          </p:nvSpPr>
          <p:spPr>
            <a:xfrm>
              <a:off x="0" y="0"/>
              <a:ext cx="6147929" cy="474702"/>
            </a:xfrm>
            <a:custGeom>
              <a:avLst/>
              <a:gdLst/>
              <a:ahLst/>
              <a:cxnLst/>
              <a:rect l="l" t="t" r="r" b="b"/>
              <a:pathLst>
                <a:path w="6147929" h="474702">
                  <a:moveTo>
                    <a:pt x="0" y="0"/>
                  </a:moveTo>
                  <a:lnTo>
                    <a:pt x="6147929" y="0"/>
                  </a:lnTo>
                  <a:lnTo>
                    <a:pt x="6147929" y="474702"/>
                  </a:lnTo>
                  <a:lnTo>
                    <a:pt x="0" y="474702"/>
                  </a:lnTo>
                  <a:close/>
                </a:path>
              </a:pathLst>
            </a:custGeom>
            <a:solidFill>
              <a:srgbClr val="FFFFFF"/>
            </a:solidFill>
          </p:spPr>
        </p:sp>
      </p:grpSp>
      <p:grpSp>
        <p:nvGrpSpPr>
          <p:cNvPr id="5" name="Group 5"/>
          <p:cNvGrpSpPr/>
          <p:nvPr/>
        </p:nvGrpSpPr>
        <p:grpSpPr>
          <a:xfrm>
            <a:off x="291078" y="1704269"/>
            <a:ext cx="17568812" cy="8394475"/>
            <a:chOff x="0" y="0"/>
            <a:chExt cx="4935689" cy="2358299"/>
          </a:xfrm>
        </p:grpSpPr>
        <p:sp>
          <p:nvSpPr>
            <p:cNvPr id="6" name="Freeform 6"/>
            <p:cNvSpPr/>
            <p:nvPr/>
          </p:nvSpPr>
          <p:spPr>
            <a:xfrm>
              <a:off x="0" y="0"/>
              <a:ext cx="4935689" cy="2358299"/>
            </a:xfrm>
            <a:custGeom>
              <a:avLst/>
              <a:gdLst/>
              <a:ahLst/>
              <a:cxnLst/>
              <a:rect l="l" t="t" r="r" b="b"/>
              <a:pathLst>
                <a:path w="4935689" h="2358299">
                  <a:moveTo>
                    <a:pt x="0" y="0"/>
                  </a:moveTo>
                  <a:lnTo>
                    <a:pt x="4935689" y="0"/>
                  </a:lnTo>
                  <a:lnTo>
                    <a:pt x="4935689" y="2358299"/>
                  </a:lnTo>
                  <a:lnTo>
                    <a:pt x="0" y="2358299"/>
                  </a:lnTo>
                  <a:close/>
                </a:path>
              </a:pathLst>
            </a:custGeom>
            <a:solidFill>
              <a:srgbClr val="FFFFFF"/>
            </a:solidFill>
          </p:spPr>
        </p:sp>
      </p:grpSp>
      <p:sp>
        <p:nvSpPr>
          <p:cNvPr id="7" name="Freeform 7"/>
          <p:cNvSpPr/>
          <p:nvPr/>
        </p:nvSpPr>
        <p:spPr>
          <a:xfrm rot="-203414">
            <a:off x="17135713" y="349875"/>
            <a:ext cx="417336" cy="598331"/>
          </a:xfrm>
          <a:custGeom>
            <a:avLst/>
            <a:gdLst/>
            <a:ahLst/>
            <a:cxnLst/>
            <a:rect l="l" t="t" r="r" b="b"/>
            <a:pathLst>
              <a:path w="417336" h="598331">
                <a:moveTo>
                  <a:pt x="0" y="0"/>
                </a:moveTo>
                <a:lnTo>
                  <a:pt x="417335" y="0"/>
                </a:lnTo>
                <a:lnTo>
                  <a:pt x="417335"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9908900" y="3235000"/>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0" name="Group 10"/>
          <p:cNvGrpSpPr/>
          <p:nvPr/>
        </p:nvGrpSpPr>
        <p:grpSpPr>
          <a:xfrm>
            <a:off x="10055579" y="7995212"/>
            <a:ext cx="121908" cy="12190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2" name="TextBox 12"/>
          <p:cNvSpPr txBox="1"/>
          <p:nvPr/>
        </p:nvSpPr>
        <p:spPr>
          <a:xfrm>
            <a:off x="760166" y="572628"/>
            <a:ext cx="16767669" cy="952500"/>
          </a:xfrm>
          <a:prstGeom prst="rect">
            <a:avLst/>
          </a:prstGeom>
        </p:spPr>
        <p:txBody>
          <a:bodyPr lIns="0" tIns="0" rIns="0" bIns="0" rtlCol="0" anchor="t">
            <a:spAutoFit/>
          </a:bodyPr>
          <a:lstStyle/>
          <a:p>
            <a:pPr algn="ctr">
              <a:lnSpc>
                <a:spcPts val="7440"/>
              </a:lnSpc>
            </a:pPr>
            <a:r>
              <a:rPr lang="en-US" sz="6200" b="1">
                <a:solidFill>
                  <a:srgbClr val="003EA8"/>
                </a:solidFill>
                <a:latin typeface="Nunito Bold"/>
                <a:ea typeface="Nunito Bold"/>
                <a:cs typeface="Nunito Bold"/>
                <a:sym typeface="Nunito Bold"/>
              </a:rPr>
              <a:t>Phần B - Chuẩn hóa cơ sở dữ liệu </a:t>
            </a:r>
          </a:p>
        </p:txBody>
      </p:sp>
      <p:sp>
        <p:nvSpPr>
          <p:cNvPr id="13" name="Freeform 13"/>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100645" y="1936044"/>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Trần Sông Lam</a:t>
            </a:r>
          </a:p>
        </p:txBody>
      </p:sp>
      <p:sp>
        <p:nvSpPr>
          <p:cNvPr id="15" name="Freeform 15"/>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181131">
            <a:off x="14011612" y="9382742"/>
            <a:ext cx="4765310" cy="1498907"/>
          </a:xfrm>
          <a:custGeom>
            <a:avLst/>
            <a:gdLst/>
            <a:ahLst/>
            <a:cxnLst/>
            <a:rect l="l" t="t" r="r" b="b"/>
            <a:pathLst>
              <a:path w="4765310" h="1498907">
                <a:moveTo>
                  <a:pt x="0" y="0"/>
                </a:moveTo>
                <a:lnTo>
                  <a:pt x="4765310" y="0"/>
                </a:lnTo>
                <a:lnTo>
                  <a:pt x="4765310" y="1498906"/>
                </a:lnTo>
                <a:lnTo>
                  <a:pt x="0" y="1498906"/>
                </a:lnTo>
                <a:lnTo>
                  <a:pt x="0" y="0"/>
                </a:lnTo>
                <a:close/>
              </a:path>
            </a:pathLst>
          </a:custGeom>
          <a:blipFill>
            <a:blip r:embed="rId7">
              <a:alphaModFix amt="89000"/>
              <a:extLst>
                <a:ext uri="{96DAC541-7B7A-43D3-8B79-37D633B846F1}">
                  <asvg:svgBlip xmlns:asvg="http://schemas.microsoft.com/office/drawing/2016/SVG/main" r:embed="rId8"/>
                </a:ext>
              </a:extLst>
            </a:blip>
            <a:stretch>
              <a:fillRect/>
            </a:stretch>
          </a:blipFill>
        </p:spPr>
      </p:sp>
      <p:sp>
        <p:nvSpPr>
          <p:cNvPr id="17" name="Freeform 17"/>
          <p:cNvSpPr/>
          <p:nvPr/>
        </p:nvSpPr>
        <p:spPr>
          <a:xfrm rot="-203414">
            <a:off x="17050632" y="2408784"/>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flipH="1">
            <a:off x="15868315" y="6926740"/>
            <a:ext cx="2329981" cy="3172004"/>
          </a:xfrm>
          <a:custGeom>
            <a:avLst/>
            <a:gdLst/>
            <a:ahLst/>
            <a:cxnLst/>
            <a:rect l="l" t="t" r="r" b="b"/>
            <a:pathLst>
              <a:path w="2329981" h="3172004">
                <a:moveTo>
                  <a:pt x="2329981" y="0"/>
                </a:moveTo>
                <a:lnTo>
                  <a:pt x="0" y="0"/>
                </a:lnTo>
                <a:lnTo>
                  <a:pt x="0" y="3172004"/>
                </a:lnTo>
                <a:lnTo>
                  <a:pt x="2329981" y="3172004"/>
                </a:lnTo>
                <a:lnTo>
                  <a:pt x="2329981"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rot="-203414">
            <a:off x="17235060" y="8053758"/>
            <a:ext cx="321948" cy="461574"/>
          </a:xfrm>
          <a:custGeom>
            <a:avLst/>
            <a:gdLst/>
            <a:ahLst/>
            <a:cxnLst/>
            <a:rect l="l" t="t" r="r" b="b"/>
            <a:pathLst>
              <a:path w="321948" h="461574">
                <a:moveTo>
                  <a:pt x="0" y="0"/>
                </a:moveTo>
                <a:lnTo>
                  <a:pt x="321949" y="0"/>
                </a:lnTo>
                <a:lnTo>
                  <a:pt x="321949"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1100645" y="2469177"/>
            <a:ext cx="15712412" cy="4309111"/>
          </a:xfrm>
          <a:prstGeom prst="rect">
            <a:avLst/>
          </a:prstGeom>
        </p:spPr>
        <p:txBody>
          <a:bodyPr lIns="0" tIns="0" rIns="0" bIns="0" rtlCol="0" anchor="t">
            <a:spAutoFit/>
          </a:bodyPr>
          <a:lstStyle/>
          <a:p>
            <a:pPr algn="just">
              <a:lnSpc>
                <a:spcPts val="4349"/>
              </a:lnSpc>
            </a:pPr>
            <a:r>
              <a:rPr lang="en-US" sz="2899" b="1">
                <a:solidFill>
                  <a:srgbClr val="003EA8"/>
                </a:solidFill>
                <a:latin typeface="Nunito Bold"/>
                <a:ea typeface="Nunito Bold"/>
                <a:cs typeface="Nunito Bold"/>
                <a:sym typeface="Nunito Bold"/>
              </a:rPr>
              <a:t>Tổng hợp 6/ Cho lược đồ quan hệ Q(S,I,D,M)</a:t>
            </a:r>
          </a:p>
          <a:p>
            <a:pPr algn="just">
              <a:lnSpc>
                <a:spcPts val="4349"/>
              </a:lnSpc>
            </a:pPr>
            <a:r>
              <a:rPr lang="en-US" sz="2899" b="1">
                <a:solidFill>
                  <a:srgbClr val="003EA8"/>
                </a:solidFill>
                <a:latin typeface="Nunito Bold"/>
                <a:ea typeface="Nunito Bold"/>
                <a:cs typeface="Nunito Bold"/>
                <a:sym typeface="Nunito Bold"/>
              </a:rPr>
              <a:t>F = {f₁:SI → DM; f₂:SD→ M; f₃:D→ M}.   d) Xác định dạng chuẩn cao nhất của Q</a:t>
            </a: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a:p>
            <a:pPr algn="just">
              <a:lnSpc>
                <a:spcPts val="4349"/>
              </a:lnSpc>
            </a:pPr>
            <a:endParaRPr lang="en-US" sz="2899" b="1">
              <a:solidFill>
                <a:srgbClr val="003EA8"/>
              </a:solidFill>
              <a:latin typeface="Nunito Bold"/>
              <a:ea typeface="Nunito Bold"/>
              <a:cs typeface="Nunito Bold"/>
              <a:sym typeface="Nunito Bold"/>
            </a:endParaRPr>
          </a:p>
        </p:txBody>
      </p:sp>
      <p:sp>
        <p:nvSpPr>
          <p:cNvPr id="21" name="TextBox 21"/>
          <p:cNvSpPr txBox="1"/>
          <p:nvPr/>
        </p:nvSpPr>
        <p:spPr>
          <a:xfrm>
            <a:off x="1154271" y="3571801"/>
            <a:ext cx="17413377" cy="6633677"/>
          </a:xfrm>
          <a:prstGeom prst="rect">
            <a:avLst/>
          </a:prstGeom>
        </p:spPr>
        <p:txBody>
          <a:bodyPr lIns="0" tIns="0" rIns="0" bIns="0" rtlCol="0" anchor="t">
            <a:spAutoFit/>
          </a:bodyPr>
          <a:lstStyle/>
          <a:p>
            <a:pPr algn="just">
              <a:lnSpc>
                <a:spcPts val="4052"/>
              </a:lnSpc>
            </a:pPr>
            <a:r>
              <a:rPr lang="en-US" sz="2701" b="1">
                <a:solidFill>
                  <a:srgbClr val="000000"/>
                </a:solidFill>
                <a:latin typeface="Nunito Bold"/>
                <a:ea typeface="Nunito Bold"/>
                <a:cs typeface="Nunito Bold"/>
                <a:sym typeface="Nunito Bold"/>
              </a:rPr>
              <a:t>Q (S,I,D,M)</a:t>
            </a:r>
          </a:p>
          <a:p>
            <a:pPr algn="just">
              <a:lnSpc>
                <a:spcPts val="4052"/>
              </a:lnSpc>
            </a:pPr>
            <a:r>
              <a:rPr lang="en-US" sz="2701" b="1">
                <a:solidFill>
                  <a:srgbClr val="000000"/>
                </a:solidFill>
                <a:latin typeface="Nunito Bold"/>
                <a:ea typeface="Nunito Bold"/>
                <a:cs typeface="Nunito Bold"/>
                <a:sym typeface="Nunito Bold"/>
              </a:rPr>
              <a:t>F = {f₁:SI → DM; f₂:SD→ M; f₃:D→ M}</a:t>
            </a:r>
          </a:p>
          <a:p>
            <a:pPr algn="just">
              <a:lnSpc>
                <a:spcPts val="4052"/>
              </a:lnSpc>
            </a:pPr>
            <a:r>
              <a:rPr lang="en-US" sz="2701" b="1">
                <a:solidFill>
                  <a:srgbClr val="000000"/>
                </a:solidFill>
                <a:latin typeface="Nunito Bold"/>
                <a:ea typeface="Nunito Bold"/>
                <a:cs typeface="Nunito Bold"/>
                <a:sym typeface="Nunito Bold"/>
              </a:rPr>
              <a:t>- Xét chuẩn BCNF</a:t>
            </a:r>
          </a:p>
          <a:p>
            <a:pPr algn="just">
              <a:lnSpc>
                <a:spcPts val="4052"/>
              </a:lnSpc>
            </a:pPr>
            <a:r>
              <a:rPr lang="en-US" sz="2701" b="1">
                <a:solidFill>
                  <a:srgbClr val="000000"/>
                </a:solidFill>
                <a:latin typeface="Nunito Bold"/>
                <a:ea typeface="Nunito Bold"/>
                <a:cs typeface="Nunito Bold"/>
                <a:sym typeface="Nunito Bold"/>
              </a:rPr>
              <a:t>SD→ M; D→ M vi phạm do vế trái không phải là siêu khóa.  =&gt; Không đạt chuẩn BCNF</a:t>
            </a:r>
          </a:p>
          <a:p>
            <a:pPr algn="just">
              <a:lnSpc>
                <a:spcPts val="4052"/>
              </a:lnSpc>
            </a:pPr>
            <a:r>
              <a:rPr lang="en-US" sz="2701" b="1">
                <a:solidFill>
                  <a:srgbClr val="000000"/>
                </a:solidFill>
                <a:latin typeface="Nunito Bold"/>
                <a:ea typeface="Nunito Bold"/>
                <a:cs typeface="Nunito Bold"/>
                <a:sym typeface="Nunito Bold"/>
              </a:rPr>
              <a:t>- Xét chuẩn 3NF</a:t>
            </a:r>
          </a:p>
          <a:p>
            <a:pPr algn="just">
              <a:lnSpc>
                <a:spcPts val="4052"/>
              </a:lnSpc>
            </a:pPr>
            <a:r>
              <a:rPr lang="en-US" sz="2701" b="1">
                <a:solidFill>
                  <a:srgbClr val="000000"/>
                </a:solidFill>
                <a:latin typeface="Nunito Bold"/>
                <a:ea typeface="Nunito Bold"/>
                <a:cs typeface="Nunito Bold"/>
                <a:sym typeface="Nunito Bold"/>
              </a:rPr>
              <a:t>D→ M vi phạm do D không phải siêu khóa và M không là thuộc tính khóa.  =&gt; Không đạt chuẩn 3NF</a:t>
            </a:r>
          </a:p>
          <a:p>
            <a:pPr algn="just">
              <a:lnSpc>
                <a:spcPts val="4052"/>
              </a:lnSpc>
            </a:pPr>
            <a:r>
              <a:rPr lang="en-US" sz="2701" b="1">
                <a:solidFill>
                  <a:srgbClr val="000000"/>
                </a:solidFill>
                <a:latin typeface="Nunito Bold"/>
                <a:ea typeface="Nunito Bold"/>
                <a:cs typeface="Nunito Bold"/>
                <a:sym typeface="Nunito Bold"/>
              </a:rPr>
              <a:t>- Xét chuẩn 2NF</a:t>
            </a:r>
          </a:p>
          <a:p>
            <a:pPr algn="just">
              <a:lnSpc>
                <a:spcPts val="4052"/>
              </a:lnSpc>
            </a:pPr>
            <a:r>
              <a:rPr lang="en-US" sz="2701" b="1">
                <a:solidFill>
                  <a:srgbClr val="000000"/>
                </a:solidFill>
                <a:latin typeface="Nunito Bold"/>
                <a:ea typeface="Nunito Bold"/>
                <a:cs typeface="Nunito Bold"/>
                <a:sym typeface="Nunito Bold"/>
              </a:rPr>
              <a:t>SI → DM; D→ M</a:t>
            </a:r>
          </a:p>
          <a:p>
            <a:pPr algn="just">
              <a:lnSpc>
                <a:spcPts val="4052"/>
              </a:lnSpc>
            </a:pPr>
            <a:r>
              <a:rPr lang="en-US" sz="2701" b="1">
                <a:solidFill>
                  <a:srgbClr val="000000"/>
                </a:solidFill>
                <a:latin typeface="Nunito Bold"/>
                <a:ea typeface="Nunito Bold"/>
                <a:cs typeface="Nunito Bold"/>
                <a:sym typeface="Nunito Bold"/>
              </a:rPr>
              <a:t>M không phải là thuộc tính khóa</a:t>
            </a:r>
          </a:p>
          <a:p>
            <a:pPr algn="just">
              <a:lnSpc>
                <a:spcPts val="4052"/>
              </a:lnSpc>
            </a:pPr>
            <a:r>
              <a:rPr lang="en-US" sz="2701" b="1">
                <a:solidFill>
                  <a:srgbClr val="000000"/>
                </a:solidFill>
                <a:latin typeface="Nunito Bold"/>
                <a:ea typeface="Nunito Bold"/>
                <a:cs typeface="Nunito Bold"/>
                <a:sym typeface="Nunito Bold"/>
              </a:rPr>
              <a:t>M phụ thuộc vào D và D phụ thuộc vào khóa SI</a:t>
            </a:r>
          </a:p>
          <a:p>
            <a:pPr algn="just">
              <a:lnSpc>
                <a:spcPts val="4052"/>
              </a:lnSpc>
            </a:pPr>
            <a:r>
              <a:rPr lang="en-US" sz="2701" b="1">
                <a:solidFill>
                  <a:srgbClr val="000000"/>
                </a:solidFill>
                <a:latin typeface="Nunito Bold"/>
                <a:ea typeface="Nunito Bold"/>
                <a:cs typeface="Nunito Bold"/>
                <a:sym typeface="Nunito Bold"/>
              </a:rPr>
              <a:t>=&gt; Đạt chuẩn 2NF</a:t>
            </a:r>
          </a:p>
          <a:p>
            <a:pPr algn="just">
              <a:lnSpc>
                <a:spcPts val="4052"/>
              </a:lnSpc>
            </a:pPr>
            <a:r>
              <a:rPr lang="en-US" sz="2701" b="1">
                <a:solidFill>
                  <a:srgbClr val="000000"/>
                </a:solidFill>
                <a:latin typeface="Nunito Bold"/>
                <a:ea typeface="Nunito Bold"/>
                <a:cs typeface="Nunito Bold"/>
                <a:sym typeface="Nunito Bold"/>
              </a:rPr>
              <a:t>Vậy chuẩn cao nhất của Q là 2NF</a:t>
            </a:r>
          </a:p>
          <a:p>
            <a:pPr algn="just">
              <a:lnSpc>
                <a:spcPts val="3860"/>
              </a:lnSpc>
            </a:pPr>
            <a:endParaRPr lang="en-US" sz="2701" b="1">
              <a:solidFill>
                <a:srgbClr val="000000"/>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40665" y="1247660"/>
            <a:ext cx="17064876" cy="8853596"/>
            <a:chOff x="0" y="0"/>
            <a:chExt cx="4702510" cy="2439756"/>
          </a:xfrm>
        </p:grpSpPr>
        <p:sp>
          <p:nvSpPr>
            <p:cNvPr id="5" name="Freeform 5"/>
            <p:cNvSpPr/>
            <p:nvPr/>
          </p:nvSpPr>
          <p:spPr>
            <a:xfrm>
              <a:off x="0" y="0"/>
              <a:ext cx="4702510" cy="2439756"/>
            </a:xfrm>
            <a:custGeom>
              <a:avLst/>
              <a:gdLst/>
              <a:ahLst/>
              <a:cxnLst/>
              <a:rect l="l" t="t" r="r" b="b"/>
              <a:pathLst>
                <a:path w="4702510" h="2439756">
                  <a:moveTo>
                    <a:pt x="0" y="0"/>
                  </a:moveTo>
                  <a:lnTo>
                    <a:pt x="4702510" y="0"/>
                  </a:lnTo>
                  <a:lnTo>
                    <a:pt x="4702510" y="2439756"/>
                  </a:lnTo>
                  <a:lnTo>
                    <a:pt x="0" y="2439756"/>
                  </a:lnTo>
                  <a:close/>
                </a:path>
              </a:pathLst>
            </a:custGeom>
            <a:solidFill>
              <a:srgbClr val="FFFFFF"/>
            </a:solidFill>
          </p:spPr>
        </p:sp>
      </p:grpSp>
      <p:sp>
        <p:nvSpPr>
          <p:cNvPr id="6" name="Freeform 6"/>
          <p:cNvSpPr/>
          <p:nvPr/>
        </p:nvSpPr>
        <p:spPr>
          <a:xfrm>
            <a:off x="-742853" y="7305859"/>
            <a:ext cx="3646656" cy="2981141"/>
          </a:xfrm>
          <a:custGeom>
            <a:avLst/>
            <a:gdLst/>
            <a:ahLst/>
            <a:cxnLst/>
            <a:rect l="l" t="t" r="r" b="b"/>
            <a:pathLst>
              <a:path w="3646656" h="2981141">
                <a:moveTo>
                  <a:pt x="0" y="0"/>
                </a:moveTo>
                <a:lnTo>
                  <a:pt x="3646657" y="0"/>
                </a:lnTo>
                <a:lnTo>
                  <a:pt x="3646657" y="2981141"/>
                </a:lnTo>
                <a:lnTo>
                  <a:pt x="0" y="2981141"/>
                </a:lnTo>
                <a:lnTo>
                  <a:pt x="0" y="0"/>
                </a:lnTo>
                <a:close/>
              </a:path>
            </a:pathLst>
          </a:custGeom>
          <a:blipFill>
            <a:blip r:embed="rId5"/>
            <a:stretch>
              <a:fillRect/>
            </a:stretch>
          </a:blipFill>
        </p:spPr>
      </p:sp>
      <p:sp>
        <p:nvSpPr>
          <p:cNvPr id="7" name="Freeform 7"/>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462188" y="872837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653425" y="3496428"/>
            <a:ext cx="13096905" cy="7415849"/>
          </a:xfrm>
          <a:prstGeom prst="rect">
            <a:avLst/>
          </a:prstGeom>
        </p:spPr>
        <p:txBody>
          <a:bodyPr lIns="0" tIns="0" rIns="0" bIns="0" rtlCol="0" anchor="t">
            <a:spAutoFit/>
          </a:bodyPr>
          <a:lstStyle/>
          <a:p>
            <a:pPr algn="l">
              <a:lnSpc>
                <a:spcPts val="3902"/>
              </a:lnSpc>
            </a:pPr>
            <a:r>
              <a:rPr lang="en-US" sz="2787" b="1" dirty="0">
                <a:solidFill>
                  <a:srgbClr val="ED1C24"/>
                </a:solidFill>
                <a:latin typeface="Nunito Bold"/>
                <a:ea typeface="Nunito Bold"/>
                <a:cs typeface="Nunito Bold"/>
                <a:sym typeface="Nunito Bold"/>
              </a:rPr>
              <a:t>GIẢI</a:t>
            </a:r>
          </a:p>
          <a:p>
            <a:pPr algn="l">
              <a:lnSpc>
                <a:spcPts val="3902"/>
              </a:lnSpc>
            </a:pPr>
            <a:r>
              <a:rPr lang="en-US" sz="2787" b="1" dirty="0">
                <a:solidFill>
                  <a:srgbClr val="00053D"/>
                </a:solidFill>
                <a:latin typeface="Nunito Bold"/>
                <a:ea typeface="Nunito Bold"/>
                <a:cs typeface="Nunito Bold"/>
                <a:sym typeface="Nunito Bold"/>
              </a:rPr>
              <a:t>a. F={AB→E;AG→I;BE→I;E→G;GI→ H} </a:t>
            </a:r>
          </a:p>
          <a:p>
            <a:pPr algn="l">
              <a:lnSpc>
                <a:spcPts val="3902"/>
              </a:lnSpc>
              <a:spcBef>
                <a:spcPct val="0"/>
              </a:spcBef>
            </a:pPr>
            <a:r>
              <a:rPr lang="en-US" sz="2787" b="1" dirty="0" err="1">
                <a:solidFill>
                  <a:srgbClr val="00053D"/>
                </a:solidFill>
                <a:latin typeface="Nunito Bold"/>
                <a:ea typeface="Nunito Bold"/>
                <a:cs typeface="Nunito Bold"/>
                <a:sym typeface="Nunito Bold"/>
              </a:rPr>
              <a:t>Chứng</a:t>
            </a:r>
            <a:r>
              <a:rPr lang="en-US" sz="2787" b="1" dirty="0">
                <a:solidFill>
                  <a:srgbClr val="00053D"/>
                </a:solidFill>
                <a:latin typeface="Nunito Bold"/>
                <a:ea typeface="Nunito Bold"/>
                <a:cs typeface="Nunito Bold"/>
                <a:sym typeface="Nunito Bold"/>
              </a:rPr>
              <a:t> </a:t>
            </a:r>
            <a:r>
              <a:rPr lang="en-US" sz="2787" b="1" dirty="0" err="1">
                <a:solidFill>
                  <a:srgbClr val="00053D"/>
                </a:solidFill>
                <a:latin typeface="Nunito Bold"/>
                <a:ea typeface="Nunito Bold"/>
                <a:cs typeface="Nunito Bold"/>
                <a:sym typeface="Nunito Bold"/>
              </a:rPr>
              <a:t>minh</a:t>
            </a:r>
            <a:r>
              <a:rPr lang="en-US" sz="2787" b="1" dirty="0">
                <a:solidFill>
                  <a:srgbClr val="00053D"/>
                </a:solidFill>
                <a:latin typeface="Nunito Bold"/>
                <a:ea typeface="Nunito Bold"/>
                <a:cs typeface="Nunito Bold"/>
                <a:sym typeface="Nunito Bold"/>
              </a:rPr>
              <a:t> </a:t>
            </a:r>
            <a:r>
              <a:rPr lang="en-US" sz="2787" b="1" dirty="0" err="1">
                <a:solidFill>
                  <a:srgbClr val="00053D"/>
                </a:solidFill>
                <a:latin typeface="Nunito Bold"/>
                <a:ea typeface="Nunito Bold"/>
                <a:cs typeface="Nunito Bold"/>
                <a:sym typeface="Nunito Bold"/>
              </a:rPr>
              <a:t>rằng</a:t>
            </a:r>
            <a:r>
              <a:rPr lang="en-US" sz="2787" b="1" dirty="0">
                <a:solidFill>
                  <a:srgbClr val="00053D"/>
                </a:solidFill>
                <a:latin typeface="Nunito Bold"/>
                <a:ea typeface="Nunito Bold"/>
                <a:cs typeface="Nunito Bold"/>
                <a:sym typeface="Nunito Bold"/>
              </a:rPr>
              <a:t> AB → GH.</a:t>
            </a:r>
          </a:p>
          <a:p>
            <a:pPr algn="l">
              <a:lnSpc>
                <a:spcPts val="3902"/>
              </a:lnSpc>
              <a:spcBef>
                <a:spcPct val="0"/>
              </a:spcBef>
            </a:pPr>
            <a:r>
              <a:rPr lang="en-US" sz="2787" b="1" dirty="0">
                <a:solidFill>
                  <a:srgbClr val="00053D"/>
                </a:solidFill>
                <a:latin typeface="Nunito Bold"/>
                <a:ea typeface="Nunito Bold"/>
                <a:cs typeface="Nunito Bold"/>
                <a:sym typeface="Nunito Bold"/>
              </a:rPr>
              <a:t>Ta </a:t>
            </a:r>
            <a:r>
              <a:rPr lang="en-US" sz="2787" b="1" dirty="0" err="1">
                <a:solidFill>
                  <a:srgbClr val="00053D"/>
                </a:solidFill>
                <a:latin typeface="Nunito Bold"/>
                <a:ea typeface="Nunito Bold"/>
                <a:cs typeface="Nunito Bold"/>
                <a:sym typeface="Nunito Bold"/>
              </a:rPr>
              <a:t>có</a:t>
            </a:r>
            <a:r>
              <a:rPr lang="en-US" sz="2787" b="1" dirty="0">
                <a:solidFill>
                  <a:srgbClr val="00053D"/>
                </a:solidFill>
                <a:latin typeface="Nunito Bold"/>
                <a:ea typeface="Nunito Bold"/>
                <a:cs typeface="Nunito Bold"/>
                <a:sym typeface="Nunito Bold"/>
              </a:rPr>
              <a:t>:</a:t>
            </a:r>
          </a:p>
          <a:p>
            <a:pPr algn="l">
              <a:lnSpc>
                <a:spcPts val="3902"/>
              </a:lnSpc>
              <a:spcBef>
                <a:spcPct val="0"/>
              </a:spcBef>
            </a:pPr>
            <a:r>
              <a:rPr lang="en-US" sz="2787" b="1" dirty="0">
                <a:solidFill>
                  <a:srgbClr val="00053D"/>
                </a:solidFill>
                <a:latin typeface="Nunito Bold"/>
                <a:ea typeface="Nunito Bold"/>
                <a:cs typeface="Nunito Bold"/>
                <a:sym typeface="Nunito Bold"/>
              </a:rPr>
              <a:t>1. AB → E (GIẢ THUYẾT)</a:t>
            </a:r>
          </a:p>
          <a:p>
            <a:pPr algn="l">
              <a:lnSpc>
                <a:spcPts val="3902"/>
              </a:lnSpc>
              <a:spcBef>
                <a:spcPct val="0"/>
              </a:spcBef>
            </a:pPr>
            <a:r>
              <a:rPr lang="en-US" sz="2787" b="1" dirty="0">
                <a:solidFill>
                  <a:srgbClr val="00053D"/>
                </a:solidFill>
                <a:latin typeface="Nunito Bold"/>
                <a:ea typeface="Nunito Bold"/>
                <a:cs typeface="Nunito Bold"/>
                <a:sym typeface="Nunito Bold"/>
              </a:rPr>
              <a:t>2. E → G  (GIẢ THUYẾT)</a:t>
            </a:r>
          </a:p>
          <a:p>
            <a:pPr algn="l">
              <a:lnSpc>
                <a:spcPts val="3902"/>
              </a:lnSpc>
              <a:spcBef>
                <a:spcPct val="0"/>
              </a:spcBef>
            </a:pPr>
            <a:r>
              <a:rPr lang="en-US" sz="2787" b="1" dirty="0">
                <a:solidFill>
                  <a:srgbClr val="00053D"/>
                </a:solidFill>
                <a:latin typeface="Nunito Bold"/>
                <a:ea typeface="Nunito Bold"/>
                <a:cs typeface="Nunito Bold"/>
                <a:sym typeface="Nunito Bold"/>
              </a:rPr>
              <a:t>3. AB → G (BẮT CẦU TỪ 1 VÀ 2)</a:t>
            </a:r>
          </a:p>
          <a:p>
            <a:pPr algn="l">
              <a:lnSpc>
                <a:spcPts val="3902"/>
              </a:lnSpc>
              <a:spcBef>
                <a:spcPct val="0"/>
              </a:spcBef>
            </a:pPr>
            <a:r>
              <a:rPr lang="en-US" sz="2787" b="1" dirty="0">
                <a:solidFill>
                  <a:srgbClr val="00053D"/>
                </a:solidFill>
                <a:latin typeface="Nunito Bold"/>
                <a:ea typeface="Nunito Bold"/>
                <a:cs typeface="Nunito Bold"/>
                <a:sym typeface="Nunito Bold"/>
              </a:rPr>
              <a:t>4. AB → AG (GIA TĂNG THÊM A)</a:t>
            </a:r>
          </a:p>
          <a:p>
            <a:pPr algn="l">
              <a:lnSpc>
                <a:spcPts val="3902"/>
              </a:lnSpc>
              <a:spcBef>
                <a:spcPct val="0"/>
              </a:spcBef>
            </a:pPr>
            <a:r>
              <a:rPr lang="en-US" sz="2787" b="1" dirty="0">
                <a:solidFill>
                  <a:srgbClr val="00053D"/>
                </a:solidFill>
                <a:latin typeface="Nunito Bold"/>
                <a:ea typeface="Nunito Bold"/>
                <a:cs typeface="Nunito Bold"/>
                <a:sym typeface="Nunito Bold"/>
              </a:rPr>
              <a:t>5. AG → I (GIẢ THUYẾT)</a:t>
            </a:r>
          </a:p>
          <a:p>
            <a:pPr algn="l">
              <a:lnSpc>
                <a:spcPts val="3902"/>
              </a:lnSpc>
              <a:spcBef>
                <a:spcPct val="0"/>
              </a:spcBef>
            </a:pPr>
            <a:r>
              <a:rPr lang="en-US" sz="2787" b="1" dirty="0">
                <a:solidFill>
                  <a:srgbClr val="00053D"/>
                </a:solidFill>
                <a:latin typeface="Nunito Bold"/>
                <a:ea typeface="Nunito Bold"/>
                <a:cs typeface="Nunito Bold"/>
                <a:sym typeface="Nunito Bold"/>
              </a:rPr>
              <a:t>6. AG → GI ( GIA TĂNG THÊM G)</a:t>
            </a:r>
          </a:p>
          <a:p>
            <a:pPr algn="l">
              <a:lnSpc>
                <a:spcPts val="3902"/>
              </a:lnSpc>
              <a:spcBef>
                <a:spcPct val="0"/>
              </a:spcBef>
            </a:pPr>
            <a:r>
              <a:rPr lang="en-US" sz="2787" b="1" dirty="0">
                <a:solidFill>
                  <a:srgbClr val="00053D"/>
                </a:solidFill>
                <a:latin typeface="Nunito Bold"/>
                <a:ea typeface="Nunito Bold"/>
                <a:cs typeface="Nunito Bold"/>
                <a:sym typeface="Nunito Bold"/>
              </a:rPr>
              <a:t>7. AB → GI ( BẮT CẦU TỪ 4 VÀ 6)</a:t>
            </a:r>
          </a:p>
          <a:p>
            <a:pPr algn="l">
              <a:lnSpc>
                <a:spcPts val="3902"/>
              </a:lnSpc>
              <a:spcBef>
                <a:spcPct val="0"/>
              </a:spcBef>
            </a:pPr>
            <a:r>
              <a:rPr lang="en-US" sz="2787" b="1" dirty="0">
                <a:solidFill>
                  <a:srgbClr val="00053D"/>
                </a:solidFill>
                <a:latin typeface="Nunito Bold"/>
                <a:ea typeface="Nunito Bold"/>
                <a:cs typeface="Nunito Bold"/>
                <a:sym typeface="Nunito Bold"/>
              </a:rPr>
              <a:t>8. GI → H ( GIẢ THUYẾT )</a:t>
            </a:r>
          </a:p>
          <a:p>
            <a:pPr algn="l">
              <a:lnSpc>
                <a:spcPts val="3902"/>
              </a:lnSpc>
              <a:spcBef>
                <a:spcPct val="0"/>
              </a:spcBef>
            </a:pPr>
            <a:r>
              <a:rPr lang="en-US" sz="2787" b="1" dirty="0">
                <a:solidFill>
                  <a:srgbClr val="00053D"/>
                </a:solidFill>
                <a:latin typeface="Nunito Bold"/>
                <a:ea typeface="Nunito Bold"/>
                <a:cs typeface="Nunito Bold"/>
                <a:sym typeface="Nunito Bold"/>
              </a:rPr>
              <a:t>9. AB → H (BẮT CẦU TỪ 7 VÀ 8 ) =&gt; ĐIỀU PHẢI CHỨNG MINH</a:t>
            </a:r>
          </a:p>
          <a:p>
            <a:pPr algn="l">
              <a:lnSpc>
                <a:spcPts val="3902"/>
              </a:lnSpc>
              <a:spcBef>
                <a:spcPct val="0"/>
              </a:spcBef>
            </a:pPr>
            <a:endParaRPr lang="en-US" sz="2787" b="1" dirty="0">
              <a:solidFill>
                <a:srgbClr val="00053D"/>
              </a:solidFill>
              <a:latin typeface="Nunito Bold"/>
              <a:ea typeface="Nunito Bold"/>
              <a:cs typeface="Nunito Bold"/>
              <a:sym typeface="Nunito Bold"/>
            </a:endParaRPr>
          </a:p>
          <a:p>
            <a:pPr algn="l">
              <a:lnSpc>
                <a:spcPts val="3902"/>
              </a:lnSpc>
              <a:spcBef>
                <a:spcPct val="0"/>
              </a:spcBef>
            </a:pPr>
            <a:endParaRPr lang="en-US" sz="2787" b="1" dirty="0">
              <a:solidFill>
                <a:srgbClr val="00053D"/>
              </a:solidFill>
              <a:latin typeface="Nunito Bold"/>
              <a:ea typeface="Nunito Bold"/>
              <a:cs typeface="Nunito Bold"/>
              <a:sym typeface="Nunito Bold"/>
            </a:endParaRPr>
          </a:p>
        </p:txBody>
      </p:sp>
      <p:sp>
        <p:nvSpPr>
          <p:cNvPr id="11" name="TextBox 11"/>
          <p:cNvSpPr txBox="1"/>
          <p:nvPr/>
        </p:nvSpPr>
        <p:spPr>
          <a:xfrm>
            <a:off x="3003628" y="304685"/>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2" name="TextBox 12"/>
          <p:cNvSpPr txBox="1"/>
          <p:nvPr/>
        </p:nvSpPr>
        <p:spPr>
          <a:xfrm>
            <a:off x="1080476" y="1886955"/>
            <a:ext cx="14001475" cy="1489564"/>
          </a:xfrm>
          <a:prstGeom prst="rect">
            <a:avLst/>
          </a:prstGeom>
        </p:spPr>
        <p:txBody>
          <a:bodyPr lIns="0" tIns="0" rIns="0" bIns="0" rtlCol="0" anchor="t">
            <a:spAutoFit/>
          </a:bodyPr>
          <a:lstStyle/>
          <a:p>
            <a:pPr algn="l">
              <a:lnSpc>
                <a:spcPts val="3998"/>
              </a:lnSpc>
            </a:pPr>
            <a:r>
              <a:rPr lang="en-US" sz="2855" b="1">
                <a:solidFill>
                  <a:srgbClr val="003EA8"/>
                </a:solidFill>
                <a:latin typeface="Nunito Bold"/>
                <a:ea typeface="Nunito Bold"/>
                <a:cs typeface="Nunito Bold"/>
                <a:sym typeface="Nunito Bold"/>
              </a:rPr>
              <a:t>Câu 3. Cho lược đồ quan hệ Q và tập phụ thuộc hàm F</a:t>
            </a:r>
          </a:p>
          <a:p>
            <a:pPr algn="l">
              <a:lnSpc>
                <a:spcPts val="3998"/>
              </a:lnSpc>
            </a:pPr>
            <a:r>
              <a:rPr lang="en-US" sz="2855" b="1">
                <a:solidFill>
                  <a:srgbClr val="003EA8"/>
                </a:solidFill>
                <a:latin typeface="Nunito Bold"/>
                <a:ea typeface="Nunito Bold"/>
                <a:cs typeface="Nunito Bold"/>
                <a:sym typeface="Nunito Bold"/>
              </a:rPr>
              <a:t>a) F={AB→E;AG→I;BE→I;E→G;GI→ H} chứng minh rằng AB → GH.</a:t>
            </a:r>
          </a:p>
          <a:p>
            <a:pPr algn="l">
              <a:lnSpc>
                <a:spcPts val="3998"/>
              </a:lnSpc>
            </a:pPr>
            <a:r>
              <a:rPr lang="en-US" sz="2855" b="1">
                <a:solidFill>
                  <a:srgbClr val="003EA8"/>
                </a:solidFill>
                <a:latin typeface="Nunito Bold"/>
                <a:ea typeface="Nunito Bold"/>
                <a:cs typeface="Nunito Bold"/>
                <a:sym typeface="Nunito Bold"/>
              </a:rPr>
              <a:t>b) F={AB→C;B→D;CD→E;CE→GH;G→A} chứng minh rằng AB → E; AB → G</a:t>
            </a:r>
          </a:p>
        </p:txBody>
      </p:sp>
      <p:sp>
        <p:nvSpPr>
          <p:cNvPr id="13" name="TextBox 13"/>
          <p:cNvSpPr txBox="1"/>
          <p:nvPr/>
        </p:nvSpPr>
        <p:spPr>
          <a:xfrm>
            <a:off x="1080476" y="1197980"/>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Thành Trọng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62776" y="1391095"/>
            <a:ext cx="17142766" cy="8710161"/>
            <a:chOff x="0" y="0"/>
            <a:chExt cx="4723974" cy="2400230"/>
          </a:xfrm>
        </p:grpSpPr>
        <p:sp>
          <p:nvSpPr>
            <p:cNvPr id="5" name="Freeform 5"/>
            <p:cNvSpPr/>
            <p:nvPr/>
          </p:nvSpPr>
          <p:spPr>
            <a:xfrm>
              <a:off x="0" y="0"/>
              <a:ext cx="4723974" cy="2400230"/>
            </a:xfrm>
            <a:custGeom>
              <a:avLst/>
              <a:gdLst/>
              <a:ahLst/>
              <a:cxnLst/>
              <a:rect l="l" t="t" r="r" b="b"/>
              <a:pathLst>
                <a:path w="4723974" h="2400230">
                  <a:moveTo>
                    <a:pt x="0" y="0"/>
                  </a:moveTo>
                  <a:lnTo>
                    <a:pt x="4723974" y="0"/>
                  </a:lnTo>
                  <a:lnTo>
                    <a:pt x="4723974" y="2400230"/>
                  </a:lnTo>
                  <a:lnTo>
                    <a:pt x="0" y="2400230"/>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03751" y="3600450"/>
            <a:ext cx="8840424" cy="6379291"/>
            <a:chOff x="0" y="0"/>
            <a:chExt cx="2328342" cy="1680142"/>
          </a:xfrm>
        </p:grpSpPr>
        <p:sp>
          <p:nvSpPr>
            <p:cNvPr id="9" name="Freeform 9"/>
            <p:cNvSpPr/>
            <p:nvPr/>
          </p:nvSpPr>
          <p:spPr>
            <a:xfrm>
              <a:off x="0" y="0"/>
              <a:ext cx="2328342" cy="1680142"/>
            </a:xfrm>
            <a:custGeom>
              <a:avLst/>
              <a:gdLst/>
              <a:ahLst/>
              <a:cxnLst/>
              <a:rect l="l" t="t" r="r" b="b"/>
              <a:pathLst>
                <a:path w="2328342" h="1680142">
                  <a:moveTo>
                    <a:pt x="44663" y="0"/>
                  </a:moveTo>
                  <a:lnTo>
                    <a:pt x="2283679" y="0"/>
                  </a:lnTo>
                  <a:cubicBezTo>
                    <a:pt x="2308346" y="0"/>
                    <a:pt x="2328342" y="19996"/>
                    <a:pt x="2328342" y="44663"/>
                  </a:cubicBezTo>
                  <a:lnTo>
                    <a:pt x="2328342" y="1635480"/>
                  </a:lnTo>
                  <a:cubicBezTo>
                    <a:pt x="2328342" y="1660146"/>
                    <a:pt x="2308346" y="1680142"/>
                    <a:pt x="2283679" y="1680142"/>
                  </a:cubicBezTo>
                  <a:lnTo>
                    <a:pt x="44663" y="1680142"/>
                  </a:lnTo>
                  <a:cubicBezTo>
                    <a:pt x="32817" y="1680142"/>
                    <a:pt x="21457" y="1675437"/>
                    <a:pt x="13081" y="1667061"/>
                  </a:cubicBezTo>
                  <a:cubicBezTo>
                    <a:pt x="4706" y="1658685"/>
                    <a:pt x="0" y="1647325"/>
                    <a:pt x="0" y="1635480"/>
                  </a:cubicBezTo>
                  <a:lnTo>
                    <a:pt x="0" y="44663"/>
                  </a:lnTo>
                  <a:cubicBezTo>
                    <a:pt x="0" y="19996"/>
                    <a:pt x="19996" y="0"/>
                    <a:pt x="44663" y="0"/>
                  </a:cubicBezTo>
                  <a:close/>
                </a:path>
              </a:pathLst>
            </a:custGeom>
            <a:solidFill>
              <a:srgbClr val="003EA8"/>
            </a:solidFill>
          </p:spPr>
        </p:sp>
        <p:sp>
          <p:nvSpPr>
            <p:cNvPr id="10" name="TextBox 10"/>
            <p:cNvSpPr txBox="1"/>
            <p:nvPr/>
          </p:nvSpPr>
          <p:spPr>
            <a:xfrm>
              <a:off x="0" y="-28575"/>
              <a:ext cx="2328342" cy="1708717"/>
            </a:xfrm>
            <a:prstGeom prst="rect">
              <a:avLst/>
            </a:prstGeom>
          </p:spPr>
          <p:txBody>
            <a:bodyPr lIns="50800" tIns="50800" rIns="50800" bIns="50800" rtlCol="0" anchor="ctr"/>
            <a:lstStyle/>
            <a:p>
              <a:pPr algn="ctr">
                <a:lnSpc>
                  <a:spcPts val="2600"/>
                </a:lnSpc>
              </a:pPr>
              <a:endParaRPr/>
            </a:p>
          </p:txBody>
        </p:sp>
      </p:grpSp>
      <p:sp>
        <p:nvSpPr>
          <p:cNvPr id="11" name="TextBox 11"/>
          <p:cNvSpPr txBox="1"/>
          <p:nvPr/>
        </p:nvSpPr>
        <p:spPr>
          <a:xfrm>
            <a:off x="462776" y="3186106"/>
            <a:ext cx="9637758" cy="6915150"/>
          </a:xfrm>
          <a:prstGeom prst="rect">
            <a:avLst/>
          </a:prstGeom>
        </p:spPr>
        <p:txBody>
          <a:bodyPr lIns="0" tIns="0" rIns="0" bIns="0" rtlCol="0" anchor="t">
            <a:spAutoFit/>
          </a:bodyPr>
          <a:lstStyle/>
          <a:p>
            <a:pPr algn="l">
              <a:lnSpc>
                <a:spcPts val="4200"/>
              </a:lnSpc>
            </a:pPr>
            <a:endParaRPr/>
          </a:p>
          <a:p>
            <a:pPr algn="l">
              <a:lnSpc>
                <a:spcPts val="4200"/>
              </a:lnSpc>
            </a:pPr>
            <a:r>
              <a:rPr lang="en-US" sz="3000" b="1">
                <a:solidFill>
                  <a:srgbClr val="FFFFFF"/>
                </a:solidFill>
                <a:latin typeface="Nunito Bold"/>
                <a:ea typeface="Nunito Bold"/>
                <a:cs typeface="Nunito Bold"/>
                <a:sym typeface="Nunito Bold"/>
              </a:rPr>
              <a:t>Chứng minh rằng AB → E</a:t>
            </a:r>
          </a:p>
          <a:p>
            <a:pPr algn="l">
              <a:lnSpc>
                <a:spcPts val="4200"/>
              </a:lnSpc>
              <a:spcBef>
                <a:spcPct val="0"/>
              </a:spcBef>
            </a:pPr>
            <a:r>
              <a:rPr lang="en-US" sz="3000" b="1">
                <a:solidFill>
                  <a:srgbClr val="FFFFFF"/>
                </a:solidFill>
                <a:latin typeface="Nunito Bold"/>
                <a:ea typeface="Nunito Bold"/>
                <a:cs typeface="Nunito Bold"/>
                <a:sym typeface="Nunito Bold"/>
              </a:rPr>
              <a:t>GIẢI</a:t>
            </a:r>
          </a:p>
          <a:p>
            <a:pPr algn="l">
              <a:lnSpc>
                <a:spcPts val="4200"/>
              </a:lnSpc>
              <a:spcBef>
                <a:spcPct val="0"/>
              </a:spcBef>
            </a:pPr>
            <a:r>
              <a:rPr lang="en-US" sz="3000" b="1">
                <a:solidFill>
                  <a:srgbClr val="FFFFFF"/>
                </a:solidFill>
                <a:latin typeface="Nunito Bold"/>
                <a:ea typeface="Nunito Bold"/>
                <a:cs typeface="Nunito Bold"/>
                <a:sym typeface="Nunito Bold"/>
              </a:rPr>
              <a:t>Ta có:</a:t>
            </a:r>
          </a:p>
          <a:p>
            <a:pPr algn="l">
              <a:lnSpc>
                <a:spcPts val="4200"/>
              </a:lnSpc>
              <a:spcBef>
                <a:spcPct val="0"/>
              </a:spcBef>
            </a:pPr>
            <a:r>
              <a:rPr lang="en-US" sz="3000" b="1">
                <a:solidFill>
                  <a:srgbClr val="FFFFFF"/>
                </a:solidFill>
                <a:latin typeface="Nunito Bold"/>
                <a:ea typeface="Nunito Bold"/>
                <a:cs typeface="Nunito Bold"/>
                <a:sym typeface="Nunito Bold"/>
              </a:rPr>
              <a:t>1. B → D ( GIẢ THUYẾT )</a:t>
            </a:r>
          </a:p>
          <a:p>
            <a:pPr algn="l">
              <a:lnSpc>
                <a:spcPts val="4200"/>
              </a:lnSpc>
              <a:spcBef>
                <a:spcPct val="0"/>
              </a:spcBef>
            </a:pPr>
            <a:r>
              <a:rPr lang="en-US" sz="3000" b="1">
                <a:solidFill>
                  <a:srgbClr val="FFFFFF"/>
                </a:solidFill>
                <a:latin typeface="Nunito Bold"/>
                <a:ea typeface="Nunito Bold"/>
                <a:cs typeface="Nunito Bold"/>
                <a:sym typeface="Nunito Bold"/>
              </a:rPr>
              <a:t>2. AB → AD ( GIA TĂNG THÊM A )</a:t>
            </a:r>
          </a:p>
          <a:p>
            <a:pPr algn="l">
              <a:lnSpc>
                <a:spcPts val="4200"/>
              </a:lnSpc>
              <a:spcBef>
                <a:spcPct val="0"/>
              </a:spcBef>
            </a:pPr>
            <a:r>
              <a:rPr lang="en-US" sz="3000" b="1">
                <a:solidFill>
                  <a:srgbClr val="FFFFFF"/>
                </a:solidFill>
                <a:latin typeface="Nunito Bold"/>
                <a:ea typeface="Nunito Bold"/>
                <a:cs typeface="Nunito Bold"/>
                <a:sym typeface="Nunito Bold"/>
              </a:rPr>
              <a:t>3. AB → D (PHÂN RÃ TỪ 2 )</a:t>
            </a:r>
          </a:p>
          <a:p>
            <a:pPr algn="l">
              <a:lnSpc>
                <a:spcPts val="4200"/>
              </a:lnSpc>
              <a:spcBef>
                <a:spcPct val="0"/>
              </a:spcBef>
            </a:pPr>
            <a:r>
              <a:rPr lang="en-US" sz="3000" b="1">
                <a:solidFill>
                  <a:srgbClr val="FFFFFF"/>
                </a:solidFill>
                <a:latin typeface="Nunito Bold"/>
                <a:ea typeface="Nunito Bold"/>
                <a:cs typeface="Nunito Bold"/>
                <a:sym typeface="Nunito Bold"/>
              </a:rPr>
              <a:t>4. AB → C ( GIẢ THUYẾT )</a:t>
            </a:r>
          </a:p>
          <a:p>
            <a:pPr algn="l">
              <a:lnSpc>
                <a:spcPts val="4200"/>
              </a:lnSpc>
              <a:spcBef>
                <a:spcPct val="0"/>
              </a:spcBef>
            </a:pPr>
            <a:r>
              <a:rPr lang="en-US" sz="3000" b="1">
                <a:solidFill>
                  <a:srgbClr val="FFFFFF"/>
                </a:solidFill>
                <a:latin typeface="Nunito Bold"/>
                <a:ea typeface="Nunito Bold"/>
                <a:cs typeface="Nunito Bold"/>
                <a:sym typeface="Nunito Bold"/>
              </a:rPr>
              <a:t>5. AB → CD ( HỢP TỪ 3 VÀ 4 )</a:t>
            </a:r>
          </a:p>
          <a:p>
            <a:pPr algn="l">
              <a:lnSpc>
                <a:spcPts val="4200"/>
              </a:lnSpc>
              <a:spcBef>
                <a:spcPct val="0"/>
              </a:spcBef>
            </a:pPr>
            <a:r>
              <a:rPr lang="en-US" sz="3000" b="1">
                <a:solidFill>
                  <a:srgbClr val="FFFFFF"/>
                </a:solidFill>
                <a:latin typeface="Nunito Bold"/>
                <a:ea typeface="Nunito Bold"/>
                <a:cs typeface="Nunito Bold"/>
                <a:sym typeface="Nunito Bold"/>
              </a:rPr>
              <a:t>6. CD → E ( GIẢ THUYẾT )</a:t>
            </a:r>
          </a:p>
          <a:p>
            <a:pPr algn="l">
              <a:lnSpc>
                <a:spcPts val="4200"/>
              </a:lnSpc>
              <a:spcBef>
                <a:spcPct val="0"/>
              </a:spcBef>
            </a:pPr>
            <a:r>
              <a:rPr lang="en-US" sz="3000" b="1">
                <a:solidFill>
                  <a:srgbClr val="FFFFFF"/>
                </a:solidFill>
                <a:latin typeface="Nunito Bold"/>
                <a:ea typeface="Nunito Bold"/>
                <a:cs typeface="Nunito Bold"/>
                <a:sym typeface="Nunito Bold"/>
              </a:rPr>
              <a:t>7. AB → E ( BẮT CẦU TỪ 5 VÀ 6 ) =&gt; ĐIỀU PHẢI CHỨNG MINH</a:t>
            </a:r>
          </a:p>
          <a:p>
            <a:pPr algn="l">
              <a:lnSpc>
                <a:spcPts val="4200"/>
              </a:lnSpc>
              <a:spcBef>
                <a:spcPct val="0"/>
              </a:spcBef>
            </a:pPr>
            <a:endParaRPr lang="en-US" sz="3000" b="1">
              <a:solidFill>
                <a:srgbClr val="FFFFFF"/>
              </a:solidFill>
              <a:latin typeface="Nunito Bold"/>
              <a:ea typeface="Nunito Bold"/>
              <a:cs typeface="Nunito Bold"/>
              <a:sym typeface="Nunito Bold"/>
            </a:endParaRPr>
          </a:p>
        </p:txBody>
      </p:sp>
      <p:sp>
        <p:nvSpPr>
          <p:cNvPr id="12" name="TextBox 12"/>
          <p:cNvSpPr txBox="1"/>
          <p:nvPr/>
        </p:nvSpPr>
        <p:spPr>
          <a:xfrm>
            <a:off x="2903804" y="447560"/>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3" name="TextBox 13"/>
          <p:cNvSpPr txBox="1"/>
          <p:nvPr/>
        </p:nvSpPr>
        <p:spPr>
          <a:xfrm>
            <a:off x="1028700" y="1787686"/>
            <a:ext cx="15101038" cy="1606113"/>
          </a:xfrm>
          <a:prstGeom prst="rect">
            <a:avLst/>
          </a:prstGeom>
        </p:spPr>
        <p:txBody>
          <a:bodyPr lIns="0" tIns="0" rIns="0" bIns="0" rtlCol="0" anchor="t">
            <a:spAutoFit/>
          </a:bodyPr>
          <a:lstStyle/>
          <a:p>
            <a:pPr algn="l">
              <a:lnSpc>
                <a:spcPts val="4293"/>
              </a:lnSpc>
            </a:pPr>
            <a:r>
              <a:rPr lang="en-US" sz="3066" b="1">
                <a:solidFill>
                  <a:srgbClr val="003EA8"/>
                </a:solidFill>
                <a:latin typeface="Nunito Bold"/>
                <a:ea typeface="Nunito Bold"/>
                <a:cs typeface="Nunito Bold"/>
                <a:sym typeface="Nunito Bold"/>
              </a:rPr>
              <a:t>Câu 3. Cho lược đồ quan hệ Q và tập phụ thuộc hàm F</a:t>
            </a:r>
          </a:p>
          <a:p>
            <a:pPr algn="l">
              <a:lnSpc>
                <a:spcPts val="4293"/>
              </a:lnSpc>
            </a:pPr>
            <a:r>
              <a:rPr lang="en-US" sz="3066" b="1">
                <a:solidFill>
                  <a:srgbClr val="003EA8"/>
                </a:solidFill>
                <a:latin typeface="Nunito Bold"/>
                <a:ea typeface="Nunito Bold"/>
                <a:cs typeface="Nunito Bold"/>
                <a:sym typeface="Nunito Bold"/>
              </a:rPr>
              <a:t>a) F={AB→E;AG→I;BE→I;E→G;GI→ H} chứng minh rằng AB → GH.</a:t>
            </a:r>
          </a:p>
          <a:p>
            <a:pPr algn="l">
              <a:lnSpc>
                <a:spcPts val="4293"/>
              </a:lnSpc>
            </a:pPr>
            <a:r>
              <a:rPr lang="en-US" sz="3066" b="1">
                <a:solidFill>
                  <a:srgbClr val="003EA8"/>
                </a:solidFill>
                <a:latin typeface="Nunito Bold"/>
                <a:ea typeface="Nunito Bold"/>
                <a:cs typeface="Nunito Bold"/>
                <a:sym typeface="Nunito Bold"/>
              </a:rPr>
              <a:t>b) F={AB→C;B→D;CD→E;CE→GH;G→A} chứng minh rằng AB → E; AB → G</a:t>
            </a:r>
          </a:p>
        </p:txBody>
      </p:sp>
      <p:grpSp>
        <p:nvGrpSpPr>
          <p:cNvPr id="14" name="Group 14"/>
          <p:cNvGrpSpPr/>
          <p:nvPr/>
        </p:nvGrpSpPr>
        <p:grpSpPr>
          <a:xfrm>
            <a:off x="9161235" y="3600450"/>
            <a:ext cx="8840424" cy="6379291"/>
            <a:chOff x="0" y="0"/>
            <a:chExt cx="2328342" cy="1680142"/>
          </a:xfrm>
        </p:grpSpPr>
        <p:sp>
          <p:nvSpPr>
            <p:cNvPr id="15" name="Freeform 15"/>
            <p:cNvSpPr/>
            <p:nvPr/>
          </p:nvSpPr>
          <p:spPr>
            <a:xfrm>
              <a:off x="0" y="0"/>
              <a:ext cx="2328342" cy="1680142"/>
            </a:xfrm>
            <a:custGeom>
              <a:avLst/>
              <a:gdLst/>
              <a:ahLst/>
              <a:cxnLst/>
              <a:rect l="l" t="t" r="r" b="b"/>
              <a:pathLst>
                <a:path w="2328342" h="1680142">
                  <a:moveTo>
                    <a:pt x="44663" y="0"/>
                  </a:moveTo>
                  <a:lnTo>
                    <a:pt x="2283679" y="0"/>
                  </a:lnTo>
                  <a:cubicBezTo>
                    <a:pt x="2308346" y="0"/>
                    <a:pt x="2328342" y="19996"/>
                    <a:pt x="2328342" y="44663"/>
                  </a:cubicBezTo>
                  <a:lnTo>
                    <a:pt x="2328342" y="1635480"/>
                  </a:lnTo>
                  <a:cubicBezTo>
                    <a:pt x="2328342" y="1660146"/>
                    <a:pt x="2308346" y="1680142"/>
                    <a:pt x="2283679" y="1680142"/>
                  </a:cubicBezTo>
                  <a:lnTo>
                    <a:pt x="44663" y="1680142"/>
                  </a:lnTo>
                  <a:cubicBezTo>
                    <a:pt x="32817" y="1680142"/>
                    <a:pt x="21457" y="1675437"/>
                    <a:pt x="13081" y="1667061"/>
                  </a:cubicBezTo>
                  <a:cubicBezTo>
                    <a:pt x="4706" y="1658685"/>
                    <a:pt x="0" y="1647325"/>
                    <a:pt x="0" y="1635480"/>
                  </a:cubicBezTo>
                  <a:lnTo>
                    <a:pt x="0" y="44663"/>
                  </a:lnTo>
                  <a:cubicBezTo>
                    <a:pt x="0" y="19996"/>
                    <a:pt x="19996" y="0"/>
                    <a:pt x="44663" y="0"/>
                  </a:cubicBezTo>
                  <a:close/>
                </a:path>
              </a:pathLst>
            </a:custGeom>
            <a:solidFill>
              <a:srgbClr val="003EA8"/>
            </a:solidFill>
          </p:spPr>
        </p:sp>
        <p:sp>
          <p:nvSpPr>
            <p:cNvPr id="16" name="TextBox 16"/>
            <p:cNvSpPr txBox="1"/>
            <p:nvPr/>
          </p:nvSpPr>
          <p:spPr>
            <a:xfrm>
              <a:off x="0" y="-28575"/>
              <a:ext cx="2328342" cy="1708717"/>
            </a:xfrm>
            <a:prstGeom prst="rect">
              <a:avLst/>
            </a:prstGeom>
          </p:spPr>
          <p:txBody>
            <a:bodyPr lIns="50800" tIns="50800" rIns="50800" bIns="50800" rtlCol="0" anchor="ctr"/>
            <a:lstStyle/>
            <a:p>
              <a:pPr algn="ctr">
                <a:lnSpc>
                  <a:spcPts val="2600"/>
                </a:lnSpc>
              </a:pPr>
              <a:endParaRPr/>
            </a:p>
          </p:txBody>
        </p:sp>
      </p:grpSp>
      <p:sp>
        <p:nvSpPr>
          <p:cNvPr id="17" name="TextBox 17"/>
          <p:cNvSpPr txBox="1"/>
          <p:nvPr/>
        </p:nvSpPr>
        <p:spPr>
          <a:xfrm>
            <a:off x="9575729" y="3943350"/>
            <a:ext cx="8712271" cy="5314950"/>
          </a:xfrm>
          <a:prstGeom prst="rect">
            <a:avLst/>
          </a:prstGeom>
        </p:spPr>
        <p:txBody>
          <a:bodyPr lIns="0" tIns="0" rIns="0" bIns="0" rtlCol="0" anchor="t">
            <a:spAutoFit/>
          </a:bodyPr>
          <a:lstStyle/>
          <a:p>
            <a:pPr algn="l">
              <a:lnSpc>
                <a:spcPts val="4200"/>
              </a:lnSpc>
            </a:pPr>
            <a:r>
              <a:rPr lang="en-US" sz="3000" b="1">
                <a:solidFill>
                  <a:srgbClr val="FFFFFF"/>
                </a:solidFill>
                <a:latin typeface="Nunito Bold"/>
                <a:ea typeface="Nunito Bold"/>
                <a:cs typeface="Nunito Bold"/>
                <a:sym typeface="Nunito Bold"/>
              </a:rPr>
              <a:t>Chứng minh rằng AB → G</a:t>
            </a:r>
          </a:p>
          <a:p>
            <a:pPr algn="l">
              <a:lnSpc>
                <a:spcPts val="4200"/>
              </a:lnSpc>
              <a:spcBef>
                <a:spcPct val="0"/>
              </a:spcBef>
            </a:pPr>
            <a:r>
              <a:rPr lang="en-US" sz="3000" b="1">
                <a:solidFill>
                  <a:srgbClr val="FFFFFF"/>
                </a:solidFill>
                <a:latin typeface="Nunito Bold"/>
                <a:ea typeface="Nunito Bold"/>
                <a:cs typeface="Nunito Bold"/>
                <a:sym typeface="Nunito Bold"/>
              </a:rPr>
              <a:t>GIẢI</a:t>
            </a:r>
          </a:p>
          <a:p>
            <a:pPr algn="l">
              <a:lnSpc>
                <a:spcPts val="4200"/>
              </a:lnSpc>
              <a:spcBef>
                <a:spcPct val="0"/>
              </a:spcBef>
            </a:pPr>
            <a:r>
              <a:rPr lang="en-US" sz="3000" b="1">
                <a:solidFill>
                  <a:srgbClr val="FFFFFF"/>
                </a:solidFill>
                <a:latin typeface="Nunito Bold"/>
                <a:ea typeface="Nunito Bold"/>
                <a:cs typeface="Nunito Bold"/>
                <a:sym typeface="Nunito Bold"/>
              </a:rPr>
              <a:t>Ta có:</a:t>
            </a:r>
          </a:p>
          <a:p>
            <a:pPr algn="l">
              <a:lnSpc>
                <a:spcPts val="4200"/>
              </a:lnSpc>
              <a:spcBef>
                <a:spcPct val="0"/>
              </a:spcBef>
            </a:pPr>
            <a:r>
              <a:rPr lang="en-US" sz="3000" b="1">
                <a:solidFill>
                  <a:srgbClr val="FFFFFF"/>
                </a:solidFill>
                <a:latin typeface="Nunito Bold"/>
                <a:ea typeface="Nunito Bold"/>
                <a:cs typeface="Nunito Bold"/>
                <a:sym typeface="Nunito Bold"/>
              </a:rPr>
              <a:t>1. AB → C ( GIẢ THUYẾT )</a:t>
            </a:r>
          </a:p>
          <a:p>
            <a:pPr algn="l">
              <a:lnSpc>
                <a:spcPts val="4200"/>
              </a:lnSpc>
              <a:spcBef>
                <a:spcPct val="0"/>
              </a:spcBef>
            </a:pPr>
            <a:r>
              <a:rPr lang="en-US" sz="3000" b="1">
                <a:solidFill>
                  <a:srgbClr val="FFFFFF"/>
                </a:solidFill>
                <a:latin typeface="Nunito Bold"/>
                <a:ea typeface="Nunito Bold"/>
                <a:cs typeface="Nunito Bold"/>
                <a:sym typeface="Nunito Bold"/>
              </a:rPr>
              <a:t>2. AB → E ( ĐÃ CHỨNG MINH )</a:t>
            </a:r>
          </a:p>
          <a:p>
            <a:pPr algn="l">
              <a:lnSpc>
                <a:spcPts val="4200"/>
              </a:lnSpc>
              <a:spcBef>
                <a:spcPct val="0"/>
              </a:spcBef>
            </a:pPr>
            <a:r>
              <a:rPr lang="en-US" sz="3000" b="1">
                <a:solidFill>
                  <a:srgbClr val="FFFFFF"/>
                </a:solidFill>
                <a:latin typeface="Nunito Bold"/>
                <a:ea typeface="Nunito Bold"/>
                <a:cs typeface="Nunito Bold"/>
                <a:sym typeface="Nunito Bold"/>
              </a:rPr>
              <a:t>3. AB → CE ( HỢP TỪ 1 VÀ 2 )</a:t>
            </a:r>
          </a:p>
          <a:p>
            <a:pPr algn="l">
              <a:lnSpc>
                <a:spcPts val="4200"/>
              </a:lnSpc>
              <a:spcBef>
                <a:spcPct val="0"/>
              </a:spcBef>
            </a:pPr>
            <a:r>
              <a:rPr lang="en-US" sz="3000" b="1">
                <a:solidFill>
                  <a:srgbClr val="FFFFFF"/>
                </a:solidFill>
                <a:latin typeface="Nunito Bold"/>
                <a:ea typeface="Nunito Bold"/>
                <a:cs typeface="Nunito Bold"/>
                <a:sym typeface="Nunito Bold"/>
              </a:rPr>
              <a:t>4. CE → GH (GIẢ THUYẾT )</a:t>
            </a:r>
          </a:p>
          <a:p>
            <a:pPr algn="l">
              <a:lnSpc>
                <a:spcPts val="4200"/>
              </a:lnSpc>
              <a:spcBef>
                <a:spcPct val="0"/>
              </a:spcBef>
            </a:pPr>
            <a:r>
              <a:rPr lang="en-US" sz="3000" b="1">
                <a:solidFill>
                  <a:srgbClr val="FFFFFF"/>
                </a:solidFill>
                <a:latin typeface="Nunito Bold"/>
                <a:ea typeface="Nunito Bold"/>
                <a:cs typeface="Nunito Bold"/>
                <a:sym typeface="Nunito Bold"/>
              </a:rPr>
              <a:t>5. AB → GH (BẮT CẦU TỪ 3 VÀ 4 )</a:t>
            </a:r>
          </a:p>
          <a:p>
            <a:pPr algn="l">
              <a:lnSpc>
                <a:spcPts val="4200"/>
              </a:lnSpc>
              <a:spcBef>
                <a:spcPct val="0"/>
              </a:spcBef>
            </a:pPr>
            <a:r>
              <a:rPr lang="en-US" sz="3000" b="1">
                <a:solidFill>
                  <a:srgbClr val="FFFFFF"/>
                </a:solidFill>
                <a:latin typeface="Nunito Bold"/>
                <a:ea typeface="Nunito Bold"/>
                <a:cs typeface="Nunito Bold"/>
                <a:sym typeface="Nunito Bold"/>
              </a:rPr>
              <a:t>6. AB → G ( PHÂN RÃ TỪ 5 ) =&gt; ĐIỀU PHẢI CHỨNG MINH</a:t>
            </a:r>
          </a:p>
        </p:txBody>
      </p:sp>
      <p:sp>
        <p:nvSpPr>
          <p:cNvPr id="18" name="TextBox 18"/>
          <p:cNvSpPr txBox="1"/>
          <p:nvPr/>
        </p:nvSpPr>
        <p:spPr>
          <a:xfrm>
            <a:off x="1209988" y="1098995"/>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Thành Trọng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1247660"/>
            <a:ext cx="16060240" cy="8584064"/>
            <a:chOff x="0" y="0"/>
            <a:chExt cx="4425666" cy="2365482"/>
          </a:xfrm>
        </p:grpSpPr>
        <p:sp>
          <p:nvSpPr>
            <p:cNvPr id="5" name="Freeform 5"/>
            <p:cNvSpPr/>
            <p:nvPr/>
          </p:nvSpPr>
          <p:spPr>
            <a:xfrm>
              <a:off x="0" y="0"/>
              <a:ext cx="4425666" cy="2365482"/>
            </a:xfrm>
            <a:custGeom>
              <a:avLst/>
              <a:gdLst/>
              <a:ahLst/>
              <a:cxnLst/>
              <a:rect l="l" t="t" r="r" b="b"/>
              <a:pathLst>
                <a:path w="4425666" h="2365482">
                  <a:moveTo>
                    <a:pt x="0" y="0"/>
                  </a:moveTo>
                  <a:lnTo>
                    <a:pt x="4425666" y="0"/>
                  </a:lnTo>
                  <a:lnTo>
                    <a:pt x="4425666" y="2365482"/>
                  </a:lnTo>
                  <a:lnTo>
                    <a:pt x="0" y="2365482"/>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900664" y="4093002"/>
            <a:ext cx="10779264" cy="5812324"/>
          </a:xfrm>
          <a:prstGeom prst="rect">
            <a:avLst/>
          </a:prstGeom>
        </p:spPr>
        <p:txBody>
          <a:bodyPr lIns="0" tIns="0" rIns="0" bIns="0" rtlCol="0" anchor="t">
            <a:spAutoFit/>
          </a:bodyPr>
          <a:lstStyle/>
          <a:p>
            <a:pPr algn="l">
              <a:lnSpc>
                <a:spcPts val="5135"/>
              </a:lnSpc>
              <a:spcBef>
                <a:spcPct val="0"/>
              </a:spcBef>
            </a:pPr>
            <a:r>
              <a:rPr lang="en-US" sz="3200" b="1" dirty="0">
                <a:solidFill>
                  <a:srgbClr val="003EA8"/>
                </a:solidFill>
                <a:latin typeface="Nunito Bold"/>
                <a:ea typeface="Nunito Bold"/>
                <a:cs typeface="Nunito Bold"/>
                <a:sym typeface="Nunito Bold"/>
              </a:rPr>
              <a:t>TN = Q - R</a:t>
            </a:r>
          </a:p>
          <a:p>
            <a:pPr algn="l">
              <a:lnSpc>
                <a:spcPts val="5135"/>
              </a:lnSpc>
              <a:spcBef>
                <a:spcPct val="0"/>
              </a:spcBef>
            </a:pPr>
            <a:r>
              <a:rPr lang="en-US" sz="3200" b="1" dirty="0">
                <a:solidFill>
                  <a:srgbClr val="003EA8"/>
                </a:solidFill>
                <a:latin typeface="Nunito Bold"/>
                <a:ea typeface="Nunito Bold"/>
                <a:cs typeface="Nunito Bold"/>
                <a:sym typeface="Nunito Bold"/>
              </a:rPr>
              <a:t>TG = L ∩ R</a:t>
            </a:r>
          </a:p>
          <a:p>
            <a:pPr algn="l">
              <a:lnSpc>
                <a:spcPts val="5135"/>
              </a:lnSpc>
              <a:spcBef>
                <a:spcPct val="0"/>
              </a:spcBef>
            </a:pPr>
            <a:r>
              <a:rPr lang="en-US" sz="3200" b="1" dirty="0">
                <a:solidFill>
                  <a:srgbClr val="ED1C24"/>
                </a:solidFill>
                <a:latin typeface="Nunito Bold"/>
                <a:ea typeface="Nunito Bold"/>
                <a:cs typeface="Nunito Bold"/>
                <a:sym typeface="Nunito Bold"/>
              </a:rPr>
              <a:t>GIẢI:</a:t>
            </a:r>
          </a:p>
          <a:p>
            <a:pPr algn="l">
              <a:lnSpc>
                <a:spcPts val="5135"/>
              </a:lnSpc>
              <a:spcBef>
                <a:spcPct val="0"/>
              </a:spcBef>
            </a:pPr>
            <a:r>
              <a:rPr lang="en-US" sz="3200" b="1" dirty="0">
                <a:solidFill>
                  <a:srgbClr val="000000"/>
                </a:solidFill>
                <a:latin typeface="Nunito Bold"/>
                <a:ea typeface="Nunito Bold"/>
                <a:cs typeface="Nunito Bold"/>
                <a:sym typeface="Nunito Bold"/>
              </a:rPr>
              <a:t>L = {ABDC}   </a:t>
            </a:r>
          </a:p>
          <a:p>
            <a:pPr algn="l">
              <a:lnSpc>
                <a:spcPts val="5135"/>
              </a:lnSpc>
              <a:spcBef>
                <a:spcPct val="0"/>
              </a:spcBef>
            </a:pPr>
            <a:r>
              <a:rPr lang="en-US" sz="3200" b="1" dirty="0">
                <a:solidFill>
                  <a:srgbClr val="000000"/>
                </a:solidFill>
                <a:latin typeface="Nunito Bold"/>
                <a:ea typeface="Nunito Bold"/>
                <a:cs typeface="Nunito Bold"/>
                <a:sym typeface="Nunito Bold"/>
              </a:rPr>
              <a:t>R = {ABDC}</a:t>
            </a:r>
          </a:p>
          <a:p>
            <a:pPr algn="l">
              <a:lnSpc>
                <a:spcPts val="5135"/>
              </a:lnSpc>
              <a:spcBef>
                <a:spcPct val="0"/>
              </a:spcBef>
            </a:pPr>
            <a:r>
              <a:rPr lang="en-US" sz="3200" b="1" dirty="0">
                <a:solidFill>
                  <a:srgbClr val="000000"/>
                </a:solidFill>
                <a:latin typeface="Nunito Bold"/>
                <a:ea typeface="Nunito Bold"/>
                <a:cs typeface="Nunito Bold"/>
                <a:sym typeface="Nunito Bold"/>
              </a:rPr>
              <a:t>TN = ∅</a:t>
            </a:r>
          </a:p>
          <a:p>
            <a:pPr algn="l">
              <a:lnSpc>
                <a:spcPts val="5135"/>
              </a:lnSpc>
              <a:spcBef>
                <a:spcPct val="0"/>
              </a:spcBef>
            </a:pPr>
            <a:r>
              <a:rPr lang="en-US" sz="3200" b="1" dirty="0">
                <a:solidFill>
                  <a:srgbClr val="000000"/>
                </a:solidFill>
                <a:latin typeface="Nunito Bold"/>
                <a:ea typeface="Nunito Bold"/>
                <a:cs typeface="Nunito Bold"/>
                <a:sym typeface="Nunito Bold"/>
              </a:rPr>
              <a:t>TG = {ABCD}</a:t>
            </a:r>
          </a:p>
          <a:p>
            <a:pPr algn="l">
              <a:lnSpc>
                <a:spcPts val="5135"/>
              </a:lnSpc>
              <a:spcBef>
                <a:spcPct val="0"/>
              </a:spcBef>
            </a:pPr>
            <a:r>
              <a:rPr lang="en-US" sz="3200" b="1" dirty="0">
                <a:solidFill>
                  <a:srgbClr val="ED1C24"/>
                </a:solidFill>
                <a:latin typeface="Nunito Bold"/>
                <a:ea typeface="Nunito Bold"/>
                <a:cs typeface="Nunito Bold"/>
                <a:sym typeface="Nunito Bold"/>
              </a:rPr>
              <a:t>F={AB→C; D→B; C→ABD}  ĐỂ XÉT (Xi ∪ TN)+</a:t>
            </a:r>
          </a:p>
          <a:p>
            <a:pPr algn="l">
              <a:lnSpc>
                <a:spcPts val="5135"/>
              </a:lnSpc>
              <a:spcBef>
                <a:spcPct val="0"/>
              </a:spcBef>
            </a:pPr>
            <a:endParaRPr lang="en-US" sz="3200" b="1" dirty="0">
              <a:solidFill>
                <a:srgbClr val="ED1C24"/>
              </a:solidFill>
              <a:latin typeface="Nunito Bold"/>
              <a:ea typeface="Nunito Bold"/>
              <a:cs typeface="Nunito Bold"/>
              <a:sym typeface="Nunito Bold"/>
            </a:endParaRPr>
          </a:p>
        </p:txBody>
      </p:sp>
      <p:sp>
        <p:nvSpPr>
          <p:cNvPr id="9" name="TextBox 9"/>
          <p:cNvSpPr txBox="1"/>
          <p:nvPr/>
        </p:nvSpPr>
        <p:spPr>
          <a:xfrm>
            <a:off x="2903804" y="241982"/>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0" name="TextBox 10"/>
          <p:cNvSpPr txBox="1"/>
          <p:nvPr/>
        </p:nvSpPr>
        <p:spPr>
          <a:xfrm>
            <a:off x="1900664" y="2301034"/>
            <a:ext cx="5899837" cy="2842466"/>
          </a:xfrm>
          <a:prstGeom prst="rect">
            <a:avLst/>
          </a:prstGeom>
        </p:spPr>
        <p:txBody>
          <a:bodyPr lIns="0" tIns="0" rIns="0" bIns="0" rtlCol="0" anchor="t">
            <a:spAutoFit/>
          </a:bodyPr>
          <a:lstStyle/>
          <a:p>
            <a:pPr algn="l">
              <a:lnSpc>
                <a:spcPts val="4503"/>
              </a:lnSpc>
            </a:pPr>
            <a:r>
              <a:rPr lang="en-US" sz="3216" b="1">
                <a:solidFill>
                  <a:srgbClr val="003EA8"/>
                </a:solidFill>
                <a:latin typeface="Nunito Bold"/>
                <a:ea typeface="Nunito Bold"/>
                <a:cs typeface="Nunito Bold"/>
                <a:sym typeface="Nunito Bold"/>
              </a:rPr>
              <a:t>Câu 8. Q(A,B,C,D)</a:t>
            </a:r>
          </a:p>
          <a:p>
            <a:pPr algn="l">
              <a:lnSpc>
                <a:spcPts val="4503"/>
              </a:lnSpc>
            </a:pPr>
            <a:r>
              <a:rPr lang="en-US" sz="3216" b="1">
                <a:solidFill>
                  <a:srgbClr val="003EA8"/>
                </a:solidFill>
                <a:latin typeface="Nunito Bold"/>
                <a:ea typeface="Nunito Bold"/>
                <a:cs typeface="Nunito Bold"/>
                <a:sym typeface="Nunito Bold"/>
              </a:rPr>
              <a:t>F={AB→C; D→B; C→ABD}</a:t>
            </a:r>
          </a:p>
          <a:p>
            <a:pPr algn="l">
              <a:lnSpc>
                <a:spcPts val="4503"/>
              </a:lnSpc>
            </a:pPr>
            <a:r>
              <a:rPr lang="en-US" sz="3216" b="1">
                <a:solidFill>
                  <a:srgbClr val="003EA8"/>
                </a:solidFill>
                <a:latin typeface="Nunito Bold"/>
                <a:ea typeface="Nunito Bold"/>
                <a:cs typeface="Nunito Bold"/>
                <a:sym typeface="Nunito Bold"/>
              </a:rPr>
              <a:t>Hãy tìm tất cả các khóa của Q</a:t>
            </a:r>
          </a:p>
          <a:p>
            <a:pPr algn="l">
              <a:lnSpc>
                <a:spcPts val="4503"/>
              </a:lnSpc>
            </a:pPr>
            <a:endParaRPr lang="en-US" sz="3216" b="1">
              <a:solidFill>
                <a:srgbClr val="003EA8"/>
              </a:solidFill>
              <a:latin typeface="Nunito Bold"/>
              <a:ea typeface="Nunito Bold"/>
              <a:cs typeface="Nunito Bold"/>
              <a:sym typeface="Nunito Bold"/>
            </a:endParaRPr>
          </a:p>
          <a:p>
            <a:pPr algn="l">
              <a:lnSpc>
                <a:spcPts val="4503"/>
              </a:lnSpc>
            </a:pPr>
            <a:endParaRPr lang="en-US" sz="3216" b="1">
              <a:solidFill>
                <a:srgbClr val="003EA8"/>
              </a:solidFill>
              <a:latin typeface="Nunito Bold"/>
              <a:ea typeface="Nunito Bold"/>
              <a:cs typeface="Nunito Bold"/>
              <a:sym typeface="Nunito Bold"/>
            </a:endParaRPr>
          </a:p>
        </p:txBody>
      </p:sp>
      <p:sp>
        <p:nvSpPr>
          <p:cNvPr id="11" name="TextBox 11"/>
          <p:cNvSpPr txBox="1"/>
          <p:nvPr/>
        </p:nvSpPr>
        <p:spPr>
          <a:xfrm>
            <a:off x="1900664" y="1515585"/>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Thành Trọng</a:t>
            </a:r>
          </a:p>
        </p:txBody>
      </p:sp>
      <p:sp>
        <p:nvSpPr>
          <p:cNvPr id="12" name="Freeform 12"/>
          <p:cNvSpPr/>
          <p:nvPr/>
        </p:nvSpPr>
        <p:spPr>
          <a:xfrm>
            <a:off x="11101807" y="3956372"/>
            <a:ext cx="5062944" cy="3166641"/>
          </a:xfrm>
          <a:custGeom>
            <a:avLst/>
            <a:gdLst/>
            <a:ahLst/>
            <a:cxnLst/>
            <a:rect l="l" t="t" r="r" b="b"/>
            <a:pathLst>
              <a:path w="5062944" h="3166641">
                <a:moveTo>
                  <a:pt x="0" y="0"/>
                </a:moveTo>
                <a:lnTo>
                  <a:pt x="5062943" y="0"/>
                </a:lnTo>
                <a:lnTo>
                  <a:pt x="5062943" y="3166641"/>
                </a:lnTo>
                <a:lnTo>
                  <a:pt x="0" y="31666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9868" y="711984"/>
            <a:ext cx="17401791" cy="8853596"/>
            <a:chOff x="0" y="0"/>
            <a:chExt cx="4795353" cy="2439756"/>
          </a:xfrm>
        </p:grpSpPr>
        <p:sp>
          <p:nvSpPr>
            <p:cNvPr id="5" name="Freeform 5"/>
            <p:cNvSpPr/>
            <p:nvPr/>
          </p:nvSpPr>
          <p:spPr>
            <a:xfrm>
              <a:off x="0" y="0"/>
              <a:ext cx="4795353" cy="2439756"/>
            </a:xfrm>
            <a:custGeom>
              <a:avLst/>
              <a:gdLst/>
              <a:ahLst/>
              <a:cxnLst/>
              <a:rect l="l" t="t" r="r" b="b"/>
              <a:pathLst>
                <a:path w="4795353" h="2439756">
                  <a:moveTo>
                    <a:pt x="0" y="0"/>
                  </a:moveTo>
                  <a:lnTo>
                    <a:pt x="4795353" y="0"/>
                  </a:lnTo>
                  <a:lnTo>
                    <a:pt x="4795353" y="2439756"/>
                  </a:lnTo>
                  <a:lnTo>
                    <a:pt x="0" y="2439756"/>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782820" y="836504"/>
            <a:ext cx="11445946" cy="9316352"/>
          </a:xfrm>
          <a:custGeom>
            <a:avLst/>
            <a:gdLst/>
            <a:ahLst/>
            <a:cxnLst/>
            <a:rect l="l" t="t" r="r" b="b"/>
            <a:pathLst>
              <a:path w="11445946" h="9316352">
                <a:moveTo>
                  <a:pt x="0" y="0"/>
                </a:moveTo>
                <a:lnTo>
                  <a:pt x="11445947" y="0"/>
                </a:lnTo>
                <a:lnTo>
                  <a:pt x="11445947" y="9316352"/>
                </a:lnTo>
                <a:lnTo>
                  <a:pt x="0" y="9316352"/>
                </a:lnTo>
                <a:lnTo>
                  <a:pt x="0" y="0"/>
                </a:lnTo>
                <a:close/>
              </a:path>
            </a:pathLst>
          </a:custGeom>
          <a:blipFill>
            <a:blip r:embed="rId7"/>
            <a:stretch>
              <a:fillRect t="-378" b="-378"/>
            </a:stretch>
          </a:blipFill>
        </p:spPr>
      </p:sp>
      <p:sp>
        <p:nvSpPr>
          <p:cNvPr id="9" name="TextBox 9"/>
          <p:cNvSpPr txBox="1"/>
          <p:nvPr/>
        </p:nvSpPr>
        <p:spPr>
          <a:xfrm>
            <a:off x="2782820" y="36404"/>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0" name="TextBox 10"/>
          <p:cNvSpPr txBox="1"/>
          <p:nvPr/>
        </p:nvSpPr>
        <p:spPr>
          <a:xfrm>
            <a:off x="14228767" y="9527480"/>
            <a:ext cx="7867514" cy="514175"/>
          </a:xfrm>
          <a:prstGeom prst="rect">
            <a:avLst/>
          </a:prstGeom>
        </p:spPr>
        <p:txBody>
          <a:bodyPr lIns="0" tIns="0" rIns="0" bIns="0" rtlCol="0" anchor="t">
            <a:spAutoFit/>
          </a:bodyPr>
          <a:lstStyle/>
          <a:p>
            <a:pPr algn="l">
              <a:lnSpc>
                <a:spcPts val="4109"/>
              </a:lnSpc>
            </a:pPr>
            <a:r>
              <a:rPr lang="en-US" sz="3161" b="1">
                <a:solidFill>
                  <a:srgbClr val="FE7076"/>
                </a:solidFill>
                <a:latin typeface="Nunito Bold"/>
                <a:ea typeface="Nunito Bold"/>
                <a:cs typeface="Nunito Bold"/>
                <a:sym typeface="Nunito Bold"/>
              </a:rPr>
              <a:t>Nguyễn Thành Trọng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9868" y="962738"/>
            <a:ext cx="17401791" cy="8602841"/>
            <a:chOff x="0" y="0"/>
            <a:chExt cx="4795353" cy="2439756"/>
          </a:xfrm>
        </p:grpSpPr>
        <p:sp>
          <p:nvSpPr>
            <p:cNvPr id="5" name="Freeform 5"/>
            <p:cNvSpPr/>
            <p:nvPr/>
          </p:nvSpPr>
          <p:spPr>
            <a:xfrm>
              <a:off x="0" y="0"/>
              <a:ext cx="4795353" cy="2439756"/>
            </a:xfrm>
            <a:custGeom>
              <a:avLst/>
              <a:gdLst/>
              <a:ahLst/>
              <a:cxnLst/>
              <a:rect l="l" t="t" r="r" b="b"/>
              <a:pathLst>
                <a:path w="4795353" h="2439756">
                  <a:moveTo>
                    <a:pt x="0" y="0"/>
                  </a:moveTo>
                  <a:lnTo>
                    <a:pt x="4795353" y="0"/>
                  </a:lnTo>
                  <a:lnTo>
                    <a:pt x="4795353" y="2439756"/>
                  </a:lnTo>
                  <a:lnTo>
                    <a:pt x="0" y="2439756"/>
                  </a:lnTo>
                  <a:close/>
                </a:path>
              </a:pathLst>
            </a:custGeom>
            <a:solidFill>
              <a:srgbClr val="FFFFFF"/>
            </a:solidFill>
          </p:spPr>
        </p:sp>
      </p:grpSp>
      <p:sp>
        <p:nvSpPr>
          <p:cNvPr id="6" name="Freeform 6"/>
          <p:cNvSpPr/>
          <p:nvPr/>
        </p:nvSpPr>
        <p:spPr>
          <a:xfrm rot="-278358">
            <a:off x="15215091" y="278537"/>
            <a:ext cx="2756025" cy="866895"/>
          </a:xfrm>
          <a:custGeom>
            <a:avLst/>
            <a:gdLst/>
            <a:ahLst/>
            <a:cxnLst/>
            <a:rect l="l" t="t" r="r" b="b"/>
            <a:pathLst>
              <a:path w="2756025" h="866895">
                <a:moveTo>
                  <a:pt x="0" y="0"/>
                </a:moveTo>
                <a:lnTo>
                  <a:pt x="2756025" y="0"/>
                </a:lnTo>
                <a:lnTo>
                  <a:pt x="2756025" y="866895"/>
                </a:lnTo>
                <a:lnTo>
                  <a:pt x="0" y="8668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787196" y="1360287"/>
            <a:ext cx="14476480" cy="7963974"/>
          </a:xfrm>
          <a:custGeom>
            <a:avLst/>
            <a:gdLst/>
            <a:ahLst/>
            <a:cxnLst/>
            <a:rect l="l" t="t" r="r" b="b"/>
            <a:pathLst>
              <a:path w="14476480" h="7963974">
                <a:moveTo>
                  <a:pt x="0" y="0"/>
                </a:moveTo>
                <a:lnTo>
                  <a:pt x="14476479" y="0"/>
                </a:lnTo>
                <a:lnTo>
                  <a:pt x="14476479" y="7963974"/>
                </a:lnTo>
                <a:lnTo>
                  <a:pt x="0" y="7963974"/>
                </a:lnTo>
                <a:lnTo>
                  <a:pt x="0" y="0"/>
                </a:lnTo>
                <a:close/>
              </a:path>
            </a:pathLst>
          </a:custGeom>
          <a:blipFill>
            <a:blip r:embed="rId7"/>
            <a:stretch>
              <a:fillRect/>
            </a:stretch>
          </a:blipFill>
        </p:spPr>
      </p:sp>
      <p:sp>
        <p:nvSpPr>
          <p:cNvPr id="9" name="TextBox 9"/>
          <p:cNvSpPr txBox="1"/>
          <p:nvPr/>
        </p:nvSpPr>
        <p:spPr>
          <a:xfrm>
            <a:off x="2903803" y="222397"/>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dirty="0" err="1">
                <a:solidFill>
                  <a:srgbClr val="003EA8"/>
                </a:solidFill>
                <a:latin typeface="Nunito Bold"/>
                <a:ea typeface="Nunito Bold"/>
                <a:cs typeface="Nunito Bold"/>
                <a:sym typeface="Nunito Bold"/>
              </a:rPr>
              <a:t>Phần</a:t>
            </a:r>
            <a:r>
              <a:rPr lang="en-US" sz="5300" b="1" dirty="0">
                <a:solidFill>
                  <a:srgbClr val="003EA8"/>
                </a:solidFill>
                <a:latin typeface="Nunito Bold"/>
                <a:ea typeface="Nunito Bold"/>
                <a:cs typeface="Nunito Bold"/>
                <a:sym typeface="Nunito Bold"/>
              </a:rPr>
              <a:t> B - </a:t>
            </a:r>
            <a:r>
              <a:rPr lang="en-US" sz="5300" b="1" dirty="0" err="1">
                <a:solidFill>
                  <a:srgbClr val="003EA8"/>
                </a:solidFill>
                <a:latin typeface="Nunito Bold"/>
                <a:ea typeface="Nunito Bold"/>
                <a:cs typeface="Nunito Bold"/>
                <a:sym typeface="Nunito Bold"/>
              </a:rPr>
              <a:t>Chuẩn</a:t>
            </a:r>
            <a:r>
              <a:rPr lang="en-US" sz="5300" b="1" dirty="0">
                <a:solidFill>
                  <a:srgbClr val="003EA8"/>
                </a:solidFill>
                <a:latin typeface="Nunito Bold"/>
                <a:ea typeface="Nunito Bold"/>
                <a:cs typeface="Nunito Bold"/>
                <a:sym typeface="Nunito Bold"/>
              </a:rPr>
              <a:t> </a:t>
            </a:r>
            <a:r>
              <a:rPr lang="en-US" sz="5300" b="1" dirty="0" err="1">
                <a:solidFill>
                  <a:srgbClr val="003EA8"/>
                </a:solidFill>
                <a:latin typeface="Nunito Bold"/>
                <a:ea typeface="Nunito Bold"/>
                <a:cs typeface="Nunito Bold"/>
                <a:sym typeface="Nunito Bold"/>
              </a:rPr>
              <a:t>hóa</a:t>
            </a:r>
            <a:r>
              <a:rPr lang="en-US" sz="5300" b="1" dirty="0">
                <a:solidFill>
                  <a:srgbClr val="003EA8"/>
                </a:solidFill>
                <a:latin typeface="Nunito Bold"/>
                <a:ea typeface="Nunito Bold"/>
                <a:cs typeface="Nunito Bold"/>
                <a:sym typeface="Nunito Bold"/>
              </a:rPr>
              <a:t> </a:t>
            </a:r>
            <a:r>
              <a:rPr lang="en-US" sz="5300" b="1" dirty="0" err="1">
                <a:solidFill>
                  <a:srgbClr val="003EA8"/>
                </a:solidFill>
                <a:latin typeface="Nunito Bold"/>
                <a:ea typeface="Nunito Bold"/>
                <a:cs typeface="Nunito Bold"/>
                <a:sym typeface="Nunito Bold"/>
              </a:rPr>
              <a:t>cơ</a:t>
            </a:r>
            <a:r>
              <a:rPr lang="en-US" sz="5300" b="1" dirty="0">
                <a:solidFill>
                  <a:srgbClr val="003EA8"/>
                </a:solidFill>
                <a:latin typeface="Nunito Bold"/>
                <a:ea typeface="Nunito Bold"/>
                <a:cs typeface="Nunito Bold"/>
                <a:sym typeface="Nunito Bold"/>
              </a:rPr>
              <a:t> </a:t>
            </a:r>
            <a:r>
              <a:rPr lang="en-US" sz="5300" b="1" dirty="0" err="1">
                <a:solidFill>
                  <a:srgbClr val="003EA8"/>
                </a:solidFill>
                <a:latin typeface="Nunito Bold"/>
                <a:ea typeface="Nunito Bold"/>
                <a:cs typeface="Nunito Bold"/>
                <a:sym typeface="Nunito Bold"/>
              </a:rPr>
              <a:t>sở</a:t>
            </a:r>
            <a:r>
              <a:rPr lang="en-US" sz="5300" b="1" dirty="0">
                <a:solidFill>
                  <a:srgbClr val="003EA8"/>
                </a:solidFill>
                <a:latin typeface="Nunito Bold"/>
                <a:ea typeface="Nunito Bold"/>
                <a:cs typeface="Nunito Bold"/>
                <a:sym typeface="Nunito Bold"/>
              </a:rPr>
              <a:t> </a:t>
            </a:r>
            <a:r>
              <a:rPr lang="en-US" sz="5300" b="1" dirty="0" err="1">
                <a:solidFill>
                  <a:srgbClr val="003EA8"/>
                </a:solidFill>
                <a:latin typeface="Nunito Bold"/>
                <a:ea typeface="Nunito Bold"/>
                <a:cs typeface="Nunito Bold"/>
                <a:sym typeface="Nunito Bold"/>
              </a:rPr>
              <a:t>dữ</a:t>
            </a:r>
            <a:r>
              <a:rPr lang="en-US" sz="5300" b="1" dirty="0">
                <a:solidFill>
                  <a:srgbClr val="003EA8"/>
                </a:solidFill>
                <a:latin typeface="Nunito Bold"/>
                <a:ea typeface="Nunito Bold"/>
                <a:cs typeface="Nunito Bold"/>
                <a:sym typeface="Nunito Bold"/>
              </a:rPr>
              <a:t> </a:t>
            </a:r>
            <a:r>
              <a:rPr lang="en-US" sz="5300" b="1" dirty="0" err="1">
                <a:solidFill>
                  <a:srgbClr val="003EA8"/>
                </a:solidFill>
                <a:latin typeface="Nunito Bold"/>
                <a:ea typeface="Nunito Bold"/>
                <a:cs typeface="Nunito Bold"/>
                <a:sym typeface="Nunito Bold"/>
              </a:rPr>
              <a:t>liệu</a:t>
            </a:r>
            <a:r>
              <a:rPr lang="en-US" sz="5300" b="1" dirty="0">
                <a:solidFill>
                  <a:srgbClr val="003EA8"/>
                </a:solidFill>
                <a:latin typeface="Nunito Bold"/>
                <a:ea typeface="Nunito Bold"/>
                <a:cs typeface="Nunito Bold"/>
                <a:sym typeface="Nunito Bold"/>
              </a:rPr>
              <a:t> </a:t>
            </a:r>
          </a:p>
        </p:txBody>
      </p:sp>
      <p:sp>
        <p:nvSpPr>
          <p:cNvPr id="10" name="TextBox 10"/>
          <p:cNvSpPr txBox="1"/>
          <p:nvPr/>
        </p:nvSpPr>
        <p:spPr>
          <a:xfrm>
            <a:off x="14228767" y="9527480"/>
            <a:ext cx="7867514" cy="514175"/>
          </a:xfrm>
          <a:prstGeom prst="rect">
            <a:avLst/>
          </a:prstGeom>
        </p:spPr>
        <p:txBody>
          <a:bodyPr lIns="0" tIns="0" rIns="0" bIns="0" rtlCol="0" anchor="t">
            <a:spAutoFit/>
          </a:bodyPr>
          <a:lstStyle/>
          <a:p>
            <a:pPr algn="l">
              <a:lnSpc>
                <a:spcPts val="4109"/>
              </a:lnSpc>
            </a:pPr>
            <a:r>
              <a:rPr lang="en-US" sz="3161" b="1">
                <a:solidFill>
                  <a:srgbClr val="FE7076"/>
                </a:solidFill>
                <a:latin typeface="Nunito Bold"/>
                <a:ea typeface="Nunito Bold"/>
                <a:cs typeface="Nunito Bold"/>
                <a:sym typeface="Nunito Bold"/>
              </a:rPr>
              <a:t>Nguyễn Thành Trọng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405900" y="1247660"/>
            <a:ext cx="17301327" cy="8853596"/>
            <a:chOff x="0" y="0"/>
            <a:chExt cx="4767668" cy="2439756"/>
          </a:xfrm>
        </p:grpSpPr>
        <p:sp>
          <p:nvSpPr>
            <p:cNvPr id="5" name="Freeform 5"/>
            <p:cNvSpPr/>
            <p:nvPr/>
          </p:nvSpPr>
          <p:spPr>
            <a:xfrm>
              <a:off x="0" y="0"/>
              <a:ext cx="4767668" cy="2439756"/>
            </a:xfrm>
            <a:custGeom>
              <a:avLst/>
              <a:gdLst/>
              <a:ahLst/>
              <a:cxnLst/>
              <a:rect l="l" t="t" r="r" b="b"/>
              <a:pathLst>
                <a:path w="4767668" h="2439756">
                  <a:moveTo>
                    <a:pt x="0" y="0"/>
                  </a:moveTo>
                  <a:lnTo>
                    <a:pt x="4767668" y="0"/>
                  </a:lnTo>
                  <a:lnTo>
                    <a:pt x="4767668" y="2439756"/>
                  </a:lnTo>
                  <a:lnTo>
                    <a:pt x="0" y="2439756"/>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892574" y="4626316"/>
            <a:ext cx="16972959" cy="7852406"/>
          </a:xfrm>
          <a:prstGeom prst="rect">
            <a:avLst/>
          </a:prstGeom>
        </p:spPr>
        <p:txBody>
          <a:bodyPr lIns="0" tIns="0" rIns="0" bIns="0" rtlCol="0" anchor="t">
            <a:spAutoFit/>
          </a:bodyPr>
          <a:lstStyle/>
          <a:p>
            <a:pPr algn="l">
              <a:lnSpc>
                <a:spcPts val="4466"/>
              </a:lnSpc>
            </a:pPr>
            <a:r>
              <a:rPr lang="en-US" sz="2800" b="1" dirty="0">
                <a:solidFill>
                  <a:srgbClr val="ED1C24"/>
                </a:solidFill>
                <a:latin typeface="Nunito Bold"/>
                <a:ea typeface="Nunito Bold"/>
                <a:cs typeface="Nunito Bold"/>
                <a:sym typeface="Nunito Bold"/>
              </a:rPr>
              <a:t>GIẢI</a:t>
            </a:r>
            <a:r>
              <a:rPr lang="en-US" sz="2800" b="1" dirty="0">
                <a:solidFill>
                  <a:srgbClr val="000000"/>
                </a:solidFill>
                <a:latin typeface="Nunito Bold"/>
                <a:ea typeface="Nunito Bold"/>
                <a:cs typeface="Nunito Bold"/>
                <a:sym typeface="Nunito Bold"/>
              </a:rPr>
              <a:t> </a:t>
            </a:r>
          </a:p>
          <a:p>
            <a:pPr algn="l">
              <a:lnSpc>
                <a:spcPts val="4326"/>
              </a:lnSpc>
            </a:pPr>
            <a:r>
              <a:rPr lang="en-US" sz="2800" b="1" dirty="0" err="1">
                <a:solidFill>
                  <a:srgbClr val="00053D"/>
                </a:solidFill>
                <a:latin typeface="Nunito Bold"/>
                <a:ea typeface="Nunito Bold"/>
                <a:cs typeface="Nunito Bold"/>
                <a:sym typeface="Nunito Bold"/>
              </a:rPr>
              <a:t>Khóa</a:t>
            </a:r>
            <a:r>
              <a:rPr lang="en-US" sz="2800" b="1" dirty="0">
                <a:solidFill>
                  <a:srgbClr val="00053D"/>
                </a:solidFill>
                <a:latin typeface="Nunito Bold"/>
                <a:ea typeface="Nunito Bold"/>
                <a:cs typeface="Nunito Bold"/>
                <a:sym typeface="Nunito Bold"/>
              </a:rPr>
              <a:t>: NGAY,GIO,PHONG </a:t>
            </a:r>
          </a:p>
          <a:p>
            <a:pPr algn="l">
              <a:lnSpc>
                <a:spcPts val="4326"/>
              </a:lnSpc>
              <a:spcBef>
                <a:spcPct val="0"/>
              </a:spcBef>
            </a:pPr>
            <a:r>
              <a:rPr lang="en-US" sz="2800" b="1" dirty="0">
                <a:solidFill>
                  <a:srgbClr val="00053D"/>
                </a:solidFill>
                <a:latin typeface="Nunito Bold"/>
                <a:ea typeface="Nunito Bold"/>
                <a:cs typeface="Nunito Bold"/>
                <a:sym typeface="Nunito Bold"/>
              </a:rPr>
              <a:t>F={NGAY,GIO,PHONG→MONHOC; MONHOC,NGAY→GIAOVIEN;NGAY,GIO,PHONG→GIAOVIEN; MONHOC→GIAOVIEN} </a:t>
            </a:r>
          </a:p>
          <a:p>
            <a:pPr algn="l">
              <a:lnSpc>
                <a:spcPts val="4326"/>
              </a:lnSpc>
              <a:spcBef>
                <a:spcPct val="0"/>
              </a:spcBef>
            </a:pPr>
            <a:r>
              <a:rPr lang="en-US" sz="2800" b="1" dirty="0" err="1">
                <a:solidFill>
                  <a:srgbClr val="00053D"/>
                </a:solidFill>
                <a:latin typeface="Nunito Bold"/>
                <a:ea typeface="Nunito Bold"/>
                <a:cs typeface="Nunito Bold"/>
                <a:sym typeface="Nunito Bold"/>
              </a:rPr>
              <a:t>Xét</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dạng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chuẩn</a:t>
            </a:r>
            <a:r>
              <a:rPr lang="en-US" sz="2800" b="1" dirty="0">
                <a:solidFill>
                  <a:srgbClr val="00053D"/>
                </a:solidFill>
                <a:latin typeface="Nunito Bold"/>
                <a:ea typeface="Nunito Bold"/>
                <a:cs typeface="Nunito Bold"/>
                <a:sym typeface="Nunito Bold"/>
              </a:rPr>
              <a:t> BC </a:t>
            </a:r>
          </a:p>
          <a:p>
            <a:pPr algn="l">
              <a:lnSpc>
                <a:spcPts val="4326"/>
              </a:lnSpc>
              <a:spcBef>
                <a:spcPct val="0"/>
              </a:spcBef>
            </a:pPr>
            <a:r>
              <a:rPr lang="en-US" sz="2800" b="1" dirty="0">
                <a:solidFill>
                  <a:srgbClr val="00053D"/>
                </a:solidFill>
                <a:latin typeface="Nunito Bold"/>
                <a:ea typeface="Nunito Bold"/>
                <a:cs typeface="Nunito Bold"/>
                <a:sym typeface="Nunito Bold"/>
              </a:rPr>
              <a:t>MONHOC→GIAOVIEN </a:t>
            </a:r>
            <a:r>
              <a:rPr lang="en-US" sz="2800" b="1" dirty="0" err="1">
                <a:solidFill>
                  <a:srgbClr val="00053D"/>
                </a:solidFill>
                <a:latin typeface="Nunito Bold"/>
                <a:ea typeface="Nunito Bold"/>
                <a:cs typeface="Nunito Bold"/>
                <a:sym typeface="Nunito Bold"/>
              </a:rPr>
              <a:t>có</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vế</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trái</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không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phải</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là</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siêu</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khóa</a:t>
            </a:r>
            <a:endParaRPr lang="en-US" sz="2800" b="1" dirty="0">
              <a:solidFill>
                <a:srgbClr val="00053D"/>
              </a:solidFill>
              <a:latin typeface="Nunito Bold"/>
              <a:ea typeface="Nunito Bold"/>
              <a:cs typeface="Nunito Bold"/>
              <a:sym typeface="Nunito Bold"/>
            </a:endParaRPr>
          </a:p>
          <a:p>
            <a:pPr algn="l">
              <a:lnSpc>
                <a:spcPts val="4326"/>
              </a:lnSpc>
              <a:spcBef>
                <a:spcPct val="0"/>
              </a:spcBef>
            </a:pPr>
            <a:r>
              <a:rPr lang="en-US" sz="2800" b="1" dirty="0" err="1">
                <a:solidFill>
                  <a:srgbClr val="00053D"/>
                </a:solidFill>
                <a:latin typeface="Nunito Bold"/>
                <a:ea typeface="Nunito Bold"/>
                <a:cs typeface="Nunito Bold"/>
                <a:sym typeface="Nunito Bold"/>
              </a:rPr>
              <a:t>Kehoach</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không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đạt</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chuẩn</a:t>
            </a:r>
            <a:r>
              <a:rPr lang="en-US" sz="2800" b="1" dirty="0">
                <a:solidFill>
                  <a:srgbClr val="00053D"/>
                </a:solidFill>
                <a:latin typeface="Nunito Bold"/>
                <a:ea typeface="Nunito Bold"/>
                <a:cs typeface="Nunito Bold"/>
                <a:sym typeface="Nunito Bold"/>
              </a:rPr>
              <a:t> BC </a:t>
            </a:r>
            <a:r>
              <a:rPr lang="en-US" sz="2800" b="1" dirty="0" err="1">
                <a:solidFill>
                  <a:srgbClr val="00053D"/>
                </a:solidFill>
                <a:latin typeface="Nunito Bold"/>
                <a:ea typeface="Nunito Bold"/>
                <a:cs typeface="Nunito Bold"/>
                <a:sym typeface="Nunito Bold"/>
              </a:rPr>
              <a:t>Xét</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dạng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chuẩn</a:t>
            </a:r>
            <a:r>
              <a:rPr lang="en-US" sz="2800" b="1" dirty="0">
                <a:solidFill>
                  <a:srgbClr val="00053D"/>
                </a:solidFill>
                <a:latin typeface="Nunito Bold"/>
                <a:ea typeface="Nunito Bold"/>
                <a:cs typeface="Nunito Bold"/>
                <a:sym typeface="Nunito Bold"/>
              </a:rPr>
              <a:t> 3 </a:t>
            </a:r>
          </a:p>
          <a:p>
            <a:pPr algn="l">
              <a:lnSpc>
                <a:spcPts val="4326"/>
              </a:lnSpc>
              <a:spcBef>
                <a:spcPct val="0"/>
              </a:spcBef>
            </a:pPr>
            <a:r>
              <a:rPr lang="en-US" sz="2800" b="1" dirty="0">
                <a:solidFill>
                  <a:srgbClr val="00053D"/>
                </a:solidFill>
                <a:latin typeface="Nunito Bold"/>
                <a:ea typeface="Nunito Bold"/>
                <a:cs typeface="Nunito Bold"/>
                <a:sym typeface="Nunito Bold"/>
              </a:rPr>
              <a:t>MONHOC→GIAOVIEN </a:t>
            </a:r>
            <a:r>
              <a:rPr lang="en-US" sz="2800" b="1" dirty="0" err="1">
                <a:solidFill>
                  <a:srgbClr val="00053D"/>
                </a:solidFill>
                <a:latin typeface="Nunito Bold"/>
                <a:ea typeface="Nunito Bold"/>
                <a:cs typeface="Nunito Bold"/>
                <a:sym typeface="Nunito Bold"/>
              </a:rPr>
              <a:t>có</a:t>
            </a:r>
            <a:r>
              <a:rPr lang="en-US" sz="2800" b="1" dirty="0">
                <a:solidFill>
                  <a:srgbClr val="00053D"/>
                </a:solidFill>
                <a:latin typeface="Nunito Bold"/>
                <a:ea typeface="Nunito Bold"/>
                <a:cs typeface="Nunito Bold"/>
                <a:sym typeface="Nunito Bold"/>
              </a:rPr>
              <a:t> M </a:t>
            </a:r>
            <a:r>
              <a:rPr lang="en-US" sz="2800" b="1" dirty="0" err="1">
                <a:solidFill>
                  <a:srgbClr val="00053D"/>
                </a:solidFill>
                <a:latin typeface="Nunito Bold"/>
                <a:ea typeface="Nunito Bold"/>
                <a:cs typeface="Nunito Bold"/>
                <a:sym typeface="Nunito Bold"/>
              </a:rPr>
              <a:t>không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phải</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là</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siêu</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khóa</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và</a:t>
            </a:r>
            <a:r>
              <a:rPr lang="en-US" sz="2800" b="1" dirty="0">
                <a:solidFill>
                  <a:srgbClr val="00053D"/>
                </a:solidFill>
                <a:latin typeface="Nunito Bold"/>
                <a:ea typeface="Nunito Bold"/>
                <a:cs typeface="Nunito Bold"/>
                <a:sym typeface="Nunito Bold"/>
              </a:rPr>
              <a:t> V </a:t>
            </a:r>
            <a:r>
              <a:rPr lang="en-US" sz="2800" b="1" dirty="0" err="1">
                <a:solidFill>
                  <a:srgbClr val="00053D"/>
                </a:solidFill>
                <a:latin typeface="Nunito Bold"/>
                <a:ea typeface="Nunito Bold"/>
                <a:cs typeface="Nunito Bold"/>
                <a:sym typeface="Nunito Bold"/>
              </a:rPr>
              <a:t>không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phải</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là</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thuộc</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tính</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khóa</a:t>
            </a:r>
            <a:r>
              <a:rPr lang="en-US" sz="2800" b="1" dirty="0">
                <a:solidFill>
                  <a:srgbClr val="00053D"/>
                </a:solidFill>
                <a:latin typeface="Nunito Bold"/>
                <a:ea typeface="Nunito Bold"/>
                <a:cs typeface="Nunito Bold"/>
                <a:sym typeface="Nunito Bold"/>
              </a:rPr>
              <a:t> </a:t>
            </a:r>
          </a:p>
          <a:p>
            <a:pPr algn="l">
              <a:lnSpc>
                <a:spcPts val="4326"/>
              </a:lnSpc>
              <a:spcBef>
                <a:spcPct val="0"/>
              </a:spcBef>
            </a:pPr>
            <a:r>
              <a:rPr lang="en-US" sz="2800" b="1" dirty="0" err="1">
                <a:solidFill>
                  <a:srgbClr val="00053D"/>
                </a:solidFill>
                <a:latin typeface="Nunito Bold"/>
                <a:ea typeface="Nunito Bold"/>
                <a:cs typeface="Nunito Bold"/>
                <a:sym typeface="Nunito Bold"/>
              </a:rPr>
              <a:t>Kehoach</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không</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đạt</a:t>
            </a:r>
            <a:r>
              <a:rPr lang="en-US" sz="2800" b="1" dirty="0">
                <a:solidFill>
                  <a:srgbClr val="00053D"/>
                </a:solidFill>
                <a:latin typeface="Nunito Bold"/>
                <a:ea typeface="Nunito Bold"/>
                <a:cs typeface="Nunito Bold"/>
                <a:sym typeface="Nunito Bold"/>
              </a:rPr>
              <a:t> </a:t>
            </a:r>
            <a:r>
              <a:rPr lang="en-US" sz="2800" b="1" dirty="0" err="1">
                <a:solidFill>
                  <a:srgbClr val="00053D"/>
                </a:solidFill>
                <a:latin typeface="Nunito Bold"/>
                <a:ea typeface="Nunito Bold"/>
                <a:cs typeface="Nunito Bold"/>
                <a:sym typeface="Nunito Bold"/>
              </a:rPr>
              <a:t>chuẩn</a:t>
            </a:r>
            <a:r>
              <a:rPr lang="en-US" sz="2800" b="1" dirty="0">
                <a:solidFill>
                  <a:srgbClr val="00053D"/>
                </a:solidFill>
                <a:latin typeface="Nunito Bold"/>
                <a:ea typeface="Nunito Bold"/>
                <a:cs typeface="Nunito Bold"/>
                <a:sym typeface="Nunito Bold"/>
              </a:rPr>
              <a:t> 3 </a:t>
            </a:r>
          </a:p>
          <a:p>
            <a:pPr algn="l">
              <a:lnSpc>
                <a:spcPts val="4466"/>
              </a:lnSpc>
              <a:spcBef>
                <a:spcPct val="0"/>
              </a:spcBef>
            </a:pPr>
            <a:r>
              <a:rPr lang="en-US" sz="2800" b="1" dirty="0">
                <a:solidFill>
                  <a:srgbClr val="003EA8"/>
                </a:solidFill>
                <a:latin typeface="Nunito Bold"/>
                <a:ea typeface="Nunito Bold"/>
                <a:cs typeface="Nunito Bold"/>
                <a:sym typeface="Nunito Bold"/>
              </a:rPr>
              <a:t> </a:t>
            </a:r>
          </a:p>
          <a:p>
            <a:pPr algn="l">
              <a:lnSpc>
                <a:spcPts val="4466"/>
              </a:lnSpc>
              <a:spcBef>
                <a:spcPct val="0"/>
              </a:spcBef>
            </a:pPr>
            <a:endParaRPr lang="en-US" sz="2800" b="1" dirty="0">
              <a:solidFill>
                <a:srgbClr val="003EA8"/>
              </a:solidFill>
              <a:latin typeface="Nunito Bold"/>
              <a:ea typeface="Nunito Bold"/>
              <a:cs typeface="Nunito Bold"/>
              <a:sym typeface="Nunito Bold"/>
            </a:endParaRPr>
          </a:p>
          <a:p>
            <a:pPr algn="l">
              <a:lnSpc>
                <a:spcPts val="4466"/>
              </a:lnSpc>
              <a:spcBef>
                <a:spcPct val="0"/>
              </a:spcBef>
            </a:pPr>
            <a:endParaRPr lang="en-US" sz="2800" b="1" dirty="0">
              <a:solidFill>
                <a:srgbClr val="003EA8"/>
              </a:solidFill>
              <a:latin typeface="Nunito Bold"/>
              <a:ea typeface="Nunito Bold"/>
              <a:cs typeface="Nunito Bold"/>
              <a:sym typeface="Nunito Bold"/>
            </a:endParaRPr>
          </a:p>
          <a:p>
            <a:pPr algn="l">
              <a:lnSpc>
                <a:spcPts val="4466"/>
              </a:lnSpc>
              <a:spcBef>
                <a:spcPct val="0"/>
              </a:spcBef>
            </a:pPr>
            <a:endParaRPr lang="en-US" sz="2800" b="1" dirty="0">
              <a:solidFill>
                <a:srgbClr val="003EA8"/>
              </a:solidFill>
              <a:latin typeface="Nunito Bold"/>
              <a:ea typeface="Nunito Bold"/>
              <a:cs typeface="Nunito Bold"/>
              <a:sym typeface="Nunito Bold"/>
            </a:endParaRPr>
          </a:p>
          <a:p>
            <a:pPr algn="l">
              <a:lnSpc>
                <a:spcPts val="4466"/>
              </a:lnSpc>
              <a:spcBef>
                <a:spcPct val="0"/>
              </a:spcBef>
            </a:pPr>
            <a:endParaRPr lang="en-US" sz="2800" b="1" dirty="0">
              <a:solidFill>
                <a:srgbClr val="003EA8"/>
              </a:solidFill>
              <a:latin typeface="Nunito Bold"/>
              <a:ea typeface="Nunito Bold"/>
              <a:cs typeface="Nunito Bold"/>
              <a:sym typeface="Nunito Bold"/>
            </a:endParaRPr>
          </a:p>
        </p:txBody>
      </p:sp>
      <p:sp>
        <p:nvSpPr>
          <p:cNvPr id="9" name="TextBox 9"/>
          <p:cNvSpPr txBox="1"/>
          <p:nvPr/>
        </p:nvSpPr>
        <p:spPr>
          <a:xfrm>
            <a:off x="3003628" y="241982"/>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0" name="TextBox 10"/>
          <p:cNvSpPr txBox="1"/>
          <p:nvPr/>
        </p:nvSpPr>
        <p:spPr>
          <a:xfrm>
            <a:off x="891445" y="1866409"/>
            <a:ext cx="17126454" cy="4108564"/>
          </a:xfrm>
          <a:prstGeom prst="rect">
            <a:avLst/>
          </a:prstGeom>
        </p:spPr>
        <p:txBody>
          <a:bodyPr lIns="0" tIns="0" rIns="0" bIns="0" rtlCol="0" anchor="t">
            <a:spAutoFit/>
          </a:bodyPr>
          <a:lstStyle/>
          <a:p>
            <a:pPr algn="l">
              <a:lnSpc>
                <a:spcPts val="4200"/>
              </a:lnSpc>
            </a:pPr>
            <a:r>
              <a:rPr lang="en-US" sz="3000" b="1" dirty="0" err="1">
                <a:solidFill>
                  <a:srgbClr val="003EA8"/>
                </a:solidFill>
                <a:latin typeface="Nunito Bold"/>
                <a:ea typeface="Nunito Bold"/>
                <a:cs typeface="Nunito Bold"/>
                <a:sym typeface="Nunito Bold"/>
              </a:rPr>
              <a:t>Tổng</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hợp</a:t>
            </a:r>
            <a:r>
              <a:rPr lang="en-US" sz="3000" b="1" dirty="0">
                <a:solidFill>
                  <a:srgbClr val="003EA8"/>
                </a:solidFill>
                <a:latin typeface="Nunito Bold"/>
                <a:ea typeface="Nunito Bold"/>
                <a:cs typeface="Nunito Bold"/>
                <a:sym typeface="Nunito Bold"/>
              </a:rPr>
              <a:t>/</a:t>
            </a:r>
            <a:r>
              <a:rPr lang="en-US" sz="3000" b="1" dirty="0" err="1">
                <a:solidFill>
                  <a:srgbClr val="003EA8"/>
                </a:solidFill>
                <a:latin typeface="Nunito Bold"/>
                <a:ea typeface="Nunito Bold"/>
                <a:cs typeface="Nunito Bold"/>
                <a:sym typeface="Nunito Bold"/>
              </a:rPr>
              <a:t>Câu</a:t>
            </a:r>
            <a:r>
              <a:rPr lang="en-US" sz="3000" b="1" dirty="0">
                <a:solidFill>
                  <a:srgbClr val="003EA8"/>
                </a:solidFill>
                <a:latin typeface="Nunito Bold"/>
                <a:ea typeface="Nunito Bold"/>
                <a:cs typeface="Nunito Bold"/>
                <a:sym typeface="Nunito Bold"/>
              </a:rPr>
              <a:t> 3. Cho </a:t>
            </a:r>
            <a:r>
              <a:rPr lang="en-US" sz="3000" b="1" dirty="0" err="1">
                <a:solidFill>
                  <a:srgbClr val="003EA8"/>
                </a:solidFill>
                <a:latin typeface="Nunito Bold"/>
                <a:ea typeface="Nunito Bold"/>
                <a:cs typeface="Nunito Bold"/>
                <a:sym typeface="Nunito Bold"/>
              </a:rPr>
              <a:t>lược</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đồ</a:t>
            </a:r>
            <a:r>
              <a:rPr lang="en-US" sz="3000" b="1" dirty="0">
                <a:solidFill>
                  <a:srgbClr val="003EA8"/>
                </a:solidFill>
                <a:latin typeface="Nunito Bold"/>
                <a:ea typeface="Nunito Bold"/>
                <a:cs typeface="Nunito Bold"/>
                <a:sym typeface="Nunito Bold"/>
              </a:rPr>
              <a:t> CSDL </a:t>
            </a:r>
          </a:p>
          <a:p>
            <a:pPr algn="l">
              <a:lnSpc>
                <a:spcPts val="4200"/>
              </a:lnSpc>
            </a:pPr>
            <a:r>
              <a:rPr lang="en-US" sz="3000" b="1" dirty="0" err="1">
                <a:solidFill>
                  <a:srgbClr val="003EA8"/>
                </a:solidFill>
                <a:latin typeface="Nunito Bold"/>
                <a:ea typeface="Nunito Bold"/>
                <a:cs typeface="Nunito Bold"/>
                <a:sym typeface="Nunito Bold"/>
              </a:rPr>
              <a:t>Kehoach</a:t>
            </a:r>
            <a:r>
              <a:rPr lang="en-US" sz="3000" b="1" dirty="0">
                <a:solidFill>
                  <a:srgbClr val="003EA8"/>
                </a:solidFill>
                <a:latin typeface="Nunito Bold"/>
                <a:ea typeface="Nunito Bold"/>
                <a:cs typeface="Nunito Bold"/>
                <a:sym typeface="Nunito Bold"/>
              </a:rPr>
              <a:t>(NGAY,GIO,PHONG,MONHOC,GIAOVIEN)</a:t>
            </a:r>
          </a:p>
          <a:p>
            <a:pPr algn="l">
              <a:lnSpc>
                <a:spcPts val="4200"/>
              </a:lnSpc>
            </a:pPr>
            <a:r>
              <a:rPr lang="en-US" sz="3000" b="1" dirty="0">
                <a:solidFill>
                  <a:srgbClr val="003EA8"/>
                </a:solidFill>
                <a:latin typeface="Nunito Bold"/>
                <a:ea typeface="Nunito Bold"/>
                <a:cs typeface="Nunito Bold"/>
                <a:sym typeface="Nunito Bold"/>
              </a:rPr>
              <a:t>F={NGAY,GIO,PHONG→MONHOC; MONHOC,NGAY→GIAOVIEN;NGAY,GIO,PHONG→GIAOVIEN; MONHOC→GIAOVIEN} </a:t>
            </a:r>
          </a:p>
          <a:p>
            <a:pPr algn="l">
              <a:lnSpc>
                <a:spcPts val="4200"/>
              </a:lnSpc>
            </a:pPr>
            <a:r>
              <a:rPr lang="en-US" sz="3000" b="1" dirty="0">
                <a:solidFill>
                  <a:srgbClr val="003EA8"/>
                </a:solidFill>
                <a:latin typeface="Nunito Bold"/>
                <a:ea typeface="Nunito Bold"/>
                <a:cs typeface="Nunito Bold"/>
                <a:sym typeface="Nunito Bold"/>
              </a:rPr>
              <a:t>a) </a:t>
            </a:r>
            <a:r>
              <a:rPr lang="en-US" sz="3000" b="1" dirty="0" err="1">
                <a:solidFill>
                  <a:srgbClr val="003EA8"/>
                </a:solidFill>
                <a:latin typeface="Nunito Bold"/>
                <a:ea typeface="Nunito Bold"/>
                <a:cs typeface="Nunito Bold"/>
                <a:sym typeface="Nunito Bold"/>
              </a:rPr>
              <a:t>Xác</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định</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dạng</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chuẩn</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cao</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nhất</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của</a:t>
            </a:r>
            <a:r>
              <a:rPr lang="en-US" sz="3000" b="1" dirty="0">
                <a:solidFill>
                  <a:srgbClr val="003EA8"/>
                </a:solidFill>
                <a:latin typeface="Nunito Bold"/>
                <a:ea typeface="Nunito Bold"/>
                <a:cs typeface="Nunito Bold"/>
                <a:sym typeface="Nunito Bold"/>
              </a:rPr>
              <a:t> </a:t>
            </a:r>
            <a:r>
              <a:rPr lang="en-US" sz="3000" b="1" dirty="0" err="1">
                <a:solidFill>
                  <a:srgbClr val="003EA8"/>
                </a:solidFill>
                <a:latin typeface="Nunito Bold"/>
                <a:ea typeface="Nunito Bold"/>
                <a:cs typeface="Nunito Bold"/>
                <a:sym typeface="Nunito Bold"/>
              </a:rPr>
              <a:t>Kehoach</a:t>
            </a:r>
            <a:r>
              <a:rPr lang="en-US" sz="3000" b="1" dirty="0">
                <a:solidFill>
                  <a:srgbClr val="003EA8"/>
                </a:solidFill>
                <a:latin typeface="Nunito Bold"/>
                <a:ea typeface="Nunito Bold"/>
                <a:cs typeface="Nunito Bold"/>
                <a:sym typeface="Nunito Bold"/>
              </a:rPr>
              <a:t> </a:t>
            </a:r>
          </a:p>
          <a:p>
            <a:pPr algn="l">
              <a:lnSpc>
                <a:spcPts val="3837"/>
              </a:lnSpc>
            </a:pPr>
            <a:endParaRPr lang="en-US" sz="3000" b="1" dirty="0">
              <a:solidFill>
                <a:srgbClr val="003EA8"/>
              </a:solidFill>
              <a:latin typeface="Nunito Bold"/>
              <a:ea typeface="Nunito Bold"/>
              <a:cs typeface="Nunito Bold"/>
              <a:sym typeface="Nunito Bold"/>
            </a:endParaRPr>
          </a:p>
          <a:p>
            <a:pPr algn="l">
              <a:lnSpc>
                <a:spcPts val="3837"/>
              </a:lnSpc>
            </a:pPr>
            <a:endParaRPr lang="en-US" sz="3000" b="1" dirty="0">
              <a:solidFill>
                <a:srgbClr val="003EA8"/>
              </a:solidFill>
              <a:latin typeface="Nunito Bold"/>
              <a:ea typeface="Nunito Bold"/>
              <a:cs typeface="Nunito Bold"/>
              <a:sym typeface="Nunito Bold"/>
            </a:endParaRPr>
          </a:p>
          <a:p>
            <a:pPr algn="l">
              <a:lnSpc>
                <a:spcPts val="3837"/>
              </a:lnSpc>
            </a:pPr>
            <a:endParaRPr lang="en-US" sz="3000" b="1" dirty="0">
              <a:solidFill>
                <a:srgbClr val="003EA8"/>
              </a:solidFill>
              <a:latin typeface="Nunito Bold"/>
              <a:ea typeface="Nunito Bold"/>
              <a:cs typeface="Nunito Bold"/>
              <a:sym typeface="Nunito Bold"/>
            </a:endParaRPr>
          </a:p>
        </p:txBody>
      </p:sp>
      <p:sp>
        <p:nvSpPr>
          <p:cNvPr id="11" name="TextBox 11"/>
          <p:cNvSpPr txBox="1"/>
          <p:nvPr/>
        </p:nvSpPr>
        <p:spPr>
          <a:xfrm>
            <a:off x="1066800" y="1211830"/>
            <a:ext cx="8709914" cy="555625"/>
          </a:xfrm>
          <a:prstGeom prst="rect">
            <a:avLst/>
          </a:prstGeom>
        </p:spPr>
        <p:txBody>
          <a:bodyPr lIns="0" tIns="0" rIns="0" bIns="0" rtlCol="0" anchor="t">
            <a:spAutoFit/>
          </a:bodyPr>
          <a:lstStyle/>
          <a:p>
            <a:pPr algn="l">
              <a:lnSpc>
                <a:spcPts val="4550"/>
              </a:lnSpc>
            </a:pPr>
            <a:r>
              <a:rPr lang="en-US" sz="3500" b="1" dirty="0">
                <a:solidFill>
                  <a:srgbClr val="FE7076"/>
                </a:solidFill>
                <a:latin typeface="Nunito Bold"/>
                <a:ea typeface="Nunito Bold"/>
                <a:cs typeface="Nunito Bold"/>
                <a:sym typeface="Nunito Bold"/>
              </a:rPr>
              <a:t>Nguyễn </a:t>
            </a:r>
            <a:r>
              <a:rPr lang="en-US" sz="3500" b="1" dirty="0" err="1">
                <a:solidFill>
                  <a:srgbClr val="FE7076"/>
                </a:solidFill>
                <a:latin typeface="Nunito Bold"/>
                <a:ea typeface="Nunito Bold"/>
                <a:cs typeface="Nunito Bold"/>
                <a:sym typeface="Nunito Bold"/>
              </a:rPr>
              <a:t>Thành</a:t>
            </a:r>
            <a:r>
              <a:rPr lang="en-US" sz="3500" b="1" dirty="0">
                <a:solidFill>
                  <a:srgbClr val="FE7076"/>
                </a:solidFill>
                <a:latin typeface="Nunito Bold"/>
                <a:ea typeface="Nunito Bold"/>
                <a:cs typeface="Nunito Bold"/>
                <a:sym typeface="Nunito Bold"/>
              </a:rPr>
              <a:t> </a:t>
            </a:r>
            <a:r>
              <a:rPr lang="en-US" sz="3500" b="1" dirty="0" err="1">
                <a:solidFill>
                  <a:srgbClr val="FE7076"/>
                </a:solidFill>
                <a:latin typeface="Nunito Bold"/>
                <a:ea typeface="Nunito Bold"/>
                <a:cs typeface="Nunito Bold"/>
                <a:sym typeface="Nunito Bold"/>
              </a:rPr>
              <a:t>Trọng</a:t>
            </a:r>
            <a:endParaRPr lang="en-US" sz="3500" b="1" dirty="0">
              <a:solidFill>
                <a:srgbClr val="FE7076"/>
              </a:solidFill>
              <a:latin typeface="Nunito Bold"/>
              <a:ea typeface="Nunito Bold"/>
              <a:cs typeface="Nunito Bold"/>
              <a:sym typeface="Nunito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921378" y="403012"/>
            <a:ext cx="16445245" cy="1520756"/>
            <a:chOff x="0" y="0"/>
            <a:chExt cx="5999270" cy="554776"/>
          </a:xfrm>
        </p:grpSpPr>
        <p:sp>
          <p:nvSpPr>
            <p:cNvPr id="4" name="Freeform 4"/>
            <p:cNvSpPr/>
            <p:nvPr/>
          </p:nvSpPr>
          <p:spPr>
            <a:xfrm>
              <a:off x="0" y="0"/>
              <a:ext cx="5999270" cy="554776"/>
            </a:xfrm>
            <a:custGeom>
              <a:avLst/>
              <a:gdLst/>
              <a:ahLst/>
              <a:cxnLst/>
              <a:rect l="l" t="t" r="r" b="b"/>
              <a:pathLst>
                <a:path w="5999270" h="554776">
                  <a:moveTo>
                    <a:pt x="0" y="0"/>
                  </a:moveTo>
                  <a:lnTo>
                    <a:pt x="5999270" y="0"/>
                  </a:lnTo>
                  <a:lnTo>
                    <a:pt x="5999270" y="554776"/>
                  </a:lnTo>
                  <a:lnTo>
                    <a:pt x="0" y="554776"/>
                  </a:lnTo>
                  <a:close/>
                </a:path>
              </a:pathLst>
            </a:custGeom>
            <a:solidFill>
              <a:srgbClr val="FFFFFF"/>
            </a:solidFill>
          </p:spPr>
        </p:sp>
      </p:grpSp>
      <p:grpSp>
        <p:nvGrpSpPr>
          <p:cNvPr id="5" name="Group 5"/>
          <p:cNvGrpSpPr/>
          <p:nvPr/>
        </p:nvGrpSpPr>
        <p:grpSpPr>
          <a:xfrm>
            <a:off x="895970" y="2228144"/>
            <a:ext cx="12917914" cy="7827727"/>
            <a:chOff x="0" y="0"/>
            <a:chExt cx="3783288" cy="2292518"/>
          </a:xfrm>
        </p:grpSpPr>
        <p:sp>
          <p:nvSpPr>
            <p:cNvPr id="6" name="Freeform 6"/>
            <p:cNvSpPr/>
            <p:nvPr/>
          </p:nvSpPr>
          <p:spPr>
            <a:xfrm>
              <a:off x="0" y="0"/>
              <a:ext cx="3783288" cy="2292518"/>
            </a:xfrm>
            <a:custGeom>
              <a:avLst/>
              <a:gdLst/>
              <a:ahLst/>
              <a:cxnLst/>
              <a:rect l="l" t="t" r="r" b="b"/>
              <a:pathLst>
                <a:path w="3783288" h="2292518">
                  <a:moveTo>
                    <a:pt x="0" y="0"/>
                  </a:moveTo>
                  <a:lnTo>
                    <a:pt x="3783288" y="0"/>
                  </a:lnTo>
                  <a:lnTo>
                    <a:pt x="3783288" y="2292518"/>
                  </a:lnTo>
                  <a:lnTo>
                    <a:pt x="0" y="2292518"/>
                  </a:lnTo>
                  <a:close/>
                </a:path>
              </a:pathLst>
            </a:custGeom>
            <a:solidFill>
              <a:srgbClr val="FFFFFF"/>
            </a:solidFill>
          </p:spPr>
        </p:sp>
      </p:grpSp>
      <p:grpSp>
        <p:nvGrpSpPr>
          <p:cNvPr id="7" name="Group 7"/>
          <p:cNvGrpSpPr/>
          <p:nvPr/>
        </p:nvGrpSpPr>
        <p:grpSpPr>
          <a:xfrm>
            <a:off x="13951130" y="4563151"/>
            <a:ext cx="4015384" cy="3493015"/>
            <a:chOff x="0" y="0"/>
            <a:chExt cx="2419168" cy="2104453"/>
          </a:xfrm>
        </p:grpSpPr>
        <p:sp>
          <p:nvSpPr>
            <p:cNvPr id="8" name="Freeform 8"/>
            <p:cNvSpPr/>
            <p:nvPr/>
          </p:nvSpPr>
          <p:spPr>
            <a:xfrm>
              <a:off x="0" y="0"/>
              <a:ext cx="2419167" cy="2104453"/>
            </a:xfrm>
            <a:custGeom>
              <a:avLst/>
              <a:gdLst/>
              <a:ahLst/>
              <a:cxnLst/>
              <a:rect l="l" t="t" r="r" b="b"/>
              <a:pathLst>
                <a:path w="2419167" h="2104453">
                  <a:moveTo>
                    <a:pt x="0" y="0"/>
                  </a:moveTo>
                  <a:lnTo>
                    <a:pt x="2419167" y="0"/>
                  </a:lnTo>
                  <a:lnTo>
                    <a:pt x="2419167" y="2104453"/>
                  </a:lnTo>
                  <a:lnTo>
                    <a:pt x="0" y="2104453"/>
                  </a:lnTo>
                  <a:close/>
                </a:path>
              </a:pathLst>
            </a:custGeom>
            <a:solidFill>
              <a:srgbClr val="FFFFFF"/>
            </a:solidFill>
          </p:spPr>
        </p:sp>
      </p:grpSp>
      <p:sp>
        <p:nvSpPr>
          <p:cNvPr id="9" name="Freeform 9"/>
          <p:cNvSpPr/>
          <p:nvPr/>
        </p:nvSpPr>
        <p:spPr>
          <a:xfrm>
            <a:off x="14144089" y="4894166"/>
            <a:ext cx="3629468" cy="2830985"/>
          </a:xfrm>
          <a:custGeom>
            <a:avLst/>
            <a:gdLst/>
            <a:ahLst/>
            <a:cxnLst/>
            <a:rect l="l" t="t" r="r" b="b"/>
            <a:pathLst>
              <a:path w="3629468" h="2830985">
                <a:moveTo>
                  <a:pt x="0" y="0"/>
                </a:moveTo>
                <a:lnTo>
                  <a:pt x="3629467" y="0"/>
                </a:lnTo>
                <a:lnTo>
                  <a:pt x="3629467" y="2830985"/>
                </a:lnTo>
                <a:lnTo>
                  <a:pt x="0" y="28309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203414">
            <a:off x="17361707" y="3530649"/>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9908900" y="3235000"/>
            <a:ext cx="121908" cy="12190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id="13" name="Group 13"/>
          <p:cNvGrpSpPr/>
          <p:nvPr/>
        </p:nvGrpSpPr>
        <p:grpSpPr>
          <a:xfrm>
            <a:off x="10055579" y="7995212"/>
            <a:ext cx="121908" cy="121908"/>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id="15" name="TextBox 15"/>
          <p:cNvSpPr txBox="1"/>
          <p:nvPr/>
        </p:nvSpPr>
        <p:spPr>
          <a:xfrm>
            <a:off x="717625" y="649041"/>
            <a:ext cx="16852750" cy="1028700"/>
          </a:xfrm>
          <a:prstGeom prst="rect">
            <a:avLst/>
          </a:prstGeom>
        </p:spPr>
        <p:txBody>
          <a:bodyPr lIns="0" tIns="0" rIns="0" bIns="0" rtlCol="0" anchor="t">
            <a:spAutoFit/>
          </a:bodyPr>
          <a:lstStyle/>
          <a:p>
            <a:pPr algn="ctr">
              <a:lnSpc>
                <a:spcPts val="8160"/>
              </a:lnSpc>
            </a:pPr>
            <a:r>
              <a:rPr lang="en-US" sz="6800" b="1">
                <a:solidFill>
                  <a:srgbClr val="003EA8"/>
                </a:solidFill>
                <a:latin typeface="Nunito Bold"/>
                <a:ea typeface="Nunito Bold"/>
                <a:cs typeface="Nunito Bold"/>
                <a:sym typeface="Nunito Bold"/>
              </a:rPr>
              <a:t>Phần A - Xây dựng mô hình ER </a:t>
            </a:r>
          </a:p>
        </p:txBody>
      </p:sp>
      <p:sp>
        <p:nvSpPr>
          <p:cNvPr id="16" name="Freeform 16"/>
          <p:cNvSpPr/>
          <p:nvPr/>
        </p:nvSpPr>
        <p:spPr>
          <a:xfrm>
            <a:off x="-1276562" y="-34345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154271" y="3280708"/>
            <a:ext cx="12433618" cy="6256021"/>
          </a:xfrm>
          <a:prstGeom prst="rect">
            <a:avLst/>
          </a:prstGeom>
        </p:spPr>
        <p:txBody>
          <a:bodyPr lIns="0" tIns="0" rIns="0" bIns="0" rtlCol="0" anchor="t">
            <a:spAutoFit/>
          </a:bodyPr>
          <a:lstStyle/>
          <a:p>
            <a:pPr algn="just">
              <a:lnSpc>
                <a:spcPts val="4199"/>
              </a:lnSpc>
            </a:pPr>
            <a:r>
              <a:rPr lang="en-US" sz="2799">
                <a:solidFill>
                  <a:srgbClr val="000000"/>
                </a:solidFill>
                <a:latin typeface="Cabin"/>
                <a:ea typeface="Cabin"/>
                <a:cs typeface="Cabin"/>
                <a:sym typeface="Cabin"/>
              </a:rPr>
              <a:t>Mỗi ngành có một mã ngành, chẳng hạn ngành Công Nghệ Thông Tin có mã ngành là 01, ... Mỗi đơn vị có cán bộ tham gia vào kỳ thi có một mã đơn vị duy nhất (</a:t>
            </a:r>
            <a:r>
              <a:rPr lang="en-US" sz="2799" b="1">
                <a:solidFill>
                  <a:srgbClr val="000000"/>
                </a:solidFill>
                <a:latin typeface="Cabin Bold"/>
                <a:ea typeface="Cabin Bold"/>
                <a:cs typeface="Cabin Bold"/>
                <a:sym typeface="Cabin Bold"/>
              </a:rPr>
              <a:t>MADONVI</a:t>
            </a:r>
            <a:r>
              <a:rPr lang="en-US" sz="2799">
                <a:solidFill>
                  <a:srgbClr val="000000"/>
                </a:solidFill>
                <a:latin typeface="Cabin"/>
                <a:ea typeface="Cabin"/>
                <a:cs typeface="Cabin"/>
                <a:sym typeface="Cabin"/>
              </a:rPr>
              <a:t>), mã đơn vị xác định tên đơn vị (</a:t>
            </a:r>
            <a:r>
              <a:rPr lang="en-US" sz="2799" b="1">
                <a:solidFill>
                  <a:srgbClr val="000000"/>
                </a:solidFill>
                <a:latin typeface="Cabin Bold"/>
                <a:ea typeface="Cabin Bold"/>
                <a:cs typeface="Cabin Bold"/>
                <a:sym typeface="Cabin Bold"/>
              </a:rPr>
              <a:t>TENDONVI</a:t>
            </a:r>
            <a:r>
              <a:rPr lang="en-US" sz="2799">
                <a:solidFill>
                  <a:srgbClr val="000000"/>
                </a:solidFill>
                <a:latin typeface="Cabin"/>
                <a:ea typeface="Cabin"/>
                <a:cs typeface="Cabin"/>
                <a:sym typeface="Cabin"/>
              </a:rPr>
              <a:t>). Nếu là cán bộ, công nhân viên của trường thì đơn vị là khoa/phòng quản lý cán bộ đó, nếu là giáo viên từ các trường khác thì ghi rõ tên đơn vị đó. Chẳng hạn cán bộ Nguyễn Thanh Liêm đơn vị Khoa Công Nghệ Thông Tin, cán bộ coi thi Nguyễn Thị Tuyết Mai, đơn vị trường PTTH Ngôi Sao - Quận 1,... Mỗi cán bộ coi thi chỉ làm việc tại một điểm thi nào đó. Mỗi cán bộ có một mã số duy nhất (</a:t>
            </a:r>
            <a:r>
              <a:rPr lang="en-US" sz="2799" b="1">
                <a:solidFill>
                  <a:srgbClr val="000000"/>
                </a:solidFill>
                <a:latin typeface="Cabin Bold"/>
                <a:ea typeface="Cabin Bold"/>
                <a:cs typeface="Cabin Bold"/>
                <a:sym typeface="Cabin Bold"/>
              </a:rPr>
              <a:t>MACANBO</a:t>
            </a:r>
            <a:r>
              <a:rPr lang="en-US" sz="2799">
                <a:solidFill>
                  <a:srgbClr val="000000"/>
                </a:solidFill>
                <a:latin typeface="Cabin"/>
                <a:ea typeface="Cabin"/>
                <a:cs typeface="Cabin"/>
                <a:sym typeface="Cabin"/>
              </a:rPr>
              <a:t>), mỗi MACANBO xác định các thông tin khác như : họ và tên (</a:t>
            </a:r>
            <a:r>
              <a:rPr lang="en-US" sz="2799" b="1">
                <a:solidFill>
                  <a:srgbClr val="000000"/>
                </a:solidFill>
                <a:latin typeface="Cabin Bold"/>
                <a:ea typeface="Cabin Bold"/>
                <a:cs typeface="Cabin Bold"/>
                <a:sym typeface="Cabin Bold"/>
              </a:rPr>
              <a:t>HOTENCB</a:t>
            </a:r>
            <a:r>
              <a:rPr lang="en-US" sz="2799">
                <a:solidFill>
                  <a:srgbClr val="000000"/>
                </a:solidFill>
                <a:latin typeface="Cabin"/>
                <a:ea typeface="Cabin"/>
                <a:cs typeface="Cabin"/>
                <a:sym typeface="Cabin"/>
              </a:rPr>
              <a:t>), đơn vị công tác, chức vụ (</a:t>
            </a:r>
            <a:r>
              <a:rPr lang="en-US" sz="2799" b="1">
                <a:solidFill>
                  <a:srgbClr val="000000"/>
                </a:solidFill>
                <a:latin typeface="Cabin Bold"/>
                <a:ea typeface="Cabin Bold"/>
                <a:cs typeface="Cabin Bold"/>
                <a:sym typeface="Cabin Bold"/>
              </a:rPr>
              <a:t>CHUCVU</a:t>
            </a:r>
            <a:r>
              <a:rPr lang="en-US" sz="2799">
                <a:solidFill>
                  <a:srgbClr val="000000"/>
                </a:solidFill>
                <a:latin typeface="Cabin"/>
                <a:ea typeface="Cabin"/>
                <a:cs typeface="Cabin"/>
                <a:sym typeface="Cabin"/>
              </a:rPr>
              <a:t>) được phân công tại điểm thi, chẳng hạn chức vụ là điểm trưởng, điểm phó, giám sát, thư ký, cán bộ coi thi, phục vụ,... Ví dụ cán bộ Nguyen Van Thanh đơn vị Khoa Công Nghệ Thông Tin, làm nhiệm vụ thi tại điểm thi số 1, chức vụ là giám sát phòng thi. </a:t>
            </a:r>
          </a:p>
        </p:txBody>
      </p:sp>
      <p:sp>
        <p:nvSpPr>
          <p:cNvPr id="18" name="TextBox 18"/>
          <p:cNvSpPr txBox="1"/>
          <p:nvPr/>
        </p:nvSpPr>
        <p:spPr>
          <a:xfrm>
            <a:off x="1198986" y="2439472"/>
            <a:ext cx="8709914" cy="555625"/>
          </a:xfrm>
          <a:prstGeom prst="rect">
            <a:avLst/>
          </a:prstGeom>
        </p:spPr>
        <p:txBody>
          <a:bodyPr lIns="0" tIns="0" rIns="0" bIns="0" rtlCol="0" anchor="t">
            <a:spAutoFit/>
          </a:bodyPr>
          <a:lstStyle/>
          <a:p>
            <a:pPr algn="l">
              <a:lnSpc>
                <a:spcPts val="4550"/>
              </a:lnSpc>
            </a:pPr>
            <a:r>
              <a:rPr lang="en-US" sz="3500" b="1">
                <a:solidFill>
                  <a:srgbClr val="022F7C"/>
                </a:solidFill>
                <a:latin typeface="Nunito Bold"/>
                <a:ea typeface="Nunito Bold"/>
                <a:cs typeface="Nunito Bold"/>
                <a:sym typeface="Nunito Bold"/>
              </a:rPr>
              <a:t>Bài 13: QUẢN LÝ COI THI TUYỂN SINH </a:t>
            </a:r>
          </a:p>
        </p:txBody>
      </p:sp>
      <p:sp>
        <p:nvSpPr>
          <p:cNvPr id="19" name="Freeform 19"/>
          <p:cNvSpPr/>
          <p:nvPr/>
        </p:nvSpPr>
        <p:spPr>
          <a:xfrm rot="-203414">
            <a:off x="818957" y="22372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rot="-203414">
            <a:off x="13379222" y="2097803"/>
            <a:ext cx="417336" cy="598331"/>
          </a:xfrm>
          <a:custGeom>
            <a:avLst/>
            <a:gdLst/>
            <a:ahLst/>
            <a:cxnLst/>
            <a:rect l="l" t="t" r="r" b="b"/>
            <a:pathLst>
              <a:path w="417336" h="598331">
                <a:moveTo>
                  <a:pt x="0" y="0"/>
                </a:moveTo>
                <a:lnTo>
                  <a:pt x="417335" y="0"/>
                </a:lnTo>
                <a:lnTo>
                  <a:pt x="417335" y="598330"/>
                </a:lnTo>
                <a:lnTo>
                  <a:pt x="0" y="5983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rot="-203414">
            <a:off x="14157455" y="5152616"/>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85587" y="1247660"/>
            <a:ext cx="17019954" cy="8853596"/>
            <a:chOff x="0" y="0"/>
            <a:chExt cx="4690131" cy="2439756"/>
          </a:xfrm>
        </p:grpSpPr>
        <p:sp>
          <p:nvSpPr>
            <p:cNvPr id="5" name="Freeform 5"/>
            <p:cNvSpPr/>
            <p:nvPr/>
          </p:nvSpPr>
          <p:spPr>
            <a:xfrm>
              <a:off x="0" y="0"/>
              <a:ext cx="4690132" cy="2439756"/>
            </a:xfrm>
            <a:custGeom>
              <a:avLst/>
              <a:gdLst/>
              <a:ahLst/>
              <a:cxnLst/>
              <a:rect l="l" t="t" r="r" b="b"/>
              <a:pathLst>
                <a:path w="4690132" h="2439756">
                  <a:moveTo>
                    <a:pt x="0" y="0"/>
                  </a:moveTo>
                  <a:lnTo>
                    <a:pt x="4690132" y="0"/>
                  </a:lnTo>
                  <a:lnTo>
                    <a:pt x="4690132" y="2439756"/>
                  </a:lnTo>
                  <a:lnTo>
                    <a:pt x="0" y="2439756"/>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302497" y="5076825"/>
            <a:ext cx="17661782" cy="7364235"/>
          </a:xfrm>
          <a:prstGeom prst="rect">
            <a:avLst/>
          </a:prstGeom>
        </p:spPr>
        <p:txBody>
          <a:bodyPr lIns="0" tIns="0" rIns="0" bIns="0" rtlCol="0" anchor="t">
            <a:spAutoFit/>
          </a:bodyPr>
          <a:lstStyle/>
          <a:p>
            <a:pPr algn="l">
              <a:lnSpc>
                <a:spcPts val="4647"/>
              </a:lnSpc>
            </a:pPr>
            <a:r>
              <a:rPr lang="en-US" sz="3319" b="1">
                <a:solidFill>
                  <a:srgbClr val="ED1C24"/>
                </a:solidFill>
                <a:latin typeface="Nunito Bold"/>
                <a:ea typeface="Nunito Bold"/>
                <a:cs typeface="Nunito Bold"/>
                <a:sym typeface="Nunito Bold"/>
              </a:rPr>
              <a:t>GIẢI</a:t>
            </a:r>
            <a:r>
              <a:rPr lang="en-US" sz="3319" b="1">
                <a:solidFill>
                  <a:srgbClr val="000000"/>
                </a:solidFill>
                <a:latin typeface="Nunito Bold"/>
                <a:ea typeface="Nunito Bold"/>
                <a:cs typeface="Nunito Bold"/>
                <a:sym typeface="Nunito Bold"/>
              </a:rPr>
              <a:t> </a:t>
            </a:r>
          </a:p>
          <a:p>
            <a:pPr algn="l">
              <a:lnSpc>
                <a:spcPts val="4367"/>
              </a:lnSpc>
            </a:pPr>
            <a:r>
              <a:rPr lang="en-US" sz="3119" b="1">
                <a:solidFill>
                  <a:srgbClr val="00053D"/>
                </a:solidFill>
                <a:latin typeface="Nunito Bold"/>
                <a:ea typeface="Nunito Bold"/>
                <a:cs typeface="Nunito Bold"/>
                <a:sym typeface="Nunito Bold"/>
              </a:rPr>
              <a:t>Xét dạng chuẩn 2 </a:t>
            </a:r>
          </a:p>
          <a:p>
            <a:pPr algn="l">
              <a:lnSpc>
                <a:spcPts val="4367"/>
              </a:lnSpc>
            </a:pPr>
            <a:r>
              <a:rPr lang="en-US" sz="3119" b="1">
                <a:solidFill>
                  <a:srgbClr val="00053D"/>
                </a:solidFill>
                <a:latin typeface="Nunito Bold"/>
                <a:ea typeface="Nunito Bold"/>
                <a:cs typeface="Nunito Bold"/>
                <a:sym typeface="Nunito Bold"/>
              </a:rPr>
              <a:t>NGAY+ = {NGAY} </a:t>
            </a:r>
          </a:p>
          <a:p>
            <a:pPr algn="l">
              <a:lnSpc>
                <a:spcPts val="4367"/>
              </a:lnSpc>
            </a:pPr>
            <a:r>
              <a:rPr lang="en-US" sz="3119" b="1">
                <a:solidFill>
                  <a:srgbClr val="00053D"/>
                </a:solidFill>
                <a:latin typeface="Nunito Bold"/>
                <a:ea typeface="Nunito Bold"/>
                <a:cs typeface="Nunito Bold"/>
                <a:sym typeface="Nunito Bold"/>
              </a:rPr>
              <a:t>GIO+ = {GIO} </a:t>
            </a:r>
          </a:p>
          <a:p>
            <a:pPr algn="l">
              <a:lnSpc>
                <a:spcPts val="4367"/>
              </a:lnSpc>
              <a:spcBef>
                <a:spcPct val="0"/>
              </a:spcBef>
            </a:pPr>
            <a:r>
              <a:rPr lang="en-US" sz="3119" b="1">
                <a:solidFill>
                  <a:srgbClr val="00053D"/>
                </a:solidFill>
                <a:latin typeface="Nunito Bold"/>
                <a:ea typeface="Nunito Bold"/>
                <a:cs typeface="Nunito Bold"/>
                <a:sym typeface="Nunito Bold"/>
              </a:rPr>
              <a:t>PHONG+ = {PHONG} </a:t>
            </a:r>
          </a:p>
          <a:p>
            <a:pPr algn="l">
              <a:lnSpc>
                <a:spcPts val="4367"/>
              </a:lnSpc>
              <a:spcBef>
                <a:spcPct val="0"/>
              </a:spcBef>
            </a:pPr>
            <a:r>
              <a:rPr lang="en-US" sz="3119" b="1">
                <a:solidFill>
                  <a:srgbClr val="00053D"/>
                </a:solidFill>
                <a:latin typeface="Nunito Bold"/>
                <a:ea typeface="Nunito Bold"/>
                <a:cs typeface="Nunito Bold"/>
                <a:sym typeface="Nunito Bold"/>
              </a:rPr>
              <a:t>Ta thấy bao đóng của các tập con của khóa không chứa thuộc tính không khóa </a:t>
            </a:r>
          </a:p>
          <a:p>
            <a:pPr algn="l">
              <a:lnSpc>
                <a:spcPts val="4367"/>
              </a:lnSpc>
              <a:spcBef>
                <a:spcPct val="0"/>
              </a:spcBef>
            </a:pPr>
            <a:r>
              <a:rPr lang="en-US" sz="3119" b="1">
                <a:solidFill>
                  <a:srgbClr val="00053D"/>
                </a:solidFill>
                <a:latin typeface="Nunito Bold"/>
                <a:ea typeface="Nunito Bold"/>
                <a:cs typeface="Nunito Bold"/>
                <a:sym typeface="Nunito Bold"/>
              </a:rPr>
              <a:t>Vậy Kehoach đạt chuẩn 2</a:t>
            </a:r>
          </a:p>
          <a:p>
            <a:pPr algn="l">
              <a:lnSpc>
                <a:spcPts val="4647"/>
              </a:lnSpc>
              <a:spcBef>
                <a:spcPct val="0"/>
              </a:spcBef>
            </a:pPr>
            <a:endParaRPr lang="en-US" sz="3119" b="1">
              <a:solidFill>
                <a:srgbClr val="00053D"/>
              </a:solidFill>
              <a:latin typeface="Nunito Bold"/>
              <a:ea typeface="Nunito Bold"/>
              <a:cs typeface="Nunito Bold"/>
              <a:sym typeface="Nunito Bold"/>
            </a:endParaRPr>
          </a:p>
          <a:p>
            <a:pPr algn="l">
              <a:lnSpc>
                <a:spcPts val="4647"/>
              </a:lnSpc>
              <a:spcBef>
                <a:spcPct val="0"/>
              </a:spcBef>
            </a:pPr>
            <a:r>
              <a:rPr lang="en-US" sz="3319" b="1">
                <a:solidFill>
                  <a:srgbClr val="003EA8"/>
                </a:solidFill>
                <a:latin typeface="Nunito Bold"/>
                <a:ea typeface="Nunito Bold"/>
                <a:cs typeface="Nunito Bold"/>
                <a:sym typeface="Nunito Bold"/>
              </a:rPr>
              <a:t> </a:t>
            </a: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p:txBody>
      </p:sp>
      <p:sp>
        <p:nvSpPr>
          <p:cNvPr id="9" name="TextBox 9"/>
          <p:cNvSpPr txBox="1"/>
          <p:nvPr/>
        </p:nvSpPr>
        <p:spPr>
          <a:xfrm>
            <a:off x="2955193" y="241982"/>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0" name="TextBox 10"/>
          <p:cNvSpPr txBox="1"/>
          <p:nvPr/>
        </p:nvSpPr>
        <p:spPr>
          <a:xfrm>
            <a:off x="1302497" y="2191883"/>
            <a:ext cx="15956803" cy="4164444"/>
          </a:xfrm>
          <a:prstGeom prst="rect">
            <a:avLst/>
          </a:prstGeom>
        </p:spPr>
        <p:txBody>
          <a:bodyPr lIns="0" tIns="0" rIns="0" bIns="0" rtlCol="0" anchor="t">
            <a:spAutoFit/>
          </a:bodyPr>
          <a:lstStyle/>
          <a:p>
            <a:pPr algn="l">
              <a:lnSpc>
                <a:spcPts val="4200"/>
              </a:lnSpc>
            </a:pPr>
            <a:r>
              <a:rPr lang="en-US" sz="3000" b="1">
                <a:solidFill>
                  <a:srgbClr val="003EA8"/>
                </a:solidFill>
                <a:latin typeface="Nunito Bold"/>
                <a:ea typeface="Nunito Bold"/>
                <a:cs typeface="Nunito Bold"/>
                <a:sym typeface="Nunito Bold"/>
              </a:rPr>
              <a:t>Tổng hợp/Câu 3. Cho lược đồ CSDL </a:t>
            </a:r>
          </a:p>
          <a:p>
            <a:pPr algn="l">
              <a:lnSpc>
                <a:spcPts val="4200"/>
              </a:lnSpc>
            </a:pPr>
            <a:r>
              <a:rPr lang="en-US" sz="3000" b="1">
                <a:solidFill>
                  <a:srgbClr val="003EA8"/>
                </a:solidFill>
                <a:latin typeface="Nunito Bold"/>
                <a:ea typeface="Nunito Bold"/>
                <a:cs typeface="Nunito Bold"/>
                <a:sym typeface="Nunito Bold"/>
              </a:rPr>
              <a:t>Kehoach(NGAY,GIO,PHONG,MONHOC,GIAOVIEN)</a:t>
            </a:r>
          </a:p>
          <a:p>
            <a:pPr algn="l">
              <a:lnSpc>
                <a:spcPts val="4200"/>
              </a:lnSpc>
            </a:pPr>
            <a:r>
              <a:rPr lang="en-US" sz="3000" b="1">
                <a:solidFill>
                  <a:srgbClr val="003EA8"/>
                </a:solidFill>
                <a:latin typeface="Nunito Bold"/>
                <a:ea typeface="Nunito Bold"/>
                <a:cs typeface="Nunito Bold"/>
                <a:sym typeface="Nunito Bold"/>
              </a:rPr>
              <a:t>F={NGAY,GIO,PHONG→MONHOC; MONHOC,NGAY→GIAOVIEN; NGAY,GIO,PHONG→GIAOVIEN; MONHOC→GIAOVIEN} </a:t>
            </a:r>
          </a:p>
          <a:p>
            <a:pPr algn="l">
              <a:lnSpc>
                <a:spcPts val="4200"/>
              </a:lnSpc>
            </a:pPr>
            <a:r>
              <a:rPr lang="en-US" sz="3000" b="1">
                <a:solidFill>
                  <a:srgbClr val="003EA8"/>
                </a:solidFill>
                <a:latin typeface="Nunito Bold"/>
                <a:ea typeface="Nunito Bold"/>
                <a:cs typeface="Nunito Bold"/>
                <a:sym typeface="Nunito Bold"/>
              </a:rPr>
              <a:t>a) Xác định dạng chuẩn cao nhất của Kehoach </a:t>
            </a:r>
          </a:p>
          <a:p>
            <a:pPr algn="l">
              <a:lnSpc>
                <a:spcPts val="3977"/>
              </a:lnSpc>
            </a:pPr>
            <a:endParaRPr lang="en-US" sz="3000" b="1">
              <a:solidFill>
                <a:srgbClr val="003EA8"/>
              </a:solidFill>
              <a:latin typeface="Nunito Bold"/>
              <a:ea typeface="Nunito Bold"/>
              <a:cs typeface="Nunito Bold"/>
              <a:sym typeface="Nunito Bold"/>
            </a:endParaRPr>
          </a:p>
          <a:p>
            <a:pPr algn="l">
              <a:lnSpc>
                <a:spcPts val="3977"/>
              </a:lnSpc>
            </a:pPr>
            <a:endParaRPr lang="en-US" sz="3000" b="1">
              <a:solidFill>
                <a:srgbClr val="003EA8"/>
              </a:solidFill>
              <a:latin typeface="Nunito Bold"/>
              <a:ea typeface="Nunito Bold"/>
              <a:cs typeface="Nunito Bold"/>
              <a:sym typeface="Nunito Bold"/>
            </a:endParaRPr>
          </a:p>
          <a:p>
            <a:pPr algn="l">
              <a:lnSpc>
                <a:spcPts val="3977"/>
              </a:lnSpc>
            </a:pPr>
            <a:endParaRPr lang="en-US" sz="3000" b="1">
              <a:solidFill>
                <a:srgbClr val="003EA8"/>
              </a:solidFill>
              <a:latin typeface="Nunito Bold"/>
              <a:ea typeface="Nunito Bold"/>
              <a:cs typeface="Nunito Bold"/>
              <a:sym typeface="Nunito Bold"/>
            </a:endParaRPr>
          </a:p>
        </p:txBody>
      </p:sp>
      <p:sp>
        <p:nvSpPr>
          <p:cNvPr id="11" name="TextBox 11"/>
          <p:cNvSpPr txBox="1"/>
          <p:nvPr/>
        </p:nvSpPr>
        <p:spPr>
          <a:xfrm>
            <a:off x="1302497" y="1362520"/>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Thành Trọng</a:t>
            </a:r>
          </a:p>
        </p:txBody>
      </p:sp>
      <p:sp>
        <p:nvSpPr>
          <p:cNvPr id="12" name="Freeform 12"/>
          <p:cNvSpPr/>
          <p:nvPr/>
        </p:nvSpPr>
        <p:spPr>
          <a:xfrm>
            <a:off x="14692899" y="4173420"/>
            <a:ext cx="3151035" cy="3002077"/>
          </a:xfrm>
          <a:custGeom>
            <a:avLst/>
            <a:gdLst/>
            <a:ahLst/>
            <a:cxnLst/>
            <a:rect l="l" t="t" r="r" b="b"/>
            <a:pathLst>
              <a:path w="3151035" h="3002077">
                <a:moveTo>
                  <a:pt x="0" y="0"/>
                </a:moveTo>
                <a:lnTo>
                  <a:pt x="3151034" y="0"/>
                </a:lnTo>
                <a:lnTo>
                  <a:pt x="3151034" y="3002076"/>
                </a:lnTo>
                <a:lnTo>
                  <a:pt x="0" y="30020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sp>
        <p:nvSpPr>
          <p:cNvPr id="3" name="Freeform 3"/>
          <p:cNvSpPr/>
          <p:nvPr/>
        </p:nvSpPr>
        <p:spPr>
          <a:xfrm rot="-278358">
            <a:off x="-643004" y="159023"/>
            <a:ext cx="3071156" cy="966018"/>
          </a:xfrm>
          <a:custGeom>
            <a:avLst/>
            <a:gdLst/>
            <a:ahLst/>
            <a:cxnLst/>
            <a:rect l="l" t="t" r="r" b="b"/>
            <a:pathLst>
              <a:path w="3071156" h="966018">
                <a:moveTo>
                  <a:pt x="0" y="0"/>
                </a:moveTo>
                <a:lnTo>
                  <a:pt x="3071156" y="0"/>
                </a:lnTo>
                <a:lnTo>
                  <a:pt x="3071156" y="966018"/>
                </a:lnTo>
                <a:lnTo>
                  <a:pt x="0" y="9660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63126" y="1247660"/>
            <a:ext cx="17042415" cy="8853596"/>
            <a:chOff x="0" y="0"/>
            <a:chExt cx="4696321" cy="2439756"/>
          </a:xfrm>
        </p:grpSpPr>
        <p:sp>
          <p:nvSpPr>
            <p:cNvPr id="5" name="Freeform 5"/>
            <p:cNvSpPr/>
            <p:nvPr/>
          </p:nvSpPr>
          <p:spPr>
            <a:xfrm>
              <a:off x="0" y="0"/>
              <a:ext cx="4696321" cy="2439756"/>
            </a:xfrm>
            <a:custGeom>
              <a:avLst/>
              <a:gdLst/>
              <a:ahLst/>
              <a:cxnLst/>
              <a:rect l="l" t="t" r="r" b="b"/>
              <a:pathLst>
                <a:path w="4696321" h="2439756">
                  <a:moveTo>
                    <a:pt x="0" y="0"/>
                  </a:moveTo>
                  <a:lnTo>
                    <a:pt x="4696321" y="0"/>
                  </a:lnTo>
                  <a:lnTo>
                    <a:pt x="4696321" y="2439756"/>
                  </a:lnTo>
                  <a:lnTo>
                    <a:pt x="0" y="2439756"/>
                  </a:lnTo>
                  <a:close/>
                </a:path>
              </a:pathLst>
            </a:custGeom>
            <a:solidFill>
              <a:srgbClr val="FFFFFF"/>
            </a:solidFill>
          </p:spPr>
        </p:sp>
      </p:grpSp>
      <p:sp>
        <p:nvSpPr>
          <p:cNvPr id="6" name="Freeform 6"/>
          <p:cNvSpPr/>
          <p:nvPr/>
        </p:nvSpPr>
        <p:spPr>
          <a:xfrm rot="-278358">
            <a:off x="15215091" y="957647"/>
            <a:ext cx="2756025" cy="866895"/>
          </a:xfrm>
          <a:custGeom>
            <a:avLst/>
            <a:gdLst/>
            <a:ahLst/>
            <a:cxnLst/>
            <a:rect l="l" t="t" r="r" b="b"/>
            <a:pathLst>
              <a:path w="2756025" h="866895">
                <a:moveTo>
                  <a:pt x="0" y="0"/>
                </a:moveTo>
                <a:lnTo>
                  <a:pt x="2756025" y="0"/>
                </a:lnTo>
                <a:lnTo>
                  <a:pt x="2756025" y="866896"/>
                </a:lnTo>
                <a:lnTo>
                  <a:pt x="0" y="8668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384196" y="-30986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1470638" y="3911668"/>
            <a:ext cx="17661782" cy="8631060"/>
          </a:xfrm>
          <a:prstGeom prst="rect">
            <a:avLst/>
          </a:prstGeom>
        </p:spPr>
        <p:txBody>
          <a:bodyPr lIns="0" tIns="0" rIns="0" bIns="0" rtlCol="0" anchor="t">
            <a:spAutoFit/>
          </a:bodyPr>
          <a:lstStyle/>
          <a:p>
            <a:pPr algn="l">
              <a:lnSpc>
                <a:spcPts val="4647"/>
              </a:lnSpc>
            </a:pPr>
            <a:r>
              <a:rPr lang="en-US" sz="3319" b="1">
                <a:solidFill>
                  <a:srgbClr val="ED1C24"/>
                </a:solidFill>
                <a:latin typeface="Nunito Bold"/>
                <a:ea typeface="Nunito Bold"/>
                <a:cs typeface="Nunito Bold"/>
                <a:sym typeface="Nunito Bold"/>
              </a:rPr>
              <a:t>GIẢI</a:t>
            </a:r>
            <a:r>
              <a:rPr lang="en-US" sz="3319" b="1">
                <a:solidFill>
                  <a:srgbClr val="000000"/>
                </a:solidFill>
                <a:latin typeface="Nunito Bold"/>
                <a:ea typeface="Nunito Bold"/>
                <a:cs typeface="Nunito Bold"/>
                <a:sym typeface="Nunito Bold"/>
              </a:rPr>
              <a:t> </a:t>
            </a:r>
          </a:p>
          <a:p>
            <a:pPr algn="l">
              <a:lnSpc>
                <a:spcPts val="4507"/>
              </a:lnSpc>
            </a:pPr>
            <a:r>
              <a:rPr lang="en-US" sz="3219" b="1">
                <a:solidFill>
                  <a:srgbClr val="00053D"/>
                </a:solidFill>
                <a:latin typeface="Nunito Bold"/>
                <a:ea typeface="Nunito Bold"/>
                <a:cs typeface="Nunito Bold"/>
                <a:sym typeface="Nunito Bold"/>
              </a:rPr>
              <a:t>Khóa: CS, SZ F’ = { CS→Z;Z→C} </a:t>
            </a:r>
          </a:p>
          <a:p>
            <a:pPr algn="l">
              <a:lnSpc>
                <a:spcPts val="4507"/>
              </a:lnSpc>
            </a:pPr>
            <a:r>
              <a:rPr lang="en-US" sz="3219" b="1">
                <a:solidFill>
                  <a:srgbClr val="00053D"/>
                </a:solidFill>
                <a:latin typeface="Nunito Bold"/>
                <a:ea typeface="Nunito Bold"/>
                <a:cs typeface="Nunito Bold"/>
                <a:sym typeface="Nunito Bold"/>
              </a:rPr>
              <a:t>Xết dạng chuẩn BC</a:t>
            </a:r>
          </a:p>
          <a:p>
            <a:pPr algn="l">
              <a:lnSpc>
                <a:spcPts val="4507"/>
              </a:lnSpc>
              <a:spcBef>
                <a:spcPct val="0"/>
              </a:spcBef>
            </a:pPr>
            <a:r>
              <a:rPr lang="en-US" sz="3219" b="1">
                <a:solidFill>
                  <a:srgbClr val="00053D"/>
                </a:solidFill>
                <a:latin typeface="Nunito Bold"/>
                <a:ea typeface="Nunito Bold"/>
                <a:cs typeface="Nunito Bold"/>
                <a:sym typeface="Nunito Bold"/>
              </a:rPr>
              <a:t> Z→C có vế trái không phải là siêu khóa</a:t>
            </a:r>
          </a:p>
          <a:p>
            <a:pPr algn="l">
              <a:lnSpc>
                <a:spcPts val="4507"/>
              </a:lnSpc>
              <a:spcBef>
                <a:spcPct val="0"/>
              </a:spcBef>
            </a:pPr>
            <a:r>
              <a:rPr lang="en-US" sz="3219" b="1">
                <a:solidFill>
                  <a:srgbClr val="00053D"/>
                </a:solidFill>
                <a:latin typeface="Nunito Bold"/>
                <a:ea typeface="Nunito Bold"/>
                <a:cs typeface="Nunito Bold"/>
                <a:sym typeface="Nunito Bold"/>
              </a:rPr>
              <a:t>Q không đạt chuẩn BC </a:t>
            </a:r>
          </a:p>
          <a:p>
            <a:pPr algn="l">
              <a:lnSpc>
                <a:spcPts val="4507"/>
              </a:lnSpc>
              <a:spcBef>
                <a:spcPct val="0"/>
              </a:spcBef>
            </a:pPr>
            <a:r>
              <a:rPr lang="en-US" sz="3219" b="1">
                <a:solidFill>
                  <a:srgbClr val="00053D"/>
                </a:solidFill>
                <a:latin typeface="Nunito Bold"/>
                <a:ea typeface="Nunito Bold"/>
                <a:cs typeface="Nunito Bold"/>
                <a:sym typeface="Nunito Bold"/>
              </a:rPr>
              <a:t>Xét dạng chuẩn 3 </a:t>
            </a:r>
          </a:p>
          <a:p>
            <a:pPr algn="l">
              <a:lnSpc>
                <a:spcPts val="4507"/>
              </a:lnSpc>
              <a:spcBef>
                <a:spcPct val="0"/>
              </a:spcBef>
            </a:pPr>
            <a:r>
              <a:rPr lang="en-US" sz="3219" b="1">
                <a:solidFill>
                  <a:srgbClr val="00053D"/>
                </a:solidFill>
                <a:latin typeface="Nunito Bold"/>
                <a:ea typeface="Nunito Bold"/>
                <a:cs typeface="Nunito Bold"/>
                <a:sym typeface="Nunito Bold"/>
              </a:rPr>
              <a:t>CS→Z;Z→C đều có vế phải là thuộc tính khóa</a:t>
            </a:r>
          </a:p>
          <a:p>
            <a:pPr algn="l">
              <a:lnSpc>
                <a:spcPts val="4507"/>
              </a:lnSpc>
              <a:spcBef>
                <a:spcPct val="0"/>
              </a:spcBef>
            </a:pPr>
            <a:r>
              <a:rPr lang="en-US" sz="3219" b="1">
                <a:solidFill>
                  <a:srgbClr val="00053D"/>
                </a:solidFill>
                <a:latin typeface="Nunito Bold"/>
                <a:ea typeface="Nunito Bold"/>
                <a:cs typeface="Nunito Bold"/>
                <a:sym typeface="Nunito Bold"/>
              </a:rPr>
              <a:t>Vậy Q đạt chuẩn 3</a:t>
            </a:r>
          </a:p>
          <a:p>
            <a:pPr algn="l">
              <a:lnSpc>
                <a:spcPts val="4647"/>
              </a:lnSpc>
              <a:spcBef>
                <a:spcPct val="0"/>
              </a:spcBef>
            </a:pPr>
            <a:endParaRPr lang="en-US" sz="3219" b="1">
              <a:solidFill>
                <a:srgbClr val="00053D"/>
              </a:solidFill>
              <a:latin typeface="Nunito Bold"/>
              <a:ea typeface="Nunito Bold"/>
              <a:cs typeface="Nunito Bold"/>
              <a:sym typeface="Nunito Bold"/>
            </a:endParaRPr>
          </a:p>
          <a:p>
            <a:pPr algn="l">
              <a:lnSpc>
                <a:spcPts val="4647"/>
              </a:lnSpc>
              <a:spcBef>
                <a:spcPct val="0"/>
              </a:spcBef>
            </a:pPr>
            <a:endParaRPr lang="en-US" sz="3219" b="1">
              <a:solidFill>
                <a:srgbClr val="00053D"/>
              </a:solidFill>
              <a:latin typeface="Nunito Bold"/>
              <a:ea typeface="Nunito Bold"/>
              <a:cs typeface="Nunito Bold"/>
              <a:sym typeface="Nunito Bold"/>
            </a:endParaRPr>
          </a:p>
          <a:p>
            <a:pPr algn="l">
              <a:lnSpc>
                <a:spcPts val="4647"/>
              </a:lnSpc>
              <a:spcBef>
                <a:spcPct val="0"/>
              </a:spcBef>
            </a:pPr>
            <a:r>
              <a:rPr lang="en-US" sz="3319" b="1">
                <a:solidFill>
                  <a:srgbClr val="003EA8"/>
                </a:solidFill>
                <a:latin typeface="Nunito Bold"/>
                <a:ea typeface="Nunito Bold"/>
                <a:cs typeface="Nunito Bold"/>
                <a:sym typeface="Nunito Bold"/>
              </a:rPr>
              <a:t> </a:t>
            </a: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a:p>
            <a:pPr algn="l">
              <a:lnSpc>
                <a:spcPts val="4647"/>
              </a:lnSpc>
              <a:spcBef>
                <a:spcPct val="0"/>
              </a:spcBef>
            </a:pPr>
            <a:endParaRPr lang="en-US" sz="3319" b="1">
              <a:solidFill>
                <a:srgbClr val="003EA8"/>
              </a:solidFill>
              <a:latin typeface="Nunito Bold"/>
              <a:ea typeface="Nunito Bold"/>
              <a:cs typeface="Nunito Bold"/>
              <a:sym typeface="Nunito Bold"/>
            </a:endParaRPr>
          </a:p>
        </p:txBody>
      </p:sp>
      <p:sp>
        <p:nvSpPr>
          <p:cNvPr id="9" name="TextBox 9"/>
          <p:cNvSpPr txBox="1"/>
          <p:nvPr/>
        </p:nvSpPr>
        <p:spPr>
          <a:xfrm>
            <a:off x="2903804" y="323274"/>
            <a:ext cx="12280743" cy="800100"/>
          </a:xfrm>
          <a:prstGeom prst="rect">
            <a:avLst/>
          </a:prstGeom>
        </p:spPr>
        <p:txBody>
          <a:bodyPr lIns="0" tIns="0" rIns="0" bIns="0" rtlCol="0" anchor="t">
            <a:spAutoFit/>
          </a:bodyPr>
          <a:lstStyle/>
          <a:p>
            <a:pPr marL="0" lvl="0" indent="0" algn="ctr">
              <a:lnSpc>
                <a:spcPts val="6360"/>
              </a:lnSpc>
              <a:spcBef>
                <a:spcPct val="0"/>
              </a:spcBef>
            </a:pPr>
            <a:r>
              <a:rPr lang="en-US" sz="5300" b="1">
                <a:solidFill>
                  <a:srgbClr val="003EA8"/>
                </a:solidFill>
                <a:latin typeface="Nunito Bold"/>
                <a:ea typeface="Nunito Bold"/>
                <a:cs typeface="Nunito Bold"/>
                <a:sym typeface="Nunito Bold"/>
              </a:rPr>
              <a:t>Phần B - Chuẩn hóa cơ sở dữ liệu </a:t>
            </a:r>
          </a:p>
        </p:txBody>
      </p:sp>
      <p:sp>
        <p:nvSpPr>
          <p:cNvPr id="10" name="TextBox 10"/>
          <p:cNvSpPr txBox="1"/>
          <p:nvPr/>
        </p:nvSpPr>
        <p:spPr>
          <a:xfrm>
            <a:off x="1470638" y="2265636"/>
            <a:ext cx="15346724" cy="4003995"/>
          </a:xfrm>
          <a:prstGeom prst="rect">
            <a:avLst/>
          </a:prstGeom>
        </p:spPr>
        <p:txBody>
          <a:bodyPr lIns="0" tIns="0" rIns="0" bIns="0" rtlCol="0" anchor="t">
            <a:spAutoFit/>
          </a:bodyPr>
          <a:lstStyle/>
          <a:p>
            <a:pPr algn="l">
              <a:lnSpc>
                <a:spcPts val="4659"/>
              </a:lnSpc>
            </a:pPr>
            <a:r>
              <a:rPr lang="en-US" sz="3328" b="1">
                <a:solidFill>
                  <a:srgbClr val="003EA8"/>
                </a:solidFill>
                <a:latin typeface="Nunito Bold"/>
                <a:ea typeface="Nunito Bold"/>
                <a:cs typeface="Nunito Bold"/>
                <a:sym typeface="Nunito Bold"/>
              </a:rPr>
              <a:t>Tổng hợp/Câu 2. </a:t>
            </a:r>
          </a:p>
          <a:p>
            <a:pPr algn="l">
              <a:lnSpc>
                <a:spcPts val="4659"/>
              </a:lnSpc>
            </a:pPr>
            <a:r>
              <a:rPr lang="en-US" sz="3328" b="1">
                <a:solidFill>
                  <a:srgbClr val="003EA8"/>
                </a:solidFill>
                <a:latin typeface="Nunito Bold"/>
                <a:ea typeface="Nunito Bold"/>
                <a:cs typeface="Nunito Bold"/>
                <a:sym typeface="Nunito Bold"/>
              </a:rPr>
              <a:t>Kiểm tra dạng chuẩn Q(C,S,Z) F={CS→Z;Z→C} </a:t>
            </a:r>
          </a:p>
          <a:p>
            <a:pPr algn="l">
              <a:lnSpc>
                <a:spcPts val="4659"/>
              </a:lnSpc>
            </a:pPr>
            <a:endParaRPr lang="en-US" sz="3328" b="1">
              <a:solidFill>
                <a:srgbClr val="003EA8"/>
              </a:solidFill>
              <a:latin typeface="Nunito Bold"/>
              <a:ea typeface="Nunito Bold"/>
              <a:cs typeface="Nunito Bold"/>
              <a:sym typeface="Nunito Bold"/>
            </a:endParaRPr>
          </a:p>
          <a:p>
            <a:pPr algn="l">
              <a:lnSpc>
                <a:spcPts val="4659"/>
              </a:lnSpc>
            </a:pPr>
            <a:endParaRPr lang="en-US" sz="3328" b="1">
              <a:solidFill>
                <a:srgbClr val="003EA8"/>
              </a:solidFill>
              <a:latin typeface="Nunito Bold"/>
              <a:ea typeface="Nunito Bold"/>
              <a:cs typeface="Nunito Bold"/>
              <a:sym typeface="Nunito Bold"/>
            </a:endParaRPr>
          </a:p>
          <a:p>
            <a:pPr algn="l">
              <a:lnSpc>
                <a:spcPts val="4405"/>
              </a:lnSpc>
            </a:pPr>
            <a:endParaRPr lang="en-US" sz="3328" b="1">
              <a:solidFill>
                <a:srgbClr val="003EA8"/>
              </a:solidFill>
              <a:latin typeface="Nunito Bold"/>
              <a:ea typeface="Nunito Bold"/>
              <a:cs typeface="Nunito Bold"/>
              <a:sym typeface="Nunito Bold"/>
            </a:endParaRPr>
          </a:p>
          <a:p>
            <a:pPr algn="l">
              <a:lnSpc>
                <a:spcPts val="4405"/>
              </a:lnSpc>
            </a:pPr>
            <a:endParaRPr lang="en-US" sz="3328" b="1">
              <a:solidFill>
                <a:srgbClr val="003EA8"/>
              </a:solidFill>
              <a:latin typeface="Nunito Bold"/>
              <a:ea typeface="Nunito Bold"/>
              <a:cs typeface="Nunito Bold"/>
              <a:sym typeface="Nunito Bold"/>
            </a:endParaRPr>
          </a:p>
          <a:p>
            <a:pPr algn="l">
              <a:lnSpc>
                <a:spcPts val="4405"/>
              </a:lnSpc>
            </a:pPr>
            <a:endParaRPr lang="en-US" sz="3328" b="1">
              <a:solidFill>
                <a:srgbClr val="003EA8"/>
              </a:solidFill>
              <a:latin typeface="Nunito Bold"/>
              <a:ea typeface="Nunito Bold"/>
              <a:cs typeface="Nunito Bold"/>
              <a:sym typeface="Nunito Bold"/>
            </a:endParaRPr>
          </a:p>
        </p:txBody>
      </p:sp>
      <p:sp>
        <p:nvSpPr>
          <p:cNvPr id="11" name="TextBox 11"/>
          <p:cNvSpPr txBox="1"/>
          <p:nvPr/>
        </p:nvSpPr>
        <p:spPr>
          <a:xfrm>
            <a:off x="1470638" y="1433786"/>
            <a:ext cx="8709914" cy="555625"/>
          </a:xfrm>
          <a:prstGeom prst="rect">
            <a:avLst/>
          </a:prstGeom>
        </p:spPr>
        <p:txBody>
          <a:bodyPr lIns="0" tIns="0" rIns="0" bIns="0" rtlCol="0" anchor="t">
            <a:spAutoFit/>
          </a:bodyPr>
          <a:lstStyle/>
          <a:p>
            <a:pPr algn="l">
              <a:lnSpc>
                <a:spcPts val="4550"/>
              </a:lnSpc>
            </a:pPr>
            <a:r>
              <a:rPr lang="en-US" sz="3500" b="1">
                <a:solidFill>
                  <a:srgbClr val="FE7076"/>
                </a:solidFill>
                <a:latin typeface="Nunito Bold"/>
                <a:ea typeface="Nunito Bold"/>
                <a:cs typeface="Nunito Bold"/>
                <a:sym typeface="Nunito Bold"/>
              </a:rPr>
              <a:t>Nguyễn Thành Trọng</a:t>
            </a:r>
          </a:p>
        </p:txBody>
      </p:sp>
      <p:sp>
        <p:nvSpPr>
          <p:cNvPr id="12" name="Freeform 12"/>
          <p:cNvSpPr/>
          <p:nvPr/>
        </p:nvSpPr>
        <p:spPr>
          <a:xfrm>
            <a:off x="14458650" y="6269631"/>
            <a:ext cx="3601023" cy="4017369"/>
          </a:xfrm>
          <a:custGeom>
            <a:avLst/>
            <a:gdLst/>
            <a:ahLst/>
            <a:cxnLst/>
            <a:rect l="l" t="t" r="r" b="b"/>
            <a:pathLst>
              <a:path w="3601023" h="4017369">
                <a:moveTo>
                  <a:pt x="0" y="0"/>
                </a:moveTo>
                <a:lnTo>
                  <a:pt x="3601023" y="0"/>
                </a:lnTo>
                <a:lnTo>
                  <a:pt x="3601023" y="4017369"/>
                </a:lnTo>
                <a:lnTo>
                  <a:pt x="0" y="40173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46490" y="2731555"/>
            <a:ext cx="15795020" cy="4823891"/>
            <a:chOff x="0" y="0"/>
            <a:chExt cx="5762066" cy="1759768"/>
          </a:xfrm>
        </p:grpSpPr>
        <p:sp>
          <p:nvSpPr>
            <p:cNvPr id="4" name="Freeform 4"/>
            <p:cNvSpPr/>
            <p:nvPr/>
          </p:nvSpPr>
          <p:spPr>
            <a:xfrm>
              <a:off x="0" y="0"/>
              <a:ext cx="5762066" cy="1759768"/>
            </a:xfrm>
            <a:custGeom>
              <a:avLst/>
              <a:gdLst/>
              <a:ahLst/>
              <a:cxnLst/>
              <a:rect l="l" t="t" r="r" b="b"/>
              <a:pathLst>
                <a:path w="5762066" h="1759768">
                  <a:moveTo>
                    <a:pt x="0" y="0"/>
                  </a:moveTo>
                  <a:lnTo>
                    <a:pt x="5762066" y="0"/>
                  </a:lnTo>
                  <a:lnTo>
                    <a:pt x="5762066" y="1759768"/>
                  </a:lnTo>
                  <a:lnTo>
                    <a:pt x="0" y="1759768"/>
                  </a:lnTo>
                  <a:close/>
                </a:path>
              </a:pathLst>
            </a:custGeom>
            <a:solidFill>
              <a:srgbClr val="FFFFFF"/>
            </a:solidFill>
          </p:spPr>
        </p:sp>
      </p:grpSp>
      <p:sp>
        <p:nvSpPr>
          <p:cNvPr id="5" name="TextBox 5"/>
          <p:cNvSpPr txBox="1"/>
          <p:nvPr/>
        </p:nvSpPr>
        <p:spPr>
          <a:xfrm>
            <a:off x="2026576" y="3762375"/>
            <a:ext cx="14234847" cy="2752725"/>
          </a:xfrm>
          <a:prstGeom prst="rect">
            <a:avLst/>
          </a:prstGeom>
        </p:spPr>
        <p:txBody>
          <a:bodyPr lIns="0" tIns="0" rIns="0" bIns="0" rtlCol="0" anchor="t">
            <a:spAutoFit/>
          </a:bodyPr>
          <a:lstStyle/>
          <a:p>
            <a:pPr algn="ctr">
              <a:lnSpc>
                <a:spcPts val="10800"/>
              </a:lnSpc>
            </a:pPr>
            <a:r>
              <a:rPr lang="en-US" sz="9000" b="1">
                <a:solidFill>
                  <a:srgbClr val="003EA8"/>
                </a:solidFill>
                <a:latin typeface="Nunito Bold"/>
                <a:ea typeface="Nunito Bold"/>
                <a:cs typeface="Nunito Bold"/>
                <a:sym typeface="Nunito Bold"/>
              </a:rPr>
              <a:t>THANK YOU</a:t>
            </a:r>
          </a:p>
          <a:p>
            <a:pPr marL="0" lvl="0" indent="0" algn="ctr">
              <a:lnSpc>
                <a:spcPts val="10800"/>
              </a:lnSpc>
              <a:spcBef>
                <a:spcPct val="0"/>
              </a:spcBef>
            </a:pPr>
            <a:r>
              <a:rPr lang="en-US" sz="9000" b="1">
                <a:solidFill>
                  <a:srgbClr val="003EA8"/>
                </a:solidFill>
                <a:latin typeface="Nunito Bold"/>
                <a:ea typeface="Nunito Bold"/>
                <a:cs typeface="Nunito Bold"/>
                <a:sym typeface="Nunito Bold"/>
              </a:rPr>
              <a:t>FOR YOUR WATCHING!</a:t>
            </a:r>
          </a:p>
        </p:txBody>
      </p:sp>
      <p:sp>
        <p:nvSpPr>
          <p:cNvPr id="6" name="Freeform 6"/>
          <p:cNvSpPr/>
          <p:nvPr/>
        </p:nvSpPr>
        <p:spPr>
          <a:xfrm>
            <a:off x="115898" y="7896916"/>
            <a:ext cx="3821356" cy="2390084"/>
          </a:xfrm>
          <a:custGeom>
            <a:avLst/>
            <a:gdLst/>
            <a:ahLst/>
            <a:cxnLst/>
            <a:rect l="l" t="t" r="r" b="b"/>
            <a:pathLst>
              <a:path w="3821356" h="2390084">
                <a:moveTo>
                  <a:pt x="0" y="0"/>
                </a:moveTo>
                <a:lnTo>
                  <a:pt x="3821356" y="0"/>
                </a:lnTo>
                <a:lnTo>
                  <a:pt x="3821356" y="2390084"/>
                </a:lnTo>
                <a:lnTo>
                  <a:pt x="0" y="23900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5601628" y="7555445"/>
            <a:ext cx="2433410" cy="2687501"/>
          </a:xfrm>
          <a:custGeom>
            <a:avLst/>
            <a:gdLst/>
            <a:ahLst/>
            <a:cxnLst/>
            <a:rect l="l" t="t" r="r" b="b"/>
            <a:pathLst>
              <a:path w="2433410" h="2687501">
                <a:moveTo>
                  <a:pt x="0" y="0"/>
                </a:moveTo>
                <a:lnTo>
                  <a:pt x="2433410" y="0"/>
                </a:lnTo>
                <a:lnTo>
                  <a:pt x="2433410" y="2687501"/>
                </a:lnTo>
                <a:lnTo>
                  <a:pt x="0" y="26875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476288" y="3414069"/>
            <a:ext cx="4393894" cy="1062523"/>
          </a:xfrm>
          <a:custGeom>
            <a:avLst/>
            <a:gdLst/>
            <a:ahLst/>
            <a:cxnLst/>
            <a:rect l="l" t="t" r="r" b="b"/>
            <a:pathLst>
              <a:path w="4393894" h="1062523">
                <a:moveTo>
                  <a:pt x="0" y="0"/>
                </a:moveTo>
                <a:lnTo>
                  <a:pt x="4393894" y="0"/>
                </a:lnTo>
                <a:lnTo>
                  <a:pt x="4393894" y="1062523"/>
                </a:lnTo>
                <a:lnTo>
                  <a:pt x="0" y="10625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rot="-1201072" flipV="1">
            <a:off x="12816275" y="5983838"/>
            <a:ext cx="4393894" cy="1062523"/>
          </a:xfrm>
          <a:custGeom>
            <a:avLst/>
            <a:gdLst/>
            <a:ahLst/>
            <a:cxnLst/>
            <a:rect l="l" t="t" r="r" b="b"/>
            <a:pathLst>
              <a:path w="4393894" h="1062523">
                <a:moveTo>
                  <a:pt x="0" y="1062524"/>
                </a:moveTo>
                <a:lnTo>
                  <a:pt x="4393894" y="1062524"/>
                </a:lnTo>
                <a:lnTo>
                  <a:pt x="4393894" y="0"/>
                </a:lnTo>
                <a:lnTo>
                  <a:pt x="0" y="0"/>
                </a:lnTo>
                <a:lnTo>
                  <a:pt x="0" y="1062524"/>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12767143" y="3568427"/>
            <a:ext cx="594302" cy="746269"/>
          </a:xfrm>
          <a:custGeom>
            <a:avLst/>
            <a:gdLst/>
            <a:ahLst/>
            <a:cxnLst/>
            <a:rect l="l" t="t" r="r" b="b"/>
            <a:pathLst>
              <a:path w="594302" h="746269">
                <a:moveTo>
                  <a:pt x="0" y="0"/>
                </a:moveTo>
                <a:lnTo>
                  <a:pt x="594302" y="0"/>
                </a:lnTo>
                <a:lnTo>
                  <a:pt x="594302" y="746269"/>
                </a:lnTo>
                <a:lnTo>
                  <a:pt x="0" y="7462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028700" y="1028700"/>
            <a:ext cx="815322" cy="904503"/>
          </a:xfrm>
          <a:custGeom>
            <a:avLst/>
            <a:gdLst/>
            <a:ahLst/>
            <a:cxnLst/>
            <a:rect l="l" t="t" r="r" b="b"/>
            <a:pathLst>
              <a:path w="815322" h="904503">
                <a:moveTo>
                  <a:pt x="0" y="0"/>
                </a:moveTo>
                <a:lnTo>
                  <a:pt x="815322" y="0"/>
                </a:lnTo>
                <a:lnTo>
                  <a:pt x="815322" y="904503"/>
                </a:lnTo>
                <a:lnTo>
                  <a:pt x="0" y="904503"/>
                </a:lnTo>
                <a:lnTo>
                  <a:pt x="0" y="0"/>
                </a:lnTo>
                <a:close/>
              </a:path>
            </a:pathLst>
          </a:custGeom>
          <a:blipFill>
            <a:blip r:embed="rId11">
              <a:extLst>
                <a:ext uri="{96DAC541-7B7A-43D3-8B79-37D633B846F1}">
                  <asvg:svgBlip xmlns:asvg="http://schemas.microsoft.com/office/drawing/2016/SVG/main" r:embed="rId12"/>
                </a:ext>
              </a:extLst>
            </a:blip>
            <a:stretch>
              <a:fillRect r="-135582"/>
            </a:stretch>
          </a:blipFill>
        </p:spPr>
      </p:sp>
      <p:sp>
        <p:nvSpPr>
          <p:cNvPr id="12" name="Freeform 12"/>
          <p:cNvSpPr/>
          <p:nvPr/>
        </p:nvSpPr>
        <p:spPr>
          <a:xfrm rot="1781066">
            <a:off x="17104786" y="2246798"/>
            <a:ext cx="629387" cy="698230"/>
          </a:xfrm>
          <a:custGeom>
            <a:avLst/>
            <a:gdLst/>
            <a:ahLst/>
            <a:cxnLst/>
            <a:rect l="l" t="t" r="r" b="b"/>
            <a:pathLst>
              <a:path w="629387" h="698230">
                <a:moveTo>
                  <a:pt x="0" y="0"/>
                </a:moveTo>
                <a:lnTo>
                  <a:pt x="629387" y="0"/>
                </a:lnTo>
                <a:lnTo>
                  <a:pt x="629387" y="698230"/>
                </a:lnTo>
                <a:lnTo>
                  <a:pt x="0" y="698230"/>
                </a:lnTo>
                <a:lnTo>
                  <a:pt x="0" y="0"/>
                </a:lnTo>
                <a:close/>
              </a:path>
            </a:pathLst>
          </a:custGeom>
          <a:blipFill>
            <a:blip r:embed="rId11">
              <a:extLst>
                <a:ext uri="{96DAC541-7B7A-43D3-8B79-37D633B846F1}">
                  <asvg:svgBlip xmlns:asvg="http://schemas.microsoft.com/office/drawing/2016/SVG/main" r:embed="rId12"/>
                </a:ext>
              </a:extLst>
            </a:blip>
            <a:stretch>
              <a:fillRect r="-135582"/>
            </a:stretch>
          </a:blipFill>
        </p:spPr>
      </p:sp>
      <p:sp>
        <p:nvSpPr>
          <p:cNvPr id="13" name="Freeform 13"/>
          <p:cNvSpPr/>
          <p:nvPr/>
        </p:nvSpPr>
        <p:spPr>
          <a:xfrm>
            <a:off x="-780402" y="-597018"/>
            <a:ext cx="3618203" cy="1282818"/>
          </a:xfrm>
          <a:custGeom>
            <a:avLst/>
            <a:gdLst/>
            <a:ahLst/>
            <a:cxnLst/>
            <a:rect l="l" t="t" r="r" b="b"/>
            <a:pathLst>
              <a:path w="3618203" h="1282818">
                <a:moveTo>
                  <a:pt x="0" y="0"/>
                </a:moveTo>
                <a:lnTo>
                  <a:pt x="3618204" y="0"/>
                </a:lnTo>
                <a:lnTo>
                  <a:pt x="3618204" y="1282818"/>
                </a:lnTo>
                <a:lnTo>
                  <a:pt x="0" y="12828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15450198" y="-597018"/>
            <a:ext cx="3618203" cy="1282818"/>
          </a:xfrm>
          <a:custGeom>
            <a:avLst/>
            <a:gdLst/>
            <a:ahLst/>
            <a:cxnLst/>
            <a:rect l="l" t="t" r="r" b="b"/>
            <a:pathLst>
              <a:path w="3618203" h="1282818">
                <a:moveTo>
                  <a:pt x="0" y="0"/>
                </a:moveTo>
                <a:lnTo>
                  <a:pt x="3618204" y="0"/>
                </a:lnTo>
                <a:lnTo>
                  <a:pt x="3618204" y="1282818"/>
                </a:lnTo>
                <a:lnTo>
                  <a:pt x="0" y="12828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4673235" y="286829"/>
            <a:ext cx="517455" cy="741871"/>
          </a:xfrm>
          <a:custGeom>
            <a:avLst/>
            <a:gdLst/>
            <a:ahLst/>
            <a:cxnLst/>
            <a:rect l="l" t="t" r="r" b="b"/>
            <a:pathLst>
              <a:path w="517455" h="741871">
                <a:moveTo>
                  <a:pt x="0" y="0"/>
                </a:moveTo>
                <a:lnTo>
                  <a:pt x="517454" y="0"/>
                </a:lnTo>
                <a:lnTo>
                  <a:pt x="517454" y="741871"/>
                </a:lnTo>
                <a:lnTo>
                  <a:pt x="0" y="7418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12843990" y="1562268"/>
            <a:ext cx="517455" cy="741871"/>
          </a:xfrm>
          <a:custGeom>
            <a:avLst/>
            <a:gdLst/>
            <a:ahLst/>
            <a:cxnLst/>
            <a:rect l="l" t="t" r="r" b="b"/>
            <a:pathLst>
              <a:path w="517455" h="741871">
                <a:moveTo>
                  <a:pt x="0" y="0"/>
                </a:moveTo>
                <a:lnTo>
                  <a:pt x="517455" y="0"/>
                </a:lnTo>
                <a:lnTo>
                  <a:pt x="517455" y="741871"/>
                </a:lnTo>
                <a:lnTo>
                  <a:pt x="0" y="7418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sp>
      <p:grpSp>
        <p:nvGrpSpPr>
          <p:cNvPr id="3" name="Group 3"/>
          <p:cNvGrpSpPr/>
          <p:nvPr/>
        </p:nvGrpSpPr>
        <p:grpSpPr>
          <a:xfrm>
            <a:off x="1292496" y="372929"/>
            <a:ext cx="15645951" cy="1105726"/>
            <a:chOff x="0" y="0"/>
            <a:chExt cx="5707685" cy="403372"/>
          </a:xfrm>
        </p:grpSpPr>
        <p:sp>
          <p:nvSpPr>
            <p:cNvPr id="4" name="Freeform 4"/>
            <p:cNvSpPr/>
            <p:nvPr/>
          </p:nvSpPr>
          <p:spPr>
            <a:xfrm>
              <a:off x="0" y="0"/>
              <a:ext cx="5707685" cy="403372"/>
            </a:xfrm>
            <a:custGeom>
              <a:avLst/>
              <a:gdLst/>
              <a:ahLst/>
              <a:cxnLst/>
              <a:rect l="l" t="t" r="r" b="b"/>
              <a:pathLst>
                <a:path w="5707685" h="403372">
                  <a:moveTo>
                    <a:pt x="0" y="0"/>
                  </a:moveTo>
                  <a:lnTo>
                    <a:pt x="5707685" y="0"/>
                  </a:lnTo>
                  <a:lnTo>
                    <a:pt x="5707685" y="403372"/>
                  </a:lnTo>
                  <a:lnTo>
                    <a:pt x="0" y="403372"/>
                  </a:lnTo>
                  <a:close/>
                </a:path>
              </a:pathLst>
            </a:custGeom>
            <a:solidFill>
              <a:srgbClr val="FFFFFF"/>
            </a:solidFill>
          </p:spPr>
        </p:sp>
      </p:grpSp>
      <p:sp>
        <p:nvSpPr>
          <p:cNvPr id="5" name="Freeform 5"/>
          <p:cNvSpPr/>
          <p:nvPr/>
        </p:nvSpPr>
        <p:spPr>
          <a:xfrm flipH="1">
            <a:off x="15331870" y="7884445"/>
            <a:ext cx="5533751" cy="1961966"/>
          </a:xfrm>
          <a:custGeom>
            <a:avLst/>
            <a:gdLst/>
            <a:ahLst/>
            <a:cxnLst/>
            <a:rect l="l" t="t" r="r" b="b"/>
            <a:pathLst>
              <a:path w="5533751" h="1961966">
                <a:moveTo>
                  <a:pt x="5533752" y="0"/>
                </a:moveTo>
                <a:lnTo>
                  <a:pt x="0" y="0"/>
                </a:lnTo>
                <a:lnTo>
                  <a:pt x="0" y="1961966"/>
                </a:lnTo>
                <a:lnTo>
                  <a:pt x="5533752" y="1961966"/>
                </a:lnTo>
                <a:lnTo>
                  <a:pt x="553375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397934" y="7678170"/>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7259300" y="719285"/>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584821" y="292651"/>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292496" y="1748977"/>
            <a:ext cx="15645951" cy="8254661"/>
          </a:xfrm>
          <a:custGeom>
            <a:avLst/>
            <a:gdLst/>
            <a:ahLst/>
            <a:cxnLst/>
            <a:rect l="l" t="t" r="r" b="b"/>
            <a:pathLst>
              <a:path w="15645951" h="8254661">
                <a:moveTo>
                  <a:pt x="0" y="0"/>
                </a:moveTo>
                <a:lnTo>
                  <a:pt x="15645951" y="0"/>
                </a:lnTo>
                <a:lnTo>
                  <a:pt x="15645951" y="8254661"/>
                </a:lnTo>
                <a:lnTo>
                  <a:pt x="0" y="8254661"/>
                </a:lnTo>
                <a:lnTo>
                  <a:pt x="0" y="0"/>
                </a:lnTo>
                <a:close/>
              </a:path>
            </a:pathLst>
          </a:custGeom>
          <a:blipFill>
            <a:blip r:embed="rId7"/>
            <a:stretch>
              <a:fillRect l="-2982" t="-2826" r="-3280" b="-1907"/>
            </a:stretch>
          </a:blipFill>
        </p:spPr>
      </p:sp>
      <p:sp>
        <p:nvSpPr>
          <p:cNvPr id="10" name="TextBox 10"/>
          <p:cNvSpPr txBox="1"/>
          <p:nvPr/>
        </p:nvSpPr>
        <p:spPr>
          <a:xfrm>
            <a:off x="2197855" y="444240"/>
            <a:ext cx="13892290" cy="1034415"/>
          </a:xfrm>
          <a:prstGeom prst="rect">
            <a:avLst/>
          </a:prstGeom>
        </p:spPr>
        <p:txBody>
          <a:bodyPr lIns="0" tIns="0" rIns="0" bIns="0" rtlCol="0" anchor="t">
            <a:spAutoFit/>
          </a:bodyPr>
          <a:lstStyle/>
          <a:p>
            <a:pPr algn="ctr">
              <a:lnSpc>
                <a:spcPts val="8369"/>
              </a:lnSpc>
            </a:pPr>
            <a:r>
              <a:rPr lang="en-US" sz="6199" b="1">
                <a:solidFill>
                  <a:srgbClr val="003EA8"/>
                </a:solidFill>
                <a:latin typeface="Nunito Bold"/>
                <a:ea typeface="Nunito Bold"/>
                <a:cs typeface="Nunito Bold"/>
                <a:sym typeface="Nunito Bold"/>
              </a:rPr>
              <a:t>Mô hình 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12016</Words>
  <Application>Microsoft Office PowerPoint</Application>
  <PresentationFormat>Custom</PresentationFormat>
  <Paragraphs>1078</Paragraphs>
  <Slides>82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0" baseType="lpstr">
      <vt:lpstr>Cabin Bold</vt:lpstr>
      <vt:lpstr>Nunito</vt:lpstr>
      <vt:lpstr>Nunito Bold</vt:lpstr>
      <vt:lpstr>Arial</vt:lpstr>
      <vt:lpstr>Cabin</vt:lpstr>
      <vt:lpstr>Calibri</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CSDL CK</dc:title>
  <cp:lastModifiedBy>Nguyễn Thị Cẩm Nhung</cp:lastModifiedBy>
  <cp:revision>3</cp:revision>
  <dcterms:created xsi:type="dcterms:W3CDTF">2006-08-16T00:00:00Z</dcterms:created>
  <dcterms:modified xsi:type="dcterms:W3CDTF">2025-05-09T04:53:35Z</dcterms:modified>
  <dc:identifier>DAGmxc7MqXU</dc:identifier>
</cp:coreProperties>
</file>